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5.xml" ContentType="application/vnd.openxmlformats-officedocument.presentationml.tags+xml"/>
  <Override PartName="/ppt/tags/tag66.xml" ContentType="application/vnd.openxmlformats-officedocument.presentationml.tags+xml"/>
  <Override PartName="/ppt/notesSlides/notesSlide1.xml" ContentType="application/vnd.openxmlformats-officedocument.presentationml.notesSlide+xml"/>
  <Override PartName="/ppt/tags/tag67.xml" ContentType="application/vnd.openxmlformats-officedocument.presentationml.tags+xml"/>
  <Override PartName="/ppt/notesSlides/notesSlide2.xml" ContentType="application/vnd.openxmlformats-officedocument.presentationml.notesSlide+xml"/>
  <Override PartName="/ppt/tags/tag68.xml" ContentType="application/vnd.openxmlformats-officedocument.presentationml.tags+xml"/>
  <Override PartName="/ppt/notesSlides/notesSlide3.xml" ContentType="application/vnd.openxmlformats-officedocument.presentationml.notesSlide+xml"/>
  <Override PartName="/ppt/tags/tag69.xml" ContentType="application/vnd.openxmlformats-officedocument.presentationml.tags+xml"/>
  <Override PartName="/ppt/notesSlides/notesSlide4.xml" ContentType="application/vnd.openxmlformats-officedocument.presentationml.notesSlide+xml"/>
  <Override PartName="/ppt/tags/tag70.xml" ContentType="application/vnd.openxmlformats-officedocument.presentationml.tags+xml"/>
  <Override PartName="/ppt/notesSlides/notesSlide5.xml" ContentType="application/vnd.openxmlformats-officedocument.presentationml.notesSlide+xml"/>
  <Override PartName="/ppt/tags/tag71.xml" ContentType="application/vnd.openxmlformats-officedocument.presentationml.tags+xml"/>
  <Override PartName="/ppt/notesSlides/notesSlide6.xml" ContentType="application/vnd.openxmlformats-officedocument.presentationml.notesSlide+xml"/>
  <Override PartName="/ppt/tags/tag72.xml" ContentType="application/vnd.openxmlformats-officedocument.presentationml.tags+xml"/>
  <Override PartName="/ppt/notesSlides/notesSlide7.xml" ContentType="application/vnd.openxmlformats-officedocument.presentationml.notesSlide+xml"/>
  <Override PartName="/ppt/tags/tag73.xml" ContentType="application/vnd.openxmlformats-officedocument.presentationml.tags+xml"/>
  <Override PartName="/ppt/notesSlides/notesSlide8.xml" ContentType="application/vnd.openxmlformats-officedocument.presentationml.notesSlide+xml"/>
  <Override PartName="/ppt/tags/tag74.xml" ContentType="application/vnd.openxmlformats-officedocument.presentationml.tags+xml"/>
  <Override PartName="/ppt/notesSlides/notesSlide9.xml" ContentType="application/vnd.openxmlformats-officedocument.presentationml.notesSlide+xml"/>
  <Override PartName="/ppt/tags/tag75.xml" ContentType="application/vnd.openxmlformats-officedocument.presentationml.tags+xml"/>
  <Override PartName="/ppt/notesSlides/notesSlide10.xml" ContentType="application/vnd.openxmlformats-officedocument.presentationml.notesSlide+xml"/>
  <Override PartName="/ppt/tags/tag76.xml" ContentType="application/vnd.openxmlformats-officedocument.presentationml.tags+xml"/>
  <Override PartName="/ppt/notesSlides/notesSlide11.xml" ContentType="application/vnd.openxmlformats-officedocument.presentationml.notesSlide+xml"/>
  <Override PartName="/ppt/tags/tag77.xml" ContentType="application/vnd.openxmlformats-officedocument.presentationml.tags+xml"/>
  <Override PartName="/ppt/notesSlides/notesSlide12.xml" ContentType="application/vnd.openxmlformats-officedocument.presentationml.notesSlide+xml"/>
  <Override PartName="/ppt/tags/tag78.xml" ContentType="application/vnd.openxmlformats-officedocument.presentationml.tags+xml"/>
  <Override PartName="/ppt/notesSlides/notesSlide13.xml" ContentType="application/vnd.openxmlformats-officedocument.presentationml.notesSlide+xml"/>
  <Override PartName="/ppt/tags/tag79.xml" ContentType="application/vnd.openxmlformats-officedocument.presentationml.tags+xml"/>
  <Override PartName="/ppt/notesSlides/notesSlide14.xml" ContentType="application/vnd.openxmlformats-officedocument.presentationml.notesSlide+xml"/>
  <Override PartName="/ppt/tags/tag80.xml" ContentType="application/vnd.openxmlformats-officedocument.presentationml.tags+xml"/>
  <Override PartName="/ppt/notesSlides/notesSlide15.xml" ContentType="application/vnd.openxmlformats-officedocument.presentationml.notesSlide+xml"/>
  <Override PartName="/ppt/tags/tag81.xml" ContentType="application/vnd.openxmlformats-officedocument.presentationml.tags+xml"/>
  <Override PartName="/ppt/notesSlides/notesSlide16.xml" ContentType="application/vnd.openxmlformats-officedocument.presentationml.notesSlide+xml"/>
  <Override PartName="/ppt/tags/tag82.xml" ContentType="application/vnd.openxmlformats-officedocument.presentationml.tags+xml"/>
  <Override PartName="/ppt/notesSlides/notesSlide17.xml" ContentType="application/vnd.openxmlformats-officedocument.presentationml.notesSlide+xml"/>
  <Override PartName="/ppt/tags/tag83.xml" ContentType="application/vnd.openxmlformats-officedocument.presentationml.tags+xml"/>
  <Override PartName="/ppt/notesSlides/notesSlide18.xml" ContentType="application/vnd.openxmlformats-officedocument.presentationml.notesSlide+xml"/>
  <Override PartName="/ppt/tags/tag84.xml" ContentType="application/vnd.openxmlformats-officedocument.presentationml.tags+xml"/>
  <Override PartName="/ppt/notesSlides/notesSlide19.xml" ContentType="application/vnd.openxmlformats-officedocument.presentationml.notesSlide+xml"/>
  <Override PartName="/ppt/tags/tag85.xml" ContentType="application/vnd.openxmlformats-officedocument.presentationml.tags+xml"/>
  <Override PartName="/ppt/notesSlides/notesSlide20.xml" ContentType="application/vnd.openxmlformats-officedocument.presentationml.notesSlide+xml"/>
  <Override PartName="/ppt/tags/tag86.xml" ContentType="application/vnd.openxmlformats-officedocument.presentationml.tags+xml"/>
  <Override PartName="/ppt/notesSlides/notesSlide21.xml" ContentType="application/vnd.openxmlformats-officedocument.presentationml.notesSlide+xml"/>
  <Override PartName="/ppt/tags/tag87.xml" ContentType="application/vnd.openxmlformats-officedocument.presentationml.tags+xml"/>
  <Override PartName="/ppt/notesSlides/notesSlide22.xml" ContentType="application/vnd.openxmlformats-officedocument.presentationml.notesSlide+xml"/>
  <Override PartName="/ppt/tags/tag88.xml" ContentType="application/vnd.openxmlformats-officedocument.presentationml.tags+xml"/>
  <Override PartName="/ppt/notesSlides/notesSlide23.xml" ContentType="application/vnd.openxmlformats-officedocument.presentationml.notesSlide+xml"/>
  <Override PartName="/ppt/tags/tag89.xml" ContentType="application/vnd.openxmlformats-officedocument.presentationml.tags+xml"/>
  <Override PartName="/ppt/notesSlides/notesSlide24.xml" ContentType="application/vnd.openxmlformats-officedocument.presentationml.notesSlide+xml"/>
  <Override PartName="/ppt/tags/tag90.xml" ContentType="application/vnd.openxmlformats-officedocument.presentationml.tags+xml"/>
  <Override PartName="/ppt/notesSlides/notesSlide25.xml" ContentType="application/vnd.openxmlformats-officedocument.presentationml.notesSlide+xml"/>
  <Override PartName="/ppt/tags/tag91.xml" ContentType="application/vnd.openxmlformats-officedocument.presentationml.tags+xml"/>
  <Override PartName="/ppt/notesSlides/notesSlide26.xml" ContentType="application/vnd.openxmlformats-officedocument.presentationml.notesSlide+xml"/>
  <Override PartName="/ppt/tags/tag92.xml" ContentType="application/vnd.openxmlformats-officedocument.presentationml.tags+xml"/>
  <Override PartName="/ppt/notesSlides/notesSlide27.xml" ContentType="application/vnd.openxmlformats-officedocument.presentationml.notesSlide+xml"/>
  <Override PartName="/ppt/tags/tag93.xml" ContentType="application/vnd.openxmlformats-officedocument.presentationml.tags+xml"/>
  <Override PartName="/ppt/notesSlides/notesSlide28.xml" ContentType="application/vnd.openxmlformats-officedocument.presentationml.notesSlide+xml"/>
  <Override PartName="/ppt/tags/tag94.xml" ContentType="application/vnd.openxmlformats-officedocument.presentationml.tags+xml"/>
  <Override PartName="/ppt/notesSlides/notesSlide29.xml" ContentType="application/vnd.openxmlformats-officedocument.presentationml.notesSlide+xml"/>
  <Override PartName="/ppt/tags/tag95.xml" ContentType="application/vnd.openxmlformats-officedocument.presentationml.tags+xml"/>
  <Override PartName="/ppt/notesSlides/notesSlide30.xml" ContentType="application/vnd.openxmlformats-officedocument.presentationml.notesSlide+xml"/>
  <Override PartName="/ppt/tags/tag96.xml" ContentType="application/vnd.openxmlformats-officedocument.presentationml.tags+xml"/>
  <Override PartName="/ppt/notesSlides/notesSlide31.xml" ContentType="application/vnd.openxmlformats-officedocument.presentationml.notesSlide+xml"/>
  <Override PartName="/ppt/tags/tag97.xml" ContentType="application/vnd.openxmlformats-officedocument.presentationml.tags+xml"/>
  <Override PartName="/ppt/notesSlides/notesSlide32.xml" ContentType="application/vnd.openxmlformats-officedocument.presentationml.notesSlide+xml"/>
  <Override PartName="/ppt/tags/tag98.xml" ContentType="application/vnd.openxmlformats-officedocument.presentationml.tags+xml"/>
  <Override PartName="/ppt/notesSlides/notesSlide33.xml" ContentType="application/vnd.openxmlformats-officedocument.presentationml.notesSlide+xml"/>
  <Override PartName="/ppt/tags/tag99.xml" ContentType="application/vnd.openxmlformats-officedocument.presentationml.tags+xml"/>
  <Override PartName="/ppt/notesSlides/notesSlide34.xml" ContentType="application/vnd.openxmlformats-officedocument.presentationml.notesSlide+xml"/>
  <Override PartName="/ppt/tags/tag100.xml" ContentType="application/vnd.openxmlformats-officedocument.presentationml.tags+xml"/>
  <Override PartName="/ppt/notesSlides/notesSlide35.xml" ContentType="application/vnd.openxmlformats-officedocument.presentationml.notesSlide+xml"/>
  <Override PartName="/ppt/tags/tag101.xml" ContentType="application/vnd.openxmlformats-officedocument.presentationml.tags+xml"/>
  <Override PartName="/ppt/notesSlides/notesSlide36.xml" ContentType="application/vnd.openxmlformats-officedocument.presentationml.notesSlide+xml"/>
  <Override PartName="/ppt/tags/tag102.xml" ContentType="application/vnd.openxmlformats-officedocument.presentationml.tags+xml"/>
  <Override PartName="/ppt/notesSlides/notesSlide37.xml" ContentType="application/vnd.openxmlformats-officedocument.presentationml.notesSlide+xml"/>
  <Override PartName="/ppt/tags/tag103.xml" ContentType="application/vnd.openxmlformats-officedocument.presentationml.tags+xml"/>
  <Override PartName="/ppt/notesSlides/notesSlide38.xml" ContentType="application/vnd.openxmlformats-officedocument.presentationml.notesSlide+xml"/>
  <Override PartName="/ppt/tags/tag104.xml" ContentType="application/vnd.openxmlformats-officedocument.presentationml.tags+xml"/>
  <Override PartName="/ppt/notesSlides/notesSlide39.xml" ContentType="application/vnd.openxmlformats-officedocument.presentationml.notesSlide+xml"/>
  <Override PartName="/ppt/tags/tag105.xml" ContentType="application/vnd.openxmlformats-officedocument.presentationml.tags+xml"/>
  <Override PartName="/ppt/notesSlides/notesSlide40.xml" ContentType="application/vnd.openxmlformats-officedocument.presentationml.notesSlide+xml"/>
  <Override PartName="/ppt/tags/tag106.xml" ContentType="application/vnd.openxmlformats-officedocument.presentationml.tags+xml"/>
  <Override PartName="/ppt/notesSlides/notesSlide41.xml" ContentType="application/vnd.openxmlformats-officedocument.presentationml.notesSlide+xml"/>
  <Override PartName="/ppt/tags/tag107.xml" ContentType="application/vnd.openxmlformats-officedocument.presentationml.tags+xml"/>
  <Override PartName="/ppt/notesSlides/notesSlide42.xml" ContentType="application/vnd.openxmlformats-officedocument.presentationml.notesSlide+xml"/>
  <Override PartName="/ppt/tags/tag108.xml" ContentType="application/vnd.openxmlformats-officedocument.presentationml.tags+xml"/>
  <Override PartName="/ppt/notesSlides/notesSlide43.xml" ContentType="application/vnd.openxmlformats-officedocument.presentationml.notesSlide+xml"/>
  <Override PartName="/ppt/tags/tag109.xml" ContentType="application/vnd.openxmlformats-officedocument.presentationml.tags+xml"/>
  <Override PartName="/ppt/notesSlides/notesSlide44.xml" ContentType="application/vnd.openxmlformats-officedocument.presentationml.notesSlide+xml"/>
  <Override PartName="/ppt/tags/tag110.xml" ContentType="application/vnd.openxmlformats-officedocument.presentationml.tags+xml"/>
  <Override PartName="/ppt/notesSlides/notesSlide45.xml" ContentType="application/vnd.openxmlformats-officedocument.presentationml.notesSlide+xml"/>
  <Override PartName="/ppt/tags/tag111.xml" ContentType="application/vnd.openxmlformats-officedocument.presentationml.tags+xml"/>
  <Override PartName="/ppt/notesSlides/notesSlide46.xml" ContentType="application/vnd.openxmlformats-officedocument.presentationml.notesSlide+xml"/>
  <Override PartName="/ppt/tags/tag112.xml" ContentType="application/vnd.openxmlformats-officedocument.presentationml.tags+xml"/>
  <Override PartName="/ppt/notesSlides/notesSlide47.xml" ContentType="application/vnd.openxmlformats-officedocument.presentationml.notesSlide+xml"/>
  <Override PartName="/ppt/tags/tag113.xml" ContentType="application/vnd.openxmlformats-officedocument.presentationml.tags+xml"/>
  <Override PartName="/ppt/notesSlides/notesSlide48.xml" ContentType="application/vnd.openxmlformats-officedocument.presentationml.notesSlide+xml"/>
  <Override PartName="/ppt/tags/tag114.xml" ContentType="application/vnd.openxmlformats-officedocument.presentationml.tags+xml"/>
  <Override PartName="/ppt/notesSlides/notesSlide49.xml" ContentType="application/vnd.openxmlformats-officedocument.presentationml.notesSlide+xml"/>
  <Override PartName="/ppt/tags/tag115.xml" ContentType="application/vnd.openxmlformats-officedocument.presentationml.tags+xml"/>
  <Override PartName="/ppt/notesSlides/notesSlide50.xml" ContentType="application/vnd.openxmlformats-officedocument.presentationml.notesSlide+xml"/>
  <Override PartName="/ppt/tags/tag116.xml" ContentType="application/vnd.openxmlformats-officedocument.presentationml.tags+xml"/>
  <Override PartName="/ppt/notesSlides/notesSlide51.xml" ContentType="application/vnd.openxmlformats-officedocument.presentationml.notesSlide+xml"/>
  <Override PartName="/ppt/tags/tag117.xml" ContentType="application/vnd.openxmlformats-officedocument.presentationml.tags+xml"/>
  <Override PartName="/ppt/notesSlides/notesSlide52.xml" ContentType="application/vnd.openxmlformats-officedocument.presentationml.notesSlide+xml"/>
  <Override PartName="/ppt/tags/tag118.xml" ContentType="application/vnd.openxmlformats-officedocument.presentationml.tags+xml"/>
  <Override PartName="/ppt/notesSlides/notesSlide53.xml" ContentType="application/vnd.openxmlformats-officedocument.presentationml.notesSlide+xml"/>
  <Override PartName="/ppt/tags/tag119.xml" ContentType="application/vnd.openxmlformats-officedocument.presentationml.tags+xml"/>
  <Override PartName="/ppt/notesSlides/notesSlide54.xml" ContentType="application/vnd.openxmlformats-officedocument.presentationml.notesSlide+xml"/>
  <Override PartName="/ppt/tags/tag120.xml" ContentType="application/vnd.openxmlformats-officedocument.presentationml.tags+xml"/>
  <Override PartName="/ppt/notesSlides/notesSlide55.xml" ContentType="application/vnd.openxmlformats-officedocument.presentationml.notesSlide+xml"/>
  <Override PartName="/ppt/tags/tag121.xml" ContentType="application/vnd.openxmlformats-officedocument.presentationml.tags+xml"/>
  <Override PartName="/ppt/notesSlides/notesSlide56.xml" ContentType="application/vnd.openxmlformats-officedocument.presentationml.notesSlide+xml"/>
  <Override PartName="/ppt/tags/tag122.xml" ContentType="application/vnd.openxmlformats-officedocument.presentationml.tags+xml"/>
  <Override PartName="/ppt/notesSlides/notesSlide5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2" r:id="rId5"/>
  </p:sldMasterIdLst>
  <p:notesMasterIdLst>
    <p:notesMasterId r:id="rId63"/>
  </p:notesMasterIdLst>
  <p:handoutMasterIdLst>
    <p:handoutMasterId r:id="rId64"/>
  </p:handoutMasterIdLst>
  <p:sldIdLst>
    <p:sldId id="1377" r:id="rId6"/>
    <p:sldId id="1465" r:id="rId7"/>
    <p:sldId id="2078" r:id="rId8"/>
    <p:sldId id="2081" r:id="rId9"/>
    <p:sldId id="2079" r:id="rId10"/>
    <p:sldId id="1460" r:id="rId11"/>
    <p:sldId id="1077" r:id="rId12"/>
    <p:sldId id="2087" r:id="rId13"/>
    <p:sldId id="1462" r:id="rId14"/>
    <p:sldId id="2084" r:id="rId15"/>
    <p:sldId id="373" r:id="rId16"/>
    <p:sldId id="269" r:id="rId17"/>
    <p:sldId id="484" r:id="rId18"/>
    <p:sldId id="740" r:id="rId19"/>
    <p:sldId id="2082" r:id="rId20"/>
    <p:sldId id="2077" r:id="rId21"/>
    <p:sldId id="1466" r:id="rId22"/>
    <p:sldId id="1394" r:id="rId23"/>
    <p:sldId id="425" r:id="rId24"/>
    <p:sldId id="379" r:id="rId25"/>
    <p:sldId id="2088" r:id="rId26"/>
    <p:sldId id="398" r:id="rId27"/>
    <p:sldId id="478" r:id="rId28"/>
    <p:sldId id="452" r:id="rId29"/>
    <p:sldId id="2085" r:id="rId30"/>
    <p:sldId id="435" r:id="rId31"/>
    <p:sldId id="2020" r:id="rId32"/>
    <p:sldId id="1463" r:id="rId33"/>
    <p:sldId id="2083" r:id="rId34"/>
    <p:sldId id="1252" r:id="rId35"/>
    <p:sldId id="1380" r:id="rId36"/>
    <p:sldId id="1374" r:id="rId37"/>
    <p:sldId id="1373" r:id="rId38"/>
    <p:sldId id="450" r:id="rId39"/>
    <p:sldId id="1468" r:id="rId40"/>
    <p:sldId id="294" r:id="rId41"/>
    <p:sldId id="2080" r:id="rId42"/>
    <p:sldId id="455" r:id="rId43"/>
    <p:sldId id="372" r:id="rId44"/>
    <p:sldId id="1270" r:id="rId45"/>
    <p:sldId id="1271" r:id="rId46"/>
    <p:sldId id="408" r:id="rId47"/>
    <p:sldId id="1267" r:id="rId48"/>
    <p:sldId id="485" r:id="rId49"/>
    <p:sldId id="468" r:id="rId50"/>
    <p:sldId id="1469" r:id="rId51"/>
    <p:sldId id="475" r:id="rId52"/>
    <p:sldId id="467" r:id="rId53"/>
    <p:sldId id="1338" r:id="rId54"/>
    <p:sldId id="2086" r:id="rId55"/>
    <p:sldId id="2089" r:id="rId56"/>
    <p:sldId id="2090" r:id="rId57"/>
    <p:sldId id="436" r:id="rId58"/>
    <p:sldId id="471" r:id="rId59"/>
    <p:sldId id="472" r:id="rId60"/>
    <p:sldId id="473" r:id="rId61"/>
    <p:sldId id="474" r:id="rId62"/>
  </p:sldIdLst>
  <p:sldSz cx="12192000" cy="6858000"/>
  <p:notesSz cx="6858000" cy="9144000"/>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FF83EB2-4714-4ECA-9B02-3BDE696DEFA6}">
          <p14:sldIdLst>
            <p14:sldId id="1377"/>
            <p14:sldId id="1465"/>
            <p14:sldId id="2078"/>
            <p14:sldId id="2081"/>
            <p14:sldId id="2079"/>
            <p14:sldId id="1460"/>
            <p14:sldId id="1077"/>
            <p14:sldId id="2087"/>
            <p14:sldId id="1462"/>
            <p14:sldId id="2084"/>
            <p14:sldId id="373"/>
            <p14:sldId id="269"/>
            <p14:sldId id="484"/>
            <p14:sldId id="740"/>
            <p14:sldId id="2082"/>
            <p14:sldId id="2077"/>
            <p14:sldId id="1466"/>
            <p14:sldId id="1394"/>
            <p14:sldId id="425"/>
            <p14:sldId id="379"/>
            <p14:sldId id="2088"/>
            <p14:sldId id="398"/>
            <p14:sldId id="478"/>
            <p14:sldId id="452"/>
            <p14:sldId id="2085"/>
            <p14:sldId id="435"/>
            <p14:sldId id="2020"/>
            <p14:sldId id="1463"/>
            <p14:sldId id="2083"/>
            <p14:sldId id="1252"/>
            <p14:sldId id="1380"/>
            <p14:sldId id="1374"/>
            <p14:sldId id="1373"/>
            <p14:sldId id="450"/>
            <p14:sldId id="1468"/>
            <p14:sldId id="294"/>
            <p14:sldId id="2080"/>
            <p14:sldId id="455"/>
            <p14:sldId id="372"/>
            <p14:sldId id="1270"/>
            <p14:sldId id="1271"/>
            <p14:sldId id="408"/>
            <p14:sldId id="1267"/>
            <p14:sldId id="485"/>
            <p14:sldId id="468"/>
            <p14:sldId id="1469"/>
            <p14:sldId id="475"/>
            <p14:sldId id="467"/>
            <p14:sldId id="1338"/>
            <p14:sldId id="2086"/>
            <p14:sldId id="2089"/>
            <p14:sldId id="2090"/>
          </p14:sldIdLst>
        </p14:section>
        <p14:section name="Supplemental Materials" id="{4996D943-95D2-4B8A-8799-3C261D629DF8}">
          <p14:sldIdLst>
            <p14:sldId id="436"/>
            <p14:sldId id="471"/>
            <p14:sldId id="472"/>
            <p14:sldId id="473"/>
            <p14:sldId id="4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ABC745-E4FA-AFF1-BE5D-DE5941620B13}" name="Jovan Goodman" initials="JG" userId="S::jgoodman@evidentchange.org::9aa7b075-cb66-410d-99ca-c8f8717d2a4a" providerId="AD"/>
  <p188:author id="{A6D93CA1-D57A-42E6-E4A2-6C9ADAD63D9E}" name="Claire Crowley" initials="CC" userId="S::CCrowley@evidentchange.org::dcec5940-6c2f-4e9f-bd6b-e22217fd1bbb" providerId="AD"/>
  <p188:author id="{41DFA4E3-38E4-8B73-119A-7981A1A04AAF}" name="Allison Finseth" initials="AF" userId="S::AFinseth@evidentchange.org::628f9039-c743-452a-bc34-7e17e8730f2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rin Hanusa" initials="EH" lastIdx="2" clrIdx="0"/>
  <p:cmAuthor id="2" name="Doug Smith" initials="DS" lastIdx="17" clrIdx="1"/>
  <p:cmAuthor id="3" name="Jess Haven" initials="JH" lastIdx="32" clrIdx="2"/>
  <p:cmAuthor id="4" name="Catherine Paradisin" initials="CP" lastIdx="7" clrIdx="3"/>
  <p:cmAuthor id="5" name="Lynnā McPhatter-Harris" initials="LM" lastIdx="5" clrIdx="4"/>
  <p:cmAuthor id="6" name="Heather Meitner" initials="HM" lastIdx="1" clrIdx="5"/>
  <p:cmAuthor id="7" name="Heather Meitner" initials="HM [2]" lastIdx="1" clrIdx="6"/>
  <p:cmAuthor id="8" name="Heather Meitner" initials="HM [3]" lastIdx="1" clrIdx="7"/>
  <p:cmAuthor id="9" name="Ellen Vinz" initials="EV" lastIdx="9" clrIdx="8">
    <p:extLst>
      <p:ext uri="{19B8F6BF-5375-455C-9EA6-DF929625EA0E}">
        <p15:presenceInfo xmlns:p15="http://schemas.microsoft.com/office/powerpoint/2012/main" userId="S-1-5-21-1292428093-1060284298-839522115-11946" providerId="AD"/>
      </p:ext>
    </p:extLst>
  </p:cmAuthor>
  <p:cmAuthor id="10" name="Sue Breckenridge" initials="SB" lastIdx="2" clrIdx="9">
    <p:extLst>
      <p:ext uri="{19B8F6BF-5375-455C-9EA6-DF929625EA0E}">
        <p15:presenceInfo xmlns:p15="http://schemas.microsoft.com/office/powerpoint/2012/main" userId="S-1-5-21-1292428093-1060284298-839522115-15376" providerId="AD"/>
      </p:ext>
    </p:extLst>
  </p:cmAuthor>
  <p:cmAuthor id="11" name="Philip Decter" initials="PD" lastIdx="59" clrIdx="10">
    <p:extLst>
      <p:ext uri="{19B8F6BF-5375-455C-9EA6-DF929625EA0E}">
        <p15:presenceInfo xmlns:p15="http://schemas.microsoft.com/office/powerpoint/2012/main" userId="Philip Decter" providerId="None"/>
      </p:ext>
    </p:extLst>
  </p:cmAuthor>
  <p:cmAuthor id="12" name="Dayana Kupisk" initials="DK" lastIdx="8" clrIdx="11">
    <p:extLst>
      <p:ext uri="{19B8F6BF-5375-455C-9EA6-DF929625EA0E}">
        <p15:presenceInfo xmlns:p15="http://schemas.microsoft.com/office/powerpoint/2012/main" userId="S::DKupisk@nccdglobal.org::4fc8a7de-a4c3-4955-b0be-76659040fb77" providerId="AD"/>
      </p:ext>
    </p:extLst>
  </p:cmAuthor>
  <p:cmAuthor id="13" name="Peggy Cordero" initials="PC" lastIdx="20" clrIdx="12"/>
  <p:cmAuthor id="14" name="Phil Decter" initials="PD" lastIdx="10" clrIdx="13"/>
  <p:cmAuthor id="15" name="Sarah Beach" initials="SB" lastIdx="6" clrIdx="14">
    <p:extLst>
      <p:ext uri="{19B8F6BF-5375-455C-9EA6-DF929625EA0E}">
        <p15:presenceInfo xmlns:p15="http://schemas.microsoft.com/office/powerpoint/2012/main" userId="S::sbeach@nccdglobal.org::18a8c0ed-41de-4e57-a53e-8d37ed561f2b" providerId="AD"/>
      </p:ext>
    </p:extLst>
  </p:cmAuthor>
  <p:cmAuthor id="16" name="Sue Breckenridge" initials="SB [2]" lastIdx="54" clrIdx="15">
    <p:extLst>
      <p:ext uri="{19B8F6BF-5375-455C-9EA6-DF929625EA0E}">
        <p15:presenceInfo xmlns:p15="http://schemas.microsoft.com/office/powerpoint/2012/main" userId="S::SBreckenridge@nccdglobal.org::aac443b4-7029-4569-898c-f246c3d3f660" providerId="AD"/>
      </p:ext>
    </p:extLst>
  </p:cmAuthor>
  <p:cmAuthor id="17" name="Emily Ramasamy" initials="ER" lastIdx="1" clrIdx="16">
    <p:extLst>
      <p:ext uri="{19B8F6BF-5375-455C-9EA6-DF929625EA0E}">
        <p15:presenceInfo xmlns:p15="http://schemas.microsoft.com/office/powerpoint/2012/main" userId="S::eramasamy@nccdglobal.org::ace97651-ccf3-496c-b992-5047a1fa35e9" providerId="AD"/>
      </p:ext>
    </p:extLst>
  </p:cmAuthor>
  <p:cmAuthor id="18" name="Claire Crowley" initials="CC" lastIdx="1" clrIdx="17">
    <p:extLst>
      <p:ext uri="{19B8F6BF-5375-455C-9EA6-DF929625EA0E}">
        <p15:presenceInfo xmlns:p15="http://schemas.microsoft.com/office/powerpoint/2012/main" userId="S::CCrowley@evidentchange.org::dcec5940-6c2f-4e9f-bd6b-e22217fd1bb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AEA"/>
    <a:srgbClr val="4C4C4E"/>
    <a:srgbClr val="329325"/>
    <a:srgbClr val="F4F4F5"/>
    <a:srgbClr val="EDA17F"/>
    <a:srgbClr val="656260"/>
    <a:srgbClr val="716F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E5ABF2-0808-4D0C-A664-194526FC0C05}" v="1" dt="2024-05-23T14:35:23.2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5206" autoAdjust="0"/>
  </p:normalViewPr>
  <p:slideViewPr>
    <p:cSldViewPr snapToGrid="0">
      <p:cViewPr varScale="1">
        <p:scale>
          <a:sx n="57" d="100"/>
          <a:sy n="57" d="100"/>
        </p:scale>
        <p:origin x="1836" y="72"/>
      </p:cViewPr>
      <p:guideLst/>
    </p:cSldViewPr>
  </p:slideViewPr>
  <p:notesTextViewPr>
    <p:cViewPr>
      <p:scale>
        <a:sx n="1" d="1"/>
        <a:sy n="1" d="1"/>
      </p:scale>
      <p:origin x="0" y="0"/>
    </p:cViewPr>
  </p:notesTextViewPr>
  <p:notesViewPr>
    <p:cSldViewPr snapToGrid="0">
      <p:cViewPr varScale="1">
        <p:scale>
          <a:sx n="81" d="100"/>
          <a:sy n="81" d="100"/>
        </p:scale>
        <p:origin x="3042"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notesMaster" Target="notesMasters/notesMaster1.xml"/><Relationship Id="rId68" Type="http://schemas.openxmlformats.org/officeDocument/2006/relationships/viewProps" Target="viewProps.xml"/><Relationship Id="rId7" Type="http://schemas.openxmlformats.org/officeDocument/2006/relationships/slide" Target="slides/slide2.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commentAuthors" Target="commentAuthors.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handoutMaster" Target="handoutMasters/handoutMaster1.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65.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ustDataLst>
      <p:tags r:id="rId2"/>
    </p:custDataLst>
    <p:extLst>
      <p:ext uri="{BB962C8B-B14F-4D97-AF65-F5344CB8AC3E}">
        <p14:creationId xmlns:p14="http://schemas.microsoft.com/office/powerpoint/2010/main" val="1755973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49149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817620"/>
            <a:ext cx="5486400" cy="483489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2627344"/>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100" kern="1200">
        <a:solidFill>
          <a:schemeClr val="tx1"/>
        </a:solidFill>
        <a:latin typeface="Segoe UI" panose="020B0502040204020203" pitchFamily="34" charset="0"/>
        <a:ea typeface="+mn-ea"/>
        <a:cs typeface="Segoe UI" panose="020B0502040204020203" pitchFamily="34" charset="0"/>
      </a:defRPr>
    </a:lvl2pPr>
    <a:lvl3pPr marL="914400" algn="l" defTabSz="914400" rtl="0" eaLnBrk="1" latinLnBrk="0" hangingPunct="1">
      <a:defRPr sz="1100" kern="1200">
        <a:solidFill>
          <a:schemeClr val="tx1"/>
        </a:solidFill>
        <a:latin typeface="Segoe UI" panose="020B0502040204020203" pitchFamily="34" charset="0"/>
        <a:ea typeface="+mn-ea"/>
        <a:cs typeface="Segoe UI" panose="020B0502040204020203" pitchFamily="34" charset="0"/>
      </a:defRPr>
    </a:lvl3pPr>
    <a:lvl4pPr marL="1371600" algn="l" defTabSz="914400" rtl="0" eaLnBrk="1" latinLnBrk="0" hangingPunct="1">
      <a:defRPr sz="1100" kern="1200">
        <a:solidFill>
          <a:schemeClr val="tx1"/>
        </a:solidFill>
        <a:latin typeface="Segoe UI" panose="020B0502040204020203" pitchFamily="34" charset="0"/>
        <a:ea typeface="+mn-ea"/>
        <a:cs typeface="Segoe UI" panose="020B0502040204020203" pitchFamily="34" charset="0"/>
      </a:defRPr>
    </a:lvl4pPr>
    <a:lvl5pPr marL="1828800" algn="l" defTabSz="914400" rtl="0" eaLnBrk="1" latinLnBrk="0" hangingPunct="1">
      <a:defRPr sz="1100" kern="1200">
        <a:solidFill>
          <a:schemeClr val="tx1"/>
        </a:solidFill>
        <a:latin typeface="Segoe UI" panose="020B0502040204020203" pitchFamily="34" charset="0"/>
        <a:ea typeface="+mn-ea"/>
        <a:cs typeface="Segoe UI" panose="020B0502040204020203"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2125"/>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Purpose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To introduce</a:t>
            </a:r>
            <a:r>
              <a:rPr lang="en-US" b="0" baseline="0"/>
              <a:t> the trainers and the training.</a:t>
            </a:r>
            <a:endParaRPr lang="en-US" b="1"/>
          </a:p>
          <a:p>
            <a:endParaRPr lang="en-US"/>
          </a:p>
          <a:p>
            <a:endParaRPr lang="en-US"/>
          </a:p>
        </p:txBody>
      </p:sp>
    </p:spTree>
    <p:extLst>
      <p:ext uri="{BB962C8B-B14F-4D97-AF65-F5344CB8AC3E}">
        <p14:creationId xmlns:p14="http://schemas.microsoft.com/office/powerpoint/2010/main" val="3536268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685800" y="492125"/>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r>
              <a:rPr lang="en-US" b="1" dirty="0">
                <a:latin typeface="Segoe UI"/>
                <a:cs typeface="Segoe UI"/>
              </a:rPr>
              <a:t>INTRO QUESTION</a:t>
            </a:r>
          </a:p>
          <a:p>
            <a:pPr marL="0" indent="0">
              <a:buFont typeface="Arial" panose="020B0604020202020204" pitchFamily="34" charset="0"/>
              <a:buNone/>
            </a:pPr>
            <a:r>
              <a:rPr lang="en-US" b="0" dirty="0">
                <a:latin typeface="Segoe UI"/>
                <a:cs typeface="Segoe UI"/>
              </a:rPr>
              <a:t>In what situations do you use the Hotline Tool during a call? What makes that challenging, or contributes to those who use it after the call? </a:t>
            </a:r>
          </a:p>
          <a:p>
            <a:pPr marL="0" indent="0">
              <a:buFont typeface="Arial" panose="020B0604020202020204" pitchFamily="34" charset="0"/>
              <a:buNone/>
            </a:pPr>
            <a:endParaRPr lang="en-US" b="1" dirty="0">
              <a:latin typeface="Segoe UI"/>
              <a:cs typeface="Segoe UI"/>
            </a:endParaRPr>
          </a:p>
          <a:p>
            <a:r>
              <a:rPr lang="en-US" b="1" dirty="0">
                <a:latin typeface="Segoe UI"/>
                <a:cs typeface="Segoe UI"/>
              </a:rPr>
              <a:t>Purpose</a:t>
            </a:r>
            <a:endParaRPr lang="en-US" dirty="0"/>
          </a:p>
          <a:p>
            <a:r>
              <a:rPr lang="en-US" b="0" dirty="0">
                <a:latin typeface="Segoe UI"/>
                <a:cs typeface="Segoe UI"/>
              </a:rPr>
              <a:t>To provide participants with an overview of policy and procedures at the hotline.</a:t>
            </a:r>
          </a:p>
          <a:p>
            <a:endParaRPr lang="en-US" dirty="0"/>
          </a:p>
          <a:p>
            <a:r>
              <a:rPr lang="en-US" altLang="en-US" b="1" dirty="0">
                <a:latin typeface="Segoe UI"/>
                <a:cs typeface="Segoe UI"/>
              </a:rPr>
              <a:t>Example</a:t>
            </a:r>
            <a:r>
              <a:rPr lang="en-US" altLang="en-US" dirty="0">
                <a:latin typeface="Segoe UI"/>
                <a:cs typeface="Segoe UI"/>
              </a:rPr>
              <a:t> </a:t>
            </a:r>
          </a:p>
          <a:p>
            <a:r>
              <a:rPr lang="en-US" altLang="en-US" dirty="0">
                <a:latin typeface="Segoe UI"/>
                <a:cs typeface="Segoe UI"/>
              </a:rPr>
              <a:t>The screening portion of the hotline tool (Step II, Appropriateness of a Child Abuse/Neglect Report for Response) is completed on all referrals created in CWS/CMS. </a:t>
            </a:r>
            <a:endParaRPr lang="en-US" altLang="en-US" dirty="0"/>
          </a:p>
          <a:p>
            <a:r>
              <a:rPr lang="en-US" altLang="en-US" dirty="0">
                <a:latin typeface="Segoe UI"/>
                <a:cs typeface="Segoe UI"/>
              </a:rPr>
              <a:t> </a:t>
            </a:r>
          </a:p>
          <a:p>
            <a:r>
              <a:rPr lang="en-US" altLang="en-US" dirty="0">
                <a:latin typeface="Segoe UI"/>
                <a:cs typeface="Segoe UI"/>
              </a:rPr>
              <a:t>This simple statement implies that one decision has already been made. What decision is that? (To create a referral). What is your county policy or CDSS Division 31 guidance for when to create a referral? Case reading suggests that at least in some counties, there is confusion when the call is about an open case. Sometimes, the call is just routine information that passes through the hotline because the worker is currently unavailable. These should NOT be made into referrals. Other times, the caller thinks a child is being abused or neglected, and there is already an open case. These SHOULD be made into referrals.</a:t>
            </a:r>
            <a:r>
              <a:rPr lang="en-US" altLang="en-US" baseline="0" dirty="0">
                <a:latin typeface="Segoe UI"/>
                <a:cs typeface="Segoe UI"/>
              </a:rPr>
              <a:t> </a:t>
            </a:r>
            <a:r>
              <a:rPr lang="en-US" altLang="en-US" dirty="0">
                <a:latin typeface="Segoe UI"/>
                <a:cs typeface="Segoe UI"/>
              </a:rPr>
              <a:t>If the referral does not involve a child under 18, is being referred to another county, or is a duplicate referral, workers should</a:t>
            </a:r>
            <a:r>
              <a:rPr lang="en-US" altLang="en-US" baseline="0" dirty="0">
                <a:latin typeface="Segoe UI"/>
                <a:cs typeface="Segoe UI"/>
              </a:rPr>
              <a:t> select the appropriate item in Step I, Preliminary Screening, and respond according to county policy. No further SDM assessments are required.</a:t>
            </a:r>
            <a:endParaRPr lang="en-US" altLang="en-US" dirty="0">
              <a:latin typeface="Segoe UI"/>
              <a:cs typeface="Segoe UI"/>
            </a:endParaRPr>
          </a:p>
          <a:p>
            <a:r>
              <a:rPr lang="en-US" altLang="en-US" dirty="0">
                <a:latin typeface="Segoe UI"/>
                <a:cs typeface="Segoe UI"/>
              </a:rPr>
              <a:t> </a:t>
            </a:r>
          </a:p>
          <a:p>
            <a:r>
              <a:rPr lang="en-US" altLang="en-US" dirty="0">
                <a:latin typeface="Segoe UI"/>
                <a:cs typeface="Segoe UI"/>
              </a:rPr>
              <a:t>Every referral requires a screening assessment. The screening should be completed by the worker receiving the referral during the call. The policy states that the screening assessment is due “immediately.” Sometimes that is interpreted as immediately AFTER the call. But if the first look at the definitions is after the caller hangs up and you discover that one more piece of information is required, it may be too late. This training will help illustrate how valuable it can be to have the definitions and decision trees open DURING the call.</a:t>
            </a:r>
          </a:p>
          <a:p>
            <a:endParaRPr lang="en-US" altLang="en-US" dirty="0"/>
          </a:p>
          <a:p>
            <a:r>
              <a:rPr lang="en-US" altLang="en-US" dirty="0">
                <a:latin typeface="Segoe UI"/>
                <a:cs typeface="Segoe UI"/>
              </a:rPr>
              <a:t>When referrals are determined by the screening tool to require an in-person response, you must complete Step III, Response Priority. Again, the worker receiving the referral should complete the assessment immediately. The decision here is how quickly should we respond: Within 24 hours or 10 days?</a:t>
            </a:r>
            <a:r>
              <a:rPr lang="en-US" altLang="en-US" b="1" dirty="0">
                <a:latin typeface="Segoe UI"/>
                <a:cs typeface="Segoe UI"/>
              </a:rPr>
              <a:t> </a:t>
            </a:r>
            <a:r>
              <a:rPr lang="en-US" altLang="en-US" dirty="0">
                <a:latin typeface="Segoe UI"/>
                <a:cs typeface="Segoe UI"/>
              </a:rPr>
              <a:t>In Los Angeles and several other counties, the decision is between 24 hours and five days.</a:t>
            </a:r>
          </a:p>
          <a:p>
            <a:r>
              <a:rPr lang="en-US" altLang="en-US" dirty="0">
                <a:latin typeface="Segoe UI"/>
                <a:cs typeface="Segoe UI"/>
              </a:rPr>
              <a:t> </a:t>
            </a:r>
          </a:p>
          <a:p>
            <a:r>
              <a:rPr lang="en-US" b="1" dirty="0">
                <a:latin typeface="Segoe UI"/>
                <a:cs typeface="Segoe UI"/>
              </a:rPr>
              <a:t>Trainer Note</a:t>
            </a:r>
          </a:p>
          <a:p>
            <a:r>
              <a:rPr lang="en-US" dirty="0">
                <a:latin typeface="Segoe UI"/>
                <a:cs typeface="Segoe UI"/>
              </a:rPr>
              <a:t>All participants should have a copy of the SDM P&amp;P manual. Ask participants to take out their phones and search California SDM definitions, follow the top link, and consider adding a shortcut to their Home Screen.</a:t>
            </a:r>
            <a:r>
              <a:rPr lang="en-US" baseline="0" dirty="0">
                <a:latin typeface="Segoe UI"/>
                <a:cs typeface="Segoe UI"/>
              </a:rPr>
              <a:t> Then review the contents of the manual. Make sure to cover household and caregiver definitions.</a:t>
            </a:r>
            <a:r>
              <a:rPr lang="en-US" dirty="0">
                <a:latin typeface="Segoe UI"/>
                <a:cs typeface="Segoe UI"/>
              </a:rPr>
              <a:t> </a:t>
            </a:r>
            <a:endParaRPr lang="en-US" baseline="0" dirty="0"/>
          </a:p>
          <a:p>
            <a:endParaRPr lang="en-US" baseline="0" dirty="0"/>
          </a:p>
          <a:p>
            <a:r>
              <a:rPr lang="en-US" baseline="0" dirty="0">
                <a:latin typeface="Segoe UI"/>
                <a:cs typeface="Segoe UI"/>
              </a:rPr>
              <a:t>Be prepared to share the updated P&amp;P manual and provide time for any questions about process and procedures the group may have.</a:t>
            </a:r>
            <a:endParaRPr lang="en-US" dirty="0">
              <a:latin typeface="Segoe UI"/>
              <a:cs typeface="Segoe UI"/>
            </a:endParaRPr>
          </a:p>
          <a:p>
            <a:endParaRPr lang="en-US" altLang="en-US" dirty="0"/>
          </a:p>
        </p:txBody>
      </p:sp>
    </p:spTree>
    <p:extLst>
      <p:ext uri="{BB962C8B-B14F-4D97-AF65-F5344CB8AC3E}">
        <p14:creationId xmlns:p14="http://schemas.microsoft.com/office/powerpoint/2010/main" val="1913494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71500" y="4460875"/>
            <a:ext cx="5715000" cy="4191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Purpose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To highlight the importance of the definitions in the SDM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Trainer Note</a:t>
            </a:r>
          </a:p>
          <a:p>
            <a:r>
              <a:rPr lang="en-US"/>
              <a:t>D</a:t>
            </a:r>
            <a:r>
              <a:rPr lang="en-US" baseline="0"/>
              <a:t>escribe how the SDM hotline tools work to establish consistency and accuracy through those definitions. Definitions establish a shared threshold: Regardless of how the caller labels their concern (e.g., “I’m calling to report neglect”), the screener listens for and documents specific facts that describe whether the concern meets the threshold described in the SDM definition for the items that most closely connect to the reporter’s concern(s). </a:t>
            </a:r>
          </a:p>
          <a:p>
            <a:endParaRPr lang="en-US" baseline="0"/>
          </a:p>
          <a:p>
            <a:r>
              <a:rPr lang="en-US" baseline="0"/>
              <a:t>While we understand that no definition will be perfect, these definitions should help lead us to better, more accurate, more consistent outcomes.</a:t>
            </a:r>
          </a:p>
          <a:p>
            <a:endParaRPr lang="en-US" baseline="0"/>
          </a:p>
          <a:p>
            <a:pPr marL="228600" indent="-228600">
              <a:buClr>
                <a:schemeClr val="tx1"/>
              </a:buClr>
              <a:buFont typeface="Segoe UI" panose="020B0502040204020203" pitchFamily="34" charset="0"/>
              <a:buChar char="•"/>
            </a:pPr>
            <a:r>
              <a:rPr lang="en-US"/>
              <a:t>Definitions for each allegation type establish the threshold. </a:t>
            </a:r>
          </a:p>
          <a:p>
            <a:pPr marL="228600" indent="-228600">
              <a:buClr>
                <a:schemeClr val="tx1"/>
              </a:buClr>
              <a:buFont typeface="Segoe UI" panose="020B0502040204020203" pitchFamily="34" charset="0"/>
              <a:buChar char="•"/>
            </a:pPr>
            <a:endParaRPr lang="en-US"/>
          </a:p>
          <a:p>
            <a:pPr marL="228600" indent="-228600">
              <a:buClr>
                <a:schemeClr val="tx1"/>
              </a:buClr>
              <a:buFont typeface="Segoe UI" panose="020B0502040204020203" pitchFamily="34" charset="0"/>
              <a:buChar char="•"/>
            </a:pPr>
            <a:r>
              <a:rPr lang="en-US"/>
              <a:t>Information gathered from the reporter must meet the threshold for the allegation to be selected.</a:t>
            </a:r>
          </a:p>
          <a:p>
            <a:endParaRPr lang="en-US"/>
          </a:p>
        </p:txBody>
      </p:sp>
      <p:sp>
        <p:nvSpPr>
          <p:cNvPr id="6" name="Slide Image Placeholder 5">
            <a:extLst>
              <a:ext uri="{FF2B5EF4-FFF2-40B4-BE49-F238E27FC236}">
                <a16:creationId xmlns:a16="http://schemas.microsoft.com/office/drawing/2014/main" id="{E2A46601-4505-44D6-B797-FBC77FF266CD}"/>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3240235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2125"/>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Purpose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To p</a:t>
            </a:r>
            <a:r>
              <a:rPr lang="en-US"/>
              <a:t>rovide a high-level overview of the tool’s structure and SDM terminology.</a:t>
            </a:r>
          </a:p>
          <a:p>
            <a:endParaRPr lang="en-US"/>
          </a:p>
          <a:p>
            <a:r>
              <a:rPr lang="en-US" b="1"/>
              <a:t>Example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definitions sets the threshold that a concern must meet in order to be selected on the hotline tool. </a:t>
            </a:r>
            <a:endParaRPr lang="en-US">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Verdana" panose="020B0604030504040204" pitchFamily="34" charset="0"/>
                <a:cs typeface="Verdana" panose="020B0604030504040204" pitchFamily="34" charset="0"/>
              </a:rPr>
              <a:t>The purpose of examples in the definitions is to offer an illustration about the threshold, nature, severity, and so forth of what is intended by the definition. If an example fits your situation, it does not mean the whole definition applies. Conversely, if your situation is not specifically listed in the definition, it does not mean the definition doesn’t apply.</a:t>
            </a:r>
          </a:p>
          <a:p>
            <a:endParaRPr lang="en-US"/>
          </a:p>
          <a:p>
            <a:r>
              <a:rPr lang="en-US" b="1">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rPr>
              <a:t>Trainer Note</a:t>
            </a:r>
            <a:endParaRPr lang="en-US" b="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endParaRPr>
          </a:p>
          <a:p>
            <a:r>
              <a:rPr lang="en-US" b="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rPr>
              <a:t>Consider pausing here to pull up </a:t>
            </a:r>
            <a:r>
              <a:rPr lang="en-US" b="0" err="1">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rPr>
              <a:t>WebSDM</a:t>
            </a:r>
            <a:r>
              <a:rPr lang="en-US" b="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rPr>
              <a:t> and ask a participant to choose an example definition for the group to look at and identify each aspect of the tool.</a:t>
            </a:r>
          </a:p>
          <a:p>
            <a:endParaRPr lang="en-US"/>
          </a:p>
        </p:txBody>
      </p:sp>
    </p:spTree>
    <p:extLst>
      <p:ext uri="{BB962C8B-B14F-4D97-AF65-F5344CB8AC3E}">
        <p14:creationId xmlns:p14="http://schemas.microsoft.com/office/powerpoint/2010/main" val="587039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71500" y="3898232"/>
            <a:ext cx="5715000" cy="4753643"/>
          </a:xfrm>
        </p:spPr>
        <p:txBody>
          <a:bodyPr/>
          <a:lstStyle/>
          <a:p>
            <a:r>
              <a:rPr lang="en-US" b="1">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rPr>
              <a:t>Purpose</a:t>
            </a:r>
          </a:p>
          <a:p>
            <a:r>
              <a:rPr lang="en-US" b="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rPr>
              <a:t>To begin to show staff this key construct underlying most of the hotline tool definitions.</a:t>
            </a:r>
          </a:p>
          <a:p>
            <a:endParaRPr lang="en-US" b="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endParaRPr>
          </a:p>
          <a:p>
            <a:r>
              <a:rPr lang="en-US" b="1">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rPr>
              <a:t>Example</a:t>
            </a:r>
          </a:p>
          <a:p>
            <a:r>
              <a:rPr lang="en-US" b="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rPr>
              <a:t>One way to think about most of the SDM definitions is that they contain this basic structure: caregiver, behavior, and impact (or “near impact”) on the child. While taking the call, </a:t>
            </a:r>
            <a:r>
              <a:rPr lang="en-US" baseline="0"/>
              <a:t>the screener listens for and documents specific facts that describe the child, their circumstances, the caregiver’s behavior, and how it impacts the child. </a:t>
            </a:r>
            <a:endParaRPr lang="en-US" b="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endParaRPr>
          </a:p>
          <a:p>
            <a:endParaRPr lang="en-US" b="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endParaRPr>
          </a:p>
          <a:p>
            <a:r>
              <a:rPr lang="en-US" b="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rPr>
              <a:t>“Caregiver” has to do with who the concern is about. While in some situations, CWS has to respond to non-caregiver-related issues, most of our work must have a caregiver at the center of it.</a:t>
            </a:r>
          </a:p>
          <a:p>
            <a:endParaRPr lang="en-US" b="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endParaRPr>
          </a:p>
          <a:p>
            <a:r>
              <a:rPr lang="en-US" b="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rPr>
              <a:t>“Behavior” has to do with what caregiver is doing—or not doing.</a:t>
            </a:r>
          </a:p>
          <a:p>
            <a:endParaRPr lang="en-US" b="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endParaRPr>
          </a:p>
          <a:p>
            <a:r>
              <a:rPr lang="en-US" b="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rPr>
              <a:t>And “impact” has to do with what the caregiver’s behavior is doing—or nearly doing—to the child.</a:t>
            </a:r>
          </a:p>
          <a:p>
            <a:endParaRPr lang="en-US" b="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endParaRPr>
          </a:p>
          <a:p>
            <a:r>
              <a:rPr lang="en-US" b="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rPr>
              <a:t>While not all situations will fit this model, if the SDM definition itself does not explicitly incorporate this formula, screeners should consider ways to explore the impact of a caregiver’s behavior on the child through assessment questions.</a:t>
            </a:r>
          </a:p>
          <a:p>
            <a:endParaRPr lang="en-US" b="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endParaRPr>
          </a:p>
        </p:txBody>
      </p:sp>
      <p:sp>
        <p:nvSpPr>
          <p:cNvPr id="5" name="Slide Image Placeholder 4">
            <a:extLst>
              <a:ext uri="{FF2B5EF4-FFF2-40B4-BE49-F238E27FC236}">
                <a16:creationId xmlns:a16="http://schemas.microsoft.com/office/drawing/2014/main" id="{5C043EB7-257F-421B-8C9B-FACAD9CAA49D}"/>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9331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71500" y="3862137"/>
            <a:ext cx="5715000" cy="4813550"/>
          </a:xfrm>
        </p:spPr>
        <p:txBody>
          <a:bodyPr lIns="91440" rIns="91440"/>
          <a:lstStyle/>
          <a:p>
            <a:r>
              <a:rPr lang="en-US" b="1" u="none" dirty="0"/>
              <a:t>Purpose</a:t>
            </a:r>
            <a:endParaRPr lang="en-US" b="0" u="none" dirty="0"/>
          </a:p>
          <a:p>
            <a:r>
              <a:rPr lang="en-US" b="0" u="none" dirty="0"/>
              <a:t>To</a:t>
            </a:r>
            <a:r>
              <a:rPr lang="en-US" b="0" u="none" baseline="0" dirty="0"/>
              <a:t> remind workers that the assessment’s effectiveness depends on the use of the item definitions. </a:t>
            </a:r>
            <a:endParaRPr lang="en-US" b="1" u="sng" dirty="0"/>
          </a:p>
          <a:p>
            <a:endParaRPr lang="en-US" b="1" u="sng" dirty="0"/>
          </a:p>
          <a:p>
            <a:r>
              <a:rPr lang="en-US" b="1" u="none" dirty="0"/>
              <a:t>Example</a:t>
            </a:r>
          </a:p>
          <a:p>
            <a:r>
              <a:rPr lang="en-US" dirty="0"/>
              <a:t>A quick reminder about definitions: We have said how</a:t>
            </a:r>
            <a:r>
              <a:rPr lang="en-US" baseline="0" dirty="0"/>
              <a:t> every item on the tool includes a definition. </a:t>
            </a:r>
            <a:r>
              <a:rPr lang="en-US" dirty="0">
                <a:ea typeface="Verdana" panose="020B0604030504040204" pitchFamily="34" charset="0"/>
                <a:cs typeface="Verdana" panose="020B0604030504040204" pitchFamily="34" charset="0"/>
              </a:rPr>
              <a:t>Here are some tips for using definitions in the SDM model.</a:t>
            </a:r>
          </a:p>
          <a:p>
            <a:pPr>
              <a:spcBef>
                <a:spcPts val="0"/>
              </a:spcBef>
            </a:pPr>
            <a:endParaRPr lang="en-US" dirty="0">
              <a:ea typeface="Verdana" panose="020B0604030504040204" pitchFamily="34" charset="0"/>
              <a:cs typeface="Verdana" panose="020B0604030504040204" pitchFamily="34" charset="0"/>
            </a:endParaRPr>
          </a:p>
          <a:p>
            <a:pPr>
              <a:spcBef>
                <a:spcPts val="0"/>
              </a:spcBef>
            </a:pPr>
            <a:r>
              <a:rPr lang="en-US" dirty="0">
                <a:ea typeface="Verdana" panose="020B0604030504040204" pitchFamily="34" charset="0"/>
                <a:cs typeface="Verdana" panose="020B0604030504040204" pitchFamily="34" charset="0"/>
              </a:rPr>
              <a:t>First, “read to the period” means read the entire definition. One common mistake is taking a phrase or a piece of a definition and then applying the definition inappropriately.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Verdana" panose="020B0604030504040204" pitchFamily="34" charset="0"/>
                <a:cs typeface="Verdana" panose="020B0604030504040204" pitchFamily="34" charset="0"/>
              </a:rPr>
              <a:t>Second, the purpose of examples in the definitions is to offer an illustration about the threshold, nature, severity, and so forth of what is intended by the definition. If an example fits your situation, it does not mean the whole definition applies. Conversely, if your situation is not specifically listed in the definition, it does not mean the definition does not apply.</a:t>
            </a:r>
          </a:p>
          <a:p>
            <a:pPr>
              <a:spcBef>
                <a:spcPts val="0"/>
              </a:spcBef>
            </a:pPr>
            <a:endParaRPr lang="en-US" dirty="0">
              <a:ea typeface="Verdana" panose="020B0604030504040204" pitchFamily="34" charset="0"/>
              <a:cs typeface="Verdana" panose="020B0604030504040204" pitchFamily="34" charset="0"/>
            </a:endParaRPr>
          </a:p>
          <a:p>
            <a:pPr>
              <a:spcBef>
                <a:spcPts val="0"/>
              </a:spcBef>
            </a:pPr>
            <a:r>
              <a:rPr lang="en-US" dirty="0">
                <a:ea typeface="Verdana" panose="020B0604030504040204" pitchFamily="34" charset="0"/>
                <a:cs typeface="Verdana" panose="020B0604030504040204" pitchFamily="34" charset="0"/>
              </a:rPr>
              <a:t>Third, when you see a big AND, it means that the circumstances stated on both sides of the AND must be true for the definition to apply. When you see a big OR, it means one or the other circumstance must be true.</a:t>
            </a:r>
          </a:p>
          <a:p>
            <a:pPr>
              <a:spcBef>
                <a:spcPts val="0"/>
              </a:spcBef>
            </a:pPr>
            <a:endParaRPr lang="en-US" dirty="0">
              <a:ea typeface="Verdana" panose="020B0604030504040204" pitchFamily="34" charset="0"/>
              <a:cs typeface="Verdana" panose="020B0604030504040204" pitchFamily="34" charset="0"/>
            </a:endParaRPr>
          </a:p>
          <a:p>
            <a:pPr>
              <a:spcBef>
                <a:spcPts val="0"/>
              </a:spcBef>
            </a:pPr>
            <a:r>
              <a:rPr lang="en-US" dirty="0">
                <a:ea typeface="Verdana" panose="020B0604030504040204" pitchFamily="34" charset="0"/>
                <a:cs typeface="Verdana" panose="020B0604030504040204" pitchFamily="34" charset="0"/>
              </a:rPr>
              <a:t>Fourth,</a:t>
            </a:r>
            <a:r>
              <a:rPr lang="en-US" baseline="0" dirty="0">
                <a:ea typeface="Verdana" panose="020B0604030504040204" pitchFamily="34" charset="0"/>
                <a:cs typeface="Verdana" panose="020B0604030504040204" pitchFamily="34" charset="0"/>
              </a:rPr>
              <a:t> when an example or a definition doesn’t make sense, don’t be afraid to ask others. Group supervision or group discussion is a great way to increase knowledge and to understand areas that are confusing.</a:t>
            </a:r>
            <a:endParaRPr lang="en-US" dirty="0">
              <a:ea typeface="Verdana" panose="020B0604030504040204" pitchFamily="34" charset="0"/>
              <a:cs typeface="Verdana" panose="020B0604030504040204" pitchFamily="34" charset="0"/>
            </a:endParaRPr>
          </a:p>
          <a:p>
            <a:pPr>
              <a:spcBef>
                <a:spcPts val="0"/>
              </a:spcBef>
            </a:pPr>
            <a:endParaRPr lang="en-US" dirty="0">
              <a:ea typeface="Verdana" panose="020B0604030504040204" pitchFamily="34" charset="0"/>
              <a:cs typeface="Verdana" panose="020B0604030504040204" pitchFamily="34" charset="0"/>
            </a:endParaRPr>
          </a:p>
          <a:p>
            <a:pPr>
              <a:spcBef>
                <a:spcPts val="0"/>
              </a:spcBef>
            </a:pPr>
            <a:r>
              <a:rPr lang="en-US" dirty="0">
                <a:ea typeface="Verdana" panose="020B0604030504040204" pitchFamily="34" charset="0"/>
                <a:cs typeface="Verdana" panose="020B0604030504040204" pitchFamily="34" charset="0"/>
              </a:rPr>
              <a:t>Fifth, remember that information that has not been asked about is different from information that is unknown. If information is unknown, the definitions should be applied in a manner that focuses on child safety.</a:t>
            </a:r>
          </a:p>
          <a:p>
            <a:pPr>
              <a:spcBef>
                <a:spcPts val="0"/>
              </a:spcBef>
            </a:pPr>
            <a:endParaRPr lang="en-US" dirty="0">
              <a:ea typeface="Verdana" panose="020B0604030504040204" pitchFamily="34" charset="0"/>
              <a:cs typeface="Verdana" panose="020B0604030504040204" pitchFamily="34" charset="0"/>
            </a:endParaRPr>
          </a:p>
          <a:p>
            <a:pPr>
              <a:spcBef>
                <a:spcPts val="0"/>
              </a:spcBef>
            </a:pPr>
            <a:r>
              <a:rPr lang="en-US" dirty="0">
                <a:ea typeface="Verdana" panose="020B0604030504040204" pitchFamily="34" charset="0"/>
                <a:cs typeface="Verdana" panose="020B0604030504040204" pitchFamily="34" charset="0"/>
              </a:rPr>
              <a:t>Sixth, use your professional judgment and common sense. For example, if the definition says that the child must be 10 years old, and the child is a few days or weeks shy of 10 years old, the child is substantially 10 years old.</a:t>
            </a:r>
          </a:p>
          <a:p>
            <a:pPr>
              <a:spcBef>
                <a:spcPts val="0"/>
              </a:spcBef>
            </a:pPr>
            <a:endParaRPr lang="en-US" u="sng" dirty="0">
              <a:ea typeface="Verdana" panose="020B0604030504040204" pitchFamily="34" charset="0"/>
              <a:cs typeface="Verdana" panose="020B0604030504040204" pitchFamily="34" charset="0"/>
            </a:endParaRPr>
          </a:p>
          <a:p>
            <a:pPr>
              <a:spcBef>
                <a:spcPts val="0"/>
              </a:spcBef>
            </a:pPr>
            <a:r>
              <a:rPr lang="en-US" b="1" dirty="0">
                <a:ea typeface="Verdana" panose="020B0604030504040204" pitchFamily="34" charset="0"/>
                <a:cs typeface="Verdana" panose="020B0604030504040204" pitchFamily="34" charset="0"/>
              </a:rPr>
              <a:t>Trainer Note</a:t>
            </a:r>
          </a:p>
          <a:p>
            <a:pPr>
              <a:spcBef>
                <a:spcPts val="0"/>
              </a:spcBef>
            </a:pPr>
            <a:r>
              <a:rPr lang="en-US" b="0" u="none" dirty="0">
                <a:ea typeface="Verdana" panose="020B0604030504040204" pitchFamily="34" charset="0"/>
                <a:cs typeface="Verdana" panose="020B0604030504040204" pitchFamily="34" charset="0"/>
              </a:rPr>
              <a:t>Review SDM fundamentals.</a:t>
            </a:r>
            <a:endParaRPr lang="en-US" dirty="0"/>
          </a:p>
        </p:txBody>
      </p:sp>
      <p:sp>
        <p:nvSpPr>
          <p:cNvPr id="4" name="Slide Image Placeholder 3">
            <a:extLst>
              <a:ext uri="{FF2B5EF4-FFF2-40B4-BE49-F238E27FC236}">
                <a16:creationId xmlns:a16="http://schemas.microsoft.com/office/drawing/2014/main" id="{E01F1409-E7D4-408F-917F-CEBF936D35FA}"/>
              </a:ext>
            </a:extLst>
          </p:cNvPr>
          <p:cNvSpPr>
            <a:spLocks noGrp="1" noRot="1" noChangeAspect="1"/>
          </p:cNvSpPr>
          <p:nvPr>
            <p:ph type="sldImg"/>
          </p:nvPr>
        </p:nvSpPr>
        <p:spPr>
          <a:xfrm>
            <a:off x="685800" y="468313"/>
            <a:ext cx="5486400" cy="3086100"/>
          </a:xfrm>
        </p:spPr>
      </p:sp>
    </p:spTree>
    <p:extLst>
      <p:ext uri="{BB962C8B-B14F-4D97-AF65-F5344CB8AC3E}">
        <p14:creationId xmlns:p14="http://schemas.microsoft.com/office/powerpoint/2010/main" val="1829306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2125"/>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53805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2125"/>
            <a:ext cx="5486400" cy="3086100"/>
          </a:xfrm>
        </p:spPr>
      </p:sp>
      <p:sp>
        <p:nvSpPr>
          <p:cNvPr id="3" name="Notes Placeholder 2"/>
          <p:cNvSpPr>
            <a:spLocks noGrp="1"/>
          </p:cNvSpPr>
          <p:nvPr>
            <p:ph type="body" idx="1"/>
          </p:nvPr>
        </p:nvSpPr>
        <p:spPr/>
        <p:txBody>
          <a:bodyPr/>
          <a:lstStyle/>
          <a:p>
            <a:r>
              <a:rPr lang="en-US" b="1" dirty="0"/>
              <a:t>Purpose</a:t>
            </a:r>
          </a:p>
          <a:p>
            <a:r>
              <a:rPr lang="en-US" b="0" dirty="0"/>
              <a:t>To show the connections between the ICPM and social work practices.</a:t>
            </a:r>
          </a:p>
          <a:p>
            <a:endParaRPr lang="en-US" b="1" dirty="0"/>
          </a:p>
          <a:p>
            <a:r>
              <a:rPr lang="en-US" b="1" dirty="0"/>
              <a:t>Trainer Note</a:t>
            </a:r>
          </a:p>
          <a:p>
            <a:r>
              <a:rPr lang="en-US" dirty="0"/>
              <a:t>Point out the various sections of this model; these assessments help inform and support social work practice. Specifically highlight that assessment and understanding; monitoring, tracking, and adapting; transition out of child welfare services; and preventing future maltreatment are all ways that the SDM system feeds into and supports the ICPM. </a:t>
            </a:r>
          </a:p>
          <a:p>
            <a:endParaRPr lang="en-US" dirty="0"/>
          </a:p>
          <a:p>
            <a:r>
              <a:rPr lang="en-US" dirty="0"/>
              <a:t>Ask participants to describe ways they see the ICPM and SDM tools intersecting at hotline</a:t>
            </a:r>
            <a:r>
              <a:rPr lang="en-US" kern="1200" dirty="0">
                <a:solidFill>
                  <a:schemeClr val="tx1"/>
                </a:solidFill>
                <a:effectLst/>
              </a:rPr>
              <a:t>.</a:t>
            </a:r>
          </a:p>
          <a:p>
            <a:endParaRPr lang="en-US" kern="1200" dirty="0">
              <a:solidFill>
                <a:schemeClr val="tx1"/>
              </a:solidFill>
              <a:effectLst/>
            </a:endParaRPr>
          </a:p>
          <a:p>
            <a:r>
              <a:rPr lang="en-US" b="1" kern="1200" dirty="0">
                <a:solidFill>
                  <a:schemeClr val="tx1"/>
                </a:solidFill>
                <a:effectLst/>
              </a:rPr>
              <a:t>Chat or Optional Breakout Group</a:t>
            </a:r>
          </a:p>
          <a:p>
            <a:r>
              <a:rPr lang="en-US" kern="1200" dirty="0">
                <a:solidFill>
                  <a:schemeClr val="tx1"/>
                </a:solidFill>
                <a:effectLst/>
              </a:rPr>
              <a:t>Ask participants to add their brainstorming or ideas about integrating ICPM and SOP skills into screening assessment.</a:t>
            </a:r>
          </a:p>
          <a:p>
            <a:endParaRPr lang="en-US" kern="1200" dirty="0">
              <a:solidFill>
                <a:schemeClr val="tx1"/>
              </a:solidFill>
              <a:effectLst/>
            </a:endParaRPr>
          </a:p>
          <a:p>
            <a:r>
              <a:rPr lang="en-US" kern="1200" dirty="0">
                <a:solidFill>
                  <a:schemeClr val="tx1"/>
                </a:solidFill>
                <a:effectLst/>
              </a:rPr>
              <a:t>Examples may include:</a:t>
            </a:r>
          </a:p>
          <a:p>
            <a:endParaRPr lang="en-US" kern="1200" dirty="0">
              <a:solidFill>
                <a:schemeClr val="tx1"/>
              </a:solidFill>
              <a:effectLst/>
            </a:endParaRPr>
          </a:p>
          <a:p>
            <a:pPr marL="228600" indent="-228600">
              <a:buFont typeface="Arial" panose="020B0604020202020204" pitchFamily="34" charset="0"/>
              <a:buChar char="•"/>
            </a:pPr>
            <a:r>
              <a:rPr lang="en-US" kern="1200" dirty="0">
                <a:solidFill>
                  <a:schemeClr val="tx1"/>
                </a:solidFill>
                <a:effectLst/>
              </a:rPr>
              <a:t>Engagement;</a:t>
            </a:r>
          </a:p>
          <a:p>
            <a:pPr marL="228600" indent="-228600">
              <a:buFont typeface="Arial" panose="020B0604020202020204" pitchFamily="34" charset="0"/>
              <a:buChar char="•"/>
            </a:pPr>
            <a:r>
              <a:rPr lang="en-US" kern="1200" dirty="0">
                <a:solidFill>
                  <a:schemeClr val="tx1"/>
                </a:solidFill>
                <a:effectLst/>
              </a:rPr>
              <a:t>Prevention;</a:t>
            </a:r>
          </a:p>
          <a:p>
            <a:pPr marL="228600" indent="-228600">
              <a:buFont typeface="Arial" panose="020B0604020202020204" pitchFamily="34" charset="0"/>
              <a:buChar char="•"/>
            </a:pPr>
            <a:r>
              <a:rPr lang="en-US" kern="1200" dirty="0">
                <a:solidFill>
                  <a:schemeClr val="tx1"/>
                </a:solidFill>
                <a:effectLst/>
              </a:rPr>
              <a:t>Inquiry/exploration;</a:t>
            </a:r>
          </a:p>
          <a:p>
            <a:pPr marL="228600" indent="-228600">
              <a:buFont typeface="Arial" panose="020B0604020202020204" pitchFamily="34" charset="0"/>
              <a:buChar char="•"/>
            </a:pPr>
            <a:r>
              <a:rPr lang="en-US" kern="1200" dirty="0">
                <a:solidFill>
                  <a:schemeClr val="tx1"/>
                </a:solidFill>
                <a:effectLst/>
              </a:rPr>
              <a:t>Teaming; and</a:t>
            </a:r>
          </a:p>
          <a:p>
            <a:pPr marL="228600" indent="-228600">
              <a:buFont typeface="Arial" panose="020B0604020202020204" pitchFamily="34" charset="0"/>
              <a:buChar char="•"/>
            </a:pPr>
            <a:r>
              <a:rPr lang="en-US" kern="1200" dirty="0">
                <a:solidFill>
                  <a:schemeClr val="tx1"/>
                </a:solidFill>
                <a:effectLst/>
              </a:rPr>
              <a:t>Assessment and understanding.</a:t>
            </a:r>
          </a:p>
          <a:p>
            <a:endParaRPr lang="en-US" dirty="0"/>
          </a:p>
        </p:txBody>
      </p:sp>
    </p:spTree>
    <p:extLst>
      <p:ext uri="{BB962C8B-B14F-4D97-AF65-F5344CB8AC3E}">
        <p14:creationId xmlns:p14="http://schemas.microsoft.com/office/powerpoint/2010/main" val="3409783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2125"/>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Purpose</a:t>
            </a:r>
            <a:endParaRPr lang="en-US" sz="1100">
              <a:latin typeface="Segoe UI"/>
              <a:cs typeface="Segoe UI"/>
            </a:endParaRPr>
          </a:p>
          <a:p>
            <a:r>
              <a:rPr lang="en-US" sz="1100" baseline="0">
                <a:latin typeface="Segoe UI"/>
                <a:cs typeface="Segoe UI"/>
              </a:rPr>
              <a:t>To consider how to use, as part of the screening interview, a variety of integrated practice tools and processes that can be especially helpful in partnership with the framework provided by the SDM hotline tools.</a:t>
            </a:r>
            <a:endParaRPr lang="en-US"/>
          </a:p>
          <a:p>
            <a:endParaRPr lang="en-US" sz="1100">
              <a:latin typeface="Segoe UI" panose="020B0502040204020203" pitchFamily="34" charset="0"/>
              <a:cs typeface="Segoe UI" panose="020B0502040204020203" pitchFamily="34" charset="0"/>
            </a:endParaRPr>
          </a:p>
          <a:p>
            <a:r>
              <a:rPr lang="en-US" sz="1100" b="1">
                <a:latin typeface="Segoe UI" panose="020B0502040204020203" pitchFamily="34" charset="0"/>
                <a:cs typeface="Segoe UI" panose="020B0502040204020203" pitchFamily="34" charset="0"/>
              </a:rPr>
              <a:t>Example</a:t>
            </a:r>
            <a:endParaRPr lang="en-US" sz="1100" b="1">
              <a:latin typeface="Segoe UI"/>
              <a:cs typeface="Segoe UI"/>
            </a:endParaRPr>
          </a:p>
          <a:p>
            <a:r>
              <a:rPr lang="en-US"/>
              <a:t>These terms and concepts differ from what is in California Common Core Training; however, the values, principles, and practice are consistent.</a:t>
            </a:r>
          </a:p>
          <a:p>
            <a:endParaRPr lang="en-US">
              <a:cs typeface="Calibri"/>
            </a:endParaRPr>
          </a:p>
          <a:p>
            <a:r>
              <a:rPr lang="en-US" b="1"/>
              <a:t>Trainer Note</a:t>
            </a:r>
          </a:p>
          <a:p>
            <a:r>
              <a:rPr lang="en-US"/>
              <a:t>Acknowledge the change from danger statement to worry statement and the change from safety goal to goal statements,</a:t>
            </a:r>
            <a:r>
              <a:rPr lang="en-US">
                <a:cs typeface="Calibri"/>
              </a:rPr>
              <a:t> and mention that the statements will be discussed more later in the training. </a:t>
            </a:r>
          </a:p>
        </p:txBody>
      </p:sp>
    </p:spTree>
    <p:extLst>
      <p:ext uri="{BB962C8B-B14F-4D97-AF65-F5344CB8AC3E}">
        <p14:creationId xmlns:p14="http://schemas.microsoft.com/office/powerpoint/2010/main" val="3054187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581025"/>
            <a:ext cx="5734050" cy="3225800"/>
          </a:xfrm>
        </p:spPr>
      </p:sp>
      <p:sp>
        <p:nvSpPr>
          <p:cNvPr id="3" name="Notes Placeholder 2"/>
          <p:cNvSpPr>
            <a:spLocks noGrp="1"/>
          </p:cNvSpPr>
          <p:nvPr>
            <p:ph type="body" idx="1"/>
          </p:nvPr>
        </p:nvSpPr>
        <p:spPr>
          <a:xfrm>
            <a:off x="685800" y="4295274"/>
            <a:ext cx="5486400" cy="4357236"/>
          </a:xfrm>
        </p:spPr>
        <p:txBody>
          <a:bodyPr/>
          <a:lstStyle/>
          <a:p>
            <a:r>
              <a:rPr lang="en-SG" b="1" dirty="0"/>
              <a:t>Purpose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sym typeface="Helvetica" charset="0"/>
              </a:rPr>
              <a:t>To teach that we need to be equally rigorous in searching for both the </a:t>
            </a:r>
            <a:r>
              <a:rPr lang="en-US" altLang="ja-JP" dirty="0">
                <a:sym typeface="Helvetica" charset="0"/>
              </a:rPr>
              <a:t>history of protection and the history of harm.</a:t>
            </a:r>
          </a:p>
          <a:p>
            <a:endParaRPr lang="en-SG" b="1" dirty="0"/>
          </a:p>
          <a:p>
            <a:r>
              <a:rPr lang="en-SG" b="1" dirty="0"/>
              <a:t>Example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Segoe UI"/>
                <a:ea typeface="Verdana"/>
                <a:cs typeface="Segoe UI"/>
                <a:sym typeface="Tahoma" charset="0"/>
              </a:rPr>
              <a:t>In the SDM system, effective engagement is the key to balanced assessments. These strategies can be used at any point during the life of a case—from the moment of the initial referral to case closure.</a:t>
            </a:r>
            <a:endParaRPr lang="en-SG" b="1" dirty="0"/>
          </a:p>
          <a:p>
            <a:endParaRPr lang="en-SG" b="1"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 rigorous and balanced assessment is </a:t>
            </a:r>
            <a:r>
              <a:rPr lang="en-US" sz="1100" dirty="0">
                <a:ea typeface="ＭＳ Ｐゴシック" charset="0"/>
                <a:sym typeface="Comic Sans MS" charset="0"/>
              </a:rPr>
              <a:t>a practice of using </a:t>
            </a:r>
            <a:r>
              <a:rPr lang="en-US" sz="1100" b="1" dirty="0">
                <a:ea typeface="ＭＳ Ｐゴシック" charset="0"/>
                <a:sym typeface="Comic Sans MS" charset="0"/>
              </a:rPr>
              <a:t>questions </a:t>
            </a:r>
            <a:r>
              <a:rPr lang="en-US" sz="1100" dirty="0">
                <a:ea typeface="ＭＳ Ｐゴシック" charset="0"/>
                <a:sym typeface="Comic Sans MS" charset="0"/>
              </a:rPr>
              <a:t>and having </a:t>
            </a:r>
            <a:r>
              <a:rPr lang="en-US" sz="1100" b="1" dirty="0">
                <a:ea typeface="ＭＳ Ｐゴシック" charset="0"/>
                <a:sym typeface="Comic Sans MS" charset="0"/>
              </a:rPr>
              <a:t>conversations</a:t>
            </a:r>
            <a:r>
              <a:rPr lang="en-US" sz="1100" dirty="0">
                <a:ea typeface="ＭＳ Ｐゴシック" charset="0"/>
                <a:sym typeface="Comic Sans MS" charset="0"/>
              </a:rPr>
              <a:t> that gather rich, detailed, pertinent information about the history of protection and the history of the harm. This should begin from the first conversation with the reporter.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ea typeface="ＭＳ Ｐゴシック" charset="0"/>
              <a:sym typeface="Comic Sans MS"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ea typeface="ＭＳ Ｐゴシック" charset="0"/>
                <a:sym typeface="Comic Sans MS" charset="0"/>
              </a:rPr>
              <a:t>Using the Three Questions/three-column map </a:t>
            </a:r>
            <a:r>
              <a:rPr lang="en-US" sz="1100" baseline="0" dirty="0">
                <a:ea typeface="ＭＳ Ｐゴシック" charset="0"/>
                <a:sym typeface="Comic Sans MS" charset="0"/>
              </a:rPr>
              <a:t>and solution-focused questions can help you to gather information in a way that is both rigorous and balanced. </a:t>
            </a:r>
            <a:endParaRPr lang="en-US" sz="1100" dirty="0">
              <a:ea typeface="ＭＳ Ｐゴシック" charset="0"/>
              <a:sym typeface="Comic Sans MS" charset="0"/>
            </a:endParaRPr>
          </a:p>
          <a:p>
            <a:endParaRPr lang="en-US" dirty="0"/>
          </a:p>
          <a:p>
            <a:r>
              <a:rPr lang="en-US" i="1" dirty="0"/>
              <a:t>Intro to SFQs to Support a Balanced Assessment</a:t>
            </a:r>
          </a:p>
          <a:p>
            <a:r>
              <a:rPr lang="en-US" dirty="0">
                <a:sym typeface="Tahoma" charset="0"/>
              </a:rPr>
              <a:t>Steve de Shazer and </a:t>
            </a:r>
            <a:r>
              <a:rPr lang="en-US" dirty="0" err="1">
                <a:sym typeface="Tahoma" charset="0"/>
              </a:rPr>
              <a:t>Insoo</a:t>
            </a:r>
            <a:r>
              <a:rPr lang="en-US" dirty="0">
                <a:sym typeface="Tahoma" charset="0"/>
              </a:rPr>
              <a:t> Kim Berg were the founders of solution-focused inquiry (SFI). They determined that by using questions to help individuals focus on solutions to their problems, they could help people solve their own problems as well as shorten the duration of interventions. </a:t>
            </a:r>
            <a:endParaRPr lang="en-US" dirty="0"/>
          </a:p>
          <a:p>
            <a:endParaRPr lang="en-US" dirty="0">
              <a:sym typeface="Tahoma" charset="0"/>
            </a:endParaRPr>
          </a:p>
          <a:p>
            <a:r>
              <a:rPr lang="en-US" dirty="0">
                <a:sym typeface="Tahoma" charset="0"/>
              </a:rPr>
              <a:t>While there is nothing wrong with direct factual questions, there may be opportunities to gain richer information, and even to plant seeds for change, just in the way a question is asked. Berg and de Shazer pioneered a question style called solution-focused questions. These questions serve two purposes: gathering information </a:t>
            </a:r>
            <a:r>
              <a:rPr lang="en-US" i="1" dirty="0">
                <a:sym typeface="Tahoma" charset="0"/>
              </a:rPr>
              <a:t>and</a:t>
            </a:r>
            <a:r>
              <a:rPr lang="en-US" dirty="0">
                <a:sym typeface="Tahoma" charset="0"/>
              </a:rPr>
              <a:t> planting seeds. </a:t>
            </a:r>
            <a:endParaRPr lang="en-US" dirty="0"/>
          </a:p>
          <a:p>
            <a:endParaRPr lang="en-US" dirty="0">
              <a:sym typeface="Tahoma" charset="0"/>
            </a:endParaRPr>
          </a:p>
          <a:p>
            <a:r>
              <a:rPr lang="en-US" dirty="0">
                <a:sym typeface="Tahoma" charset="0"/>
              </a:rPr>
              <a:t>SFI’s underpinning assumption is that people have the capacity to change. </a:t>
            </a:r>
            <a:r>
              <a:rPr lang="en-US" dirty="0"/>
              <a:t>SFI </a:t>
            </a:r>
            <a:r>
              <a:rPr lang="en-US" dirty="0">
                <a:sym typeface="Tahoma" charset="0"/>
              </a:rPr>
              <a:t>focuses on a person’s:</a:t>
            </a:r>
          </a:p>
          <a:p>
            <a:endParaRPr lang="en-SG" dirty="0"/>
          </a:p>
          <a:p>
            <a:pPr marL="228600" indent="-228600">
              <a:buFont typeface="Arial" panose="020B0604020202020204" pitchFamily="34" charset="0"/>
              <a:buChar char="•"/>
            </a:pPr>
            <a:r>
              <a:rPr lang="en-US" dirty="0">
                <a:sym typeface="Tahoma" charset="0"/>
              </a:rPr>
              <a:t>Past and present capacities (how one survived trauma);</a:t>
            </a:r>
            <a:endParaRPr lang="en-US" dirty="0"/>
          </a:p>
          <a:p>
            <a:pPr marL="228600" indent="-228600">
              <a:buFont typeface="Arial" panose="020B0604020202020204" pitchFamily="34" charset="0"/>
              <a:buChar char="•"/>
            </a:pPr>
            <a:r>
              <a:rPr lang="en-US" dirty="0">
                <a:sym typeface="Tahoma" charset="0"/>
              </a:rPr>
              <a:t>Achievements, assets, and unexplored potentials;</a:t>
            </a:r>
            <a:endParaRPr lang="en-US" dirty="0"/>
          </a:p>
          <a:p>
            <a:pPr marL="228600" indent="-228600">
              <a:buFont typeface="Arial" panose="020B0604020202020204" pitchFamily="34" charset="0"/>
              <a:buChar char="•"/>
            </a:pPr>
            <a:r>
              <a:rPr lang="en-US" dirty="0">
                <a:sym typeface="Tahoma" charset="0"/>
              </a:rPr>
              <a:t>Innovations, strengths, and high points; and</a:t>
            </a:r>
            <a:endParaRPr lang="en-US" dirty="0"/>
          </a:p>
          <a:p>
            <a:pPr marL="228600" indent="-228600">
              <a:buFont typeface="Arial" panose="020B0604020202020204" pitchFamily="34" charset="0"/>
              <a:buChar char="•"/>
            </a:pPr>
            <a:r>
              <a:rPr lang="en-US" dirty="0">
                <a:sym typeface="Tahoma" charset="0"/>
              </a:rPr>
              <a:t>Visions of valued and possible futures.</a:t>
            </a:r>
            <a:endParaRPr lang="en-US" dirty="0"/>
          </a:p>
          <a:p>
            <a:endParaRPr lang="en-US" dirty="0">
              <a:sym typeface="Tahoma" charset="0"/>
            </a:endParaRPr>
          </a:p>
          <a:p>
            <a:r>
              <a:rPr lang="en-US" altLang="ja-JP" dirty="0"/>
              <a:t>Using SFQs at intake may help the reporter to pause and think more deeply and critically about their concerns for the family, as well as times when the family may have been doing well. SFQs also create the opportunity for the reporter to reflect on and talk about their hopes for the family and their views on how to support the family in beginning to move toward that safe future. </a:t>
            </a:r>
            <a:endParaRPr lang="en-US" dirty="0"/>
          </a:p>
        </p:txBody>
      </p:sp>
    </p:spTree>
    <p:extLst>
      <p:ext uri="{BB962C8B-B14F-4D97-AF65-F5344CB8AC3E}">
        <p14:creationId xmlns:p14="http://schemas.microsoft.com/office/powerpoint/2010/main" val="2283111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51306" y="4249807"/>
            <a:ext cx="5955387" cy="4894193"/>
          </a:xfrm>
        </p:spPr>
        <p:txBody>
          <a:bodyPr/>
          <a:lstStyle/>
          <a:p>
            <a:pPr rtl="0" fontAlgn="base"/>
            <a:r>
              <a:rPr lang="en-US" b="1" i="0" u="none" strike="noStrike" kern="1200" dirty="0">
                <a:solidFill>
                  <a:schemeClr val="tx1"/>
                </a:solidFill>
                <a:effectLst/>
              </a:rPr>
              <a:t>Purpose</a:t>
            </a:r>
            <a:r>
              <a:rPr lang="en-US" b="0" i="0" kern="1200" dirty="0">
                <a:solidFill>
                  <a:schemeClr val="tx1"/>
                </a:solidFill>
                <a:effectLst/>
              </a:rPr>
              <a:t>​</a:t>
            </a:r>
          </a:p>
          <a:p>
            <a:pPr marL="0" marR="0" lvl="0" indent="0" algn="l" defTabSz="914400" rtl="0" eaLnBrk="1" fontAlgn="base" latinLnBrk="0" hangingPunct="1">
              <a:buClrTx/>
              <a:buSzTx/>
              <a:buFontTx/>
              <a:buNone/>
              <a:tabLst/>
              <a:defRPr/>
            </a:pPr>
            <a:r>
              <a:rPr lang="en-US" dirty="0">
                <a:ea typeface="Times New Roman" pitchFamily="-84" charset="0"/>
              </a:rPr>
              <a:t>To remind participants</a:t>
            </a:r>
            <a:r>
              <a:rPr lang="en-US" baseline="0" dirty="0">
                <a:ea typeface="Times New Roman" pitchFamily="-84" charset="0"/>
              </a:rPr>
              <a:t> about </a:t>
            </a:r>
            <a:r>
              <a:rPr lang="en-US" dirty="0">
                <a:ea typeface="Times New Roman" pitchFamily="-84" charset="0"/>
              </a:rPr>
              <a:t>solution-focused questions as a concrete strategy toward supporting a balanced assessment at intake.</a:t>
            </a:r>
          </a:p>
          <a:p>
            <a:pPr marL="0" marR="0" lvl="0" indent="0" algn="l" defTabSz="914400" rtl="0" eaLnBrk="1" fontAlgn="base" latinLnBrk="0" hangingPunct="1">
              <a:buClrTx/>
              <a:buSzTx/>
              <a:buFontTx/>
              <a:buNone/>
              <a:tabLst/>
              <a:defRPr/>
            </a:pPr>
            <a:endParaRPr lang="en-US" dirty="0">
              <a:ea typeface="Times New Roman" pitchFamily="-84" charset="0"/>
            </a:endParaRPr>
          </a:p>
          <a:p>
            <a:pPr marL="0" marR="0" lvl="0" indent="0" algn="l" defTabSz="914400" rtl="0" eaLnBrk="1" fontAlgn="base" latinLnBrk="0" hangingPunct="1">
              <a:buClrTx/>
              <a:buSzTx/>
              <a:buFontTx/>
              <a:buNone/>
              <a:tabLst/>
              <a:defRPr/>
            </a:pPr>
            <a:r>
              <a:rPr lang="en-US" b="1" dirty="0">
                <a:ea typeface="Times New Roman" pitchFamily="-84" charset="0"/>
              </a:rPr>
              <a:t>Resource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solidFill>
                  <a:schemeClr val="tx1"/>
                </a:solidFill>
                <a:effectLst/>
              </a:rPr>
              <a:t>“Solution-Focused Questions at Intake” in Participant Guide (pg. 4)</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ea typeface="Times New Roman" pitchFamily="-84" charset="0"/>
            </a:endParaRPr>
          </a:p>
          <a:p>
            <a:pPr rtl="0" fontAlgn="base"/>
            <a:r>
              <a:rPr lang="en-US" b="1" i="0" u="none" strike="noStrike" kern="1200" dirty="0">
                <a:solidFill>
                  <a:schemeClr val="tx1"/>
                </a:solidFill>
                <a:effectLst/>
              </a:rPr>
              <a:t>Example</a:t>
            </a:r>
          </a:p>
          <a:p>
            <a:pPr marL="0" marR="0" lvl="0" indent="0" algn="l" defTabSz="914400" rtl="0" eaLnBrk="1" fontAlgn="auto" latinLnBrk="0" hangingPunct="1">
              <a:buClrTx/>
              <a:buSzTx/>
              <a:buFontTx/>
              <a:buNone/>
              <a:tabLst/>
              <a:defRPr/>
            </a:pPr>
            <a:r>
              <a:rPr lang="en-US" dirty="0">
                <a:sym typeface="Tahoma" charset="0"/>
              </a:rPr>
              <a:t>Solution-focused inquiry is a practice of using questions and having conversations that strengthen an individual’s or family’</a:t>
            </a:r>
            <a:r>
              <a:rPr lang="en-US" altLang="ja-JP" dirty="0">
                <a:sym typeface="Tahoma" charset="0"/>
              </a:rPr>
              <a:t>s capacity.</a:t>
            </a:r>
          </a:p>
          <a:p>
            <a:endParaRPr lang="en-US" altLang="en-US" dirty="0">
              <a:ea typeface="Verdana" panose="020B0604030504040204" pitchFamily="34" charset="0"/>
            </a:endParaRPr>
          </a:p>
          <a:p>
            <a:r>
              <a:rPr lang="en-US" altLang="en-US" dirty="0">
                <a:ea typeface="Verdana" panose="020B0604030504040204" pitchFamily="34" charset="0"/>
              </a:rPr>
              <a:t>You</a:t>
            </a:r>
            <a:r>
              <a:rPr lang="en-US" altLang="en-US" baseline="0" dirty="0">
                <a:ea typeface="Verdana" panose="020B0604030504040204" pitchFamily="34" charset="0"/>
              </a:rPr>
              <a:t> can use solution-focused questions to support effective information gathering from the reporting party. </a:t>
            </a:r>
          </a:p>
          <a:p>
            <a:pPr>
              <a:buFontTx/>
              <a:buNone/>
            </a:pPr>
            <a:endParaRPr lang="en-US" altLang="en-US" baseline="0" dirty="0">
              <a:ea typeface="Verdana" panose="020B0604030504040204" pitchFamily="34" charset="0"/>
            </a:endParaRPr>
          </a:p>
          <a:p>
            <a:pPr>
              <a:buFontTx/>
              <a:buNone/>
            </a:pPr>
            <a:r>
              <a:rPr lang="en-US" altLang="en-US" baseline="0" dirty="0">
                <a:ea typeface="Verdana" panose="020B0604030504040204" pitchFamily="34" charset="0"/>
              </a:rPr>
              <a:t>Here are five key types of solution-focused questions.</a:t>
            </a:r>
          </a:p>
          <a:p>
            <a:pPr>
              <a:buFontTx/>
              <a:buNone/>
            </a:pPr>
            <a:endParaRPr lang="en-US" altLang="en-US" baseline="0" dirty="0">
              <a:ea typeface="Verdana" panose="020B0604030504040204" pitchFamily="34" charset="0"/>
            </a:endParaRPr>
          </a:p>
          <a:p>
            <a:pPr marL="228600" indent="-228600">
              <a:buFont typeface="Arial" panose="020B0604020202020204" pitchFamily="34" charset="0"/>
              <a:buChar char="•"/>
            </a:pPr>
            <a:r>
              <a:rPr lang="en-US" altLang="en-US" i="1" baseline="0" dirty="0">
                <a:ea typeface="Verdana" panose="020B0604030504040204" pitchFamily="34" charset="0"/>
              </a:rPr>
              <a:t>Exception questions</a:t>
            </a:r>
            <a:r>
              <a:rPr lang="en-US" altLang="en-US" baseline="0" dirty="0">
                <a:ea typeface="Verdana" panose="020B0604030504040204" pitchFamily="34" charset="0"/>
              </a:rPr>
              <a:t>: What does the reporting party know about times when their worry was not present in the family’s household?</a:t>
            </a:r>
          </a:p>
          <a:p>
            <a:pPr marL="228600" indent="-228600">
              <a:buFont typeface="Arial" panose="020B0604020202020204" pitchFamily="34" charset="0"/>
              <a:buChar char="•"/>
            </a:pPr>
            <a:endParaRPr lang="en-US" altLang="en-US" baseline="0" dirty="0">
              <a:ea typeface="Verdana" panose="020B0604030504040204" pitchFamily="34" charset="0"/>
            </a:endParaRPr>
          </a:p>
          <a:p>
            <a:pPr marL="228600" indent="-228600">
              <a:buFont typeface="Arial" panose="020B0604020202020204" pitchFamily="34" charset="0"/>
              <a:buChar char="•"/>
            </a:pPr>
            <a:r>
              <a:rPr lang="en-US" altLang="en-US" i="1" baseline="0" dirty="0">
                <a:ea typeface="Verdana" panose="020B0604030504040204" pitchFamily="34" charset="0"/>
              </a:rPr>
              <a:t>Scaling questions</a:t>
            </a:r>
            <a:r>
              <a:rPr lang="en-US" altLang="en-US" baseline="0" dirty="0">
                <a:ea typeface="Verdana" panose="020B0604030504040204" pitchFamily="34" charset="0"/>
              </a:rPr>
              <a:t>: Where does the reporting party place their perspective on a scale of safety/danger and immediacy of the worry?</a:t>
            </a:r>
          </a:p>
          <a:p>
            <a:pPr marL="228600" indent="-228600">
              <a:buFont typeface="Arial" panose="020B0604020202020204" pitchFamily="34" charset="0"/>
              <a:buChar char="•"/>
            </a:pPr>
            <a:endParaRPr lang="en-US" altLang="en-US" baseline="0" dirty="0">
              <a:ea typeface="Verdana" panose="020B0604030504040204" pitchFamily="34" charset="0"/>
            </a:endParaRPr>
          </a:p>
          <a:p>
            <a:pPr marL="228600" indent="-228600">
              <a:buFont typeface="Arial" panose="020B0604020202020204" pitchFamily="34" charset="0"/>
              <a:buChar char="•"/>
            </a:pPr>
            <a:r>
              <a:rPr lang="en-US" altLang="en-US" i="1" baseline="0" dirty="0">
                <a:ea typeface="Verdana" panose="020B0604030504040204" pitchFamily="34" charset="0"/>
              </a:rPr>
              <a:t>Relationship questions</a:t>
            </a:r>
            <a:r>
              <a:rPr lang="en-US" altLang="en-US" baseline="0" dirty="0">
                <a:ea typeface="Verdana" panose="020B0604030504040204" pitchFamily="34" charset="0"/>
              </a:rPr>
              <a:t>: What would others who know the family say about the worry?</a:t>
            </a:r>
          </a:p>
          <a:p>
            <a:pPr marL="228600" indent="-228600">
              <a:buFont typeface="Arial" panose="020B0604020202020204" pitchFamily="34" charset="0"/>
              <a:buChar char="•"/>
            </a:pPr>
            <a:endParaRPr lang="en-US" altLang="en-US" baseline="0" dirty="0">
              <a:ea typeface="Verdana" panose="020B0604030504040204" pitchFamily="34" charset="0"/>
            </a:endParaRPr>
          </a:p>
          <a:p>
            <a:pPr marL="228600" indent="-228600">
              <a:buFont typeface="Arial" panose="020B0604020202020204" pitchFamily="34" charset="0"/>
              <a:buChar char="•"/>
            </a:pPr>
            <a:r>
              <a:rPr lang="en-US" altLang="en-US" i="1" baseline="0" dirty="0">
                <a:ea typeface="Verdana" panose="020B0604030504040204" pitchFamily="34" charset="0"/>
              </a:rPr>
              <a:t>Coping questions</a:t>
            </a:r>
            <a:r>
              <a:rPr lang="en-US" altLang="en-US" baseline="0" dirty="0">
                <a:ea typeface="Verdana" panose="020B0604030504040204" pitchFamily="34" charset="0"/>
              </a:rPr>
              <a:t>: What does the reporting party know about the caregiver’s coping strategies related to this worry?</a:t>
            </a:r>
          </a:p>
          <a:p>
            <a:pPr marL="228600" indent="-228600">
              <a:buFont typeface="Arial" panose="020B0604020202020204" pitchFamily="34" charset="0"/>
              <a:buChar char="•"/>
            </a:pPr>
            <a:endParaRPr lang="en-US" altLang="en-US" baseline="0" dirty="0">
              <a:ea typeface="Verdana" panose="020B0604030504040204" pitchFamily="34" charset="0"/>
            </a:endParaRPr>
          </a:p>
          <a:p>
            <a:pPr marL="228600" indent="-228600">
              <a:buFont typeface="Arial" panose="020B0604020202020204" pitchFamily="34" charset="0"/>
              <a:buChar char="•"/>
            </a:pPr>
            <a:r>
              <a:rPr lang="en-US" altLang="en-US" i="1" baseline="0" dirty="0">
                <a:ea typeface="Verdana" panose="020B0604030504040204" pitchFamily="34" charset="0"/>
              </a:rPr>
              <a:t>Preferred future questions</a:t>
            </a:r>
            <a:r>
              <a:rPr lang="en-US" altLang="en-US" baseline="0" dirty="0">
                <a:ea typeface="Verdana" panose="020B0604030504040204" pitchFamily="34" charset="0"/>
              </a:rPr>
              <a:t>: What are the reporting party’s hopes for the family’s safe future?</a:t>
            </a:r>
            <a:endParaRPr lang="en-US" altLang="en-US" dirty="0">
              <a:ea typeface="Verdana" panose="020B0604030504040204" pitchFamily="34" charset="0"/>
            </a:endParaRPr>
          </a:p>
          <a:p>
            <a:endParaRPr lang="en-US" dirty="0"/>
          </a:p>
          <a:p>
            <a:r>
              <a:rPr lang="en-US" baseline="0" dirty="0"/>
              <a:t>Exception questions can be helpful to ask during the screening interview with the reporting party because they help both the caller and the interviewer to focus on caregiver actions that contribute to safety and to identify what is working well during an interaction that is by its nature “problem saturated.” Providing information to the investigations worker regarding what is known about exceptions to the report of abuse or neglect can help to promote a balanced assessment and provide context for the caller’s specific concerns.</a:t>
            </a:r>
          </a:p>
          <a:p>
            <a:endParaRPr lang="en-US" dirty="0"/>
          </a:p>
          <a:p>
            <a:r>
              <a:rPr lang="en-US" b="1" baseline="0" dirty="0"/>
              <a:t>Trainer Note</a:t>
            </a:r>
            <a:r>
              <a:rPr lang="en-US" baseline="0" dirty="0"/>
              <a:t> </a:t>
            </a:r>
          </a:p>
          <a:p>
            <a:r>
              <a:rPr lang="en-US" dirty="0"/>
              <a:t>A</a:t>
            </a:r>
            <a:r>
              <a:rPr lang="en-US" baseline="0" dirty="0"/>
              <a:t>sk participants for some of their favorite versions of these questions.</a:t>
            </a:r>
          </a:p>
          <a:p>
            <a:pPr eaLnBrk="1" hangingPunct="1"/>
            <a:endParaRPr lang="en-US" dirty="0">
              <a:solidFill>
                <a:srgbClr val="000000"/>
              </a:solidFill>
              <a:ea typeface="Arial" pitchFamily="-84" charset="0"/>
              <a:sym typeface="Arial" pitchFamily="-84" charset="0"/>
            </a:endParaRPr>
          </a:p>
          <a:p>
            <a:pPr marL="228600" indent="-228600" eaLnBrk="1" hangingPunct="1">
              <a:buFont typeface="Arial" panose="020B0604020202020204" pitchFamily="34" charset="0"/>
              <a:buChar char="•"/>
            </a:pPr>
            <a:r>
              <a:rPr lang="en-US" i="1" baseline="0" dirty="0">
                <a:solidFill>
                  <a:srgbClr val="000000"/>
                </a:solidFill>
                <a:ea typeface="Arial" pitchFamily="-84" charset="0"/>
                <a:sym typeface="Arial" pitchFamily="-84" charset="0"/>
              </a:rPr>
              <a:t>Exception questions.</a:t>
            </a:r>
            <a:r>
              <a:rPr lang="en-US" baseline="0" dirty="0">
                <a:solidFill>
                  <a:srgbClr val="000000"/>
                </a:solidFill>
                <a:ea typeface="Arial" pitchFamily="-84" charset="0"/>
                <a:sym typeface="Arial" pitchFamily="-84" charset="0"/>
              </a:rPr>
              <a:t> These are the cornerstone of solution-focused questions. They uncover instances where the problem could have occurred but did not. They help us get a balanced picture of the family and help everyone</a:t>
            </a:r>
            <a:r>
              <a:rPr lang="en-US" dirty="0"/>
              <a:t>—</a:t>
            </a:r>
            <a:r>
              <a:rPr lang="en-US" baseline="0" dirty="0">
                <a:solidFill>
                  <a:srgbClr val="000000"/>
                </a:solidFill>
                <a:ea typeface="Arial" pitchFamily="-84" charset="0"/>
                <a:sym typeface="Arial" pitchFamily="-84" charset="0"/>
              </a:rPr>
              <a:t>including the family</a:t>
            </a:r>
            <a:r>
              <a:rPr lang="en-US" dirty="0"/>
              <a:t>—</a:t>
            </a:r>
            <a:r>
              <a:rPr lang="en-US" baseline="0" dirty="0">
                <a:solidFill>
                  <a:srgbClr val="000000"/>
                </a:solidFill>
                <a:ea typeface="Arial" pitchFamily="-84" charset="0"/>
                <a:sym typeface="Arial" pitchFamily="-84" charset="0"/>
              </a:rPr>
              <a:t>see that change is possible.</a:t>
            </a:r>
          </a:p>
          <a:p>
            <a:pPr marL="0" indent="0" eaLnBrk="1" hangingPunct="1">
              <a:buFont typeface="Arial" panose="020B0604020202020204" pitchFamily="34" charset="0"/>
              <a:buNone/>
            </a:pPr>
            <a:endParaRPr lang="en-US" baseline="0" dirty="0">
              <a:solidFill>
                <a:srgbClr val="000000"/>
              </a:solidFill>
              <a:ea typeface="Arial" pitchFamily="-84" charset="0"/>
              <a:sym typeface="Arial" pitchFamily="-84" charset="0"/>
            </a:endParaRPr>
          </a:p>
          <a:p>
            <a:pPr marL="228600" indent="-228600" eaLnBrk="1" hangingPunct="1">
              <a:buFont typeface="Arial" panose="020B0604020202020204" pitchFamily="34" charset="0"/>
              <a:buChar char="•"/>
            </a:pPr>
            <a:r>
              <a:rPr lang="en-US" i="1" baseline="0" dirty="0">
                <a:solidFill>
                  <a:srgbClr val="000000"/>
                </a:solidFill>
                <a:ea typeface="Arial" pitchFamily="-84" charset="0"/>
                <a:sym typeface="Arial" pitchFamily="-84" charset="0"/>
              </a:rPr>
              <a:t>Scaling questions.</a:t>
            </a:r>
            <a:r>
              <a:rPr lang="en-US" baseline="0" dirty="0">
                <a:solidFill>
                  <a:srgbClr val="000000"/>
                </a:solidFill>
                <a:ea typeface="Arial" pitchFamily="-84" charset="0"/>
                <a:sym typeface="Arial" pitchFamily="-84" charset="0"/>
              </a:rPr>
              <a:t> Yes-or-no questions can pigeonhole someone. For example: When you were high last night, do you think your child was safe? By asking a scaling question, you are more likely to engage the person in a discussion. For example, you might ask: </a:t>
            </a:r>
            <a:r>
              <a:rPr lang="en-SG" dirty="0">
                <a:solidFill>
                  <a:srgbClr val="000000"/>
                </a:solidFill>
                <a:effectLst/>
                <a:ea typeface="Calibri" panose="020F0502020204030204" pitchFamily="34" charset="0"/>
              </a:rPr>
              <a:t>What do you think is going well or is already working for the family that has you choosing a number on the scale as high as __? What are you worried about which has you choosing a number on the scale as low as __?</a:t>
            </a:r>
            <a:r>
              <a:rPr lang="en-US" dirty="0">
                <a:solidFill>
                  <a:srgbClr val="000000"/>
                </a:solidFill>
                <a:effectLst/>
                <a:ea typeface="Calibri" panose="020F0502020204030204" pitchFamily="34" charset="0"/>
              </a:rPr>
              <a:t> </a:t>
            </a:r>
            <a:r>
              <a:rPr lang="en-SG" dirty="0">
                <a:solidFill>
                  <a:srgbClr val="000000"/>
                </a:solidFill>
                <a:effectLst/>
                <a:ea typeface="Calibri" panose="020F0502020204030204" pitchFamily="34" charset="0"/>
              </a:rPr>
              <a:t>Have there been times when you would have rated safety in the family higher? Where would you have been on the scale at that point? What was different then? </a:t>
            </a:r>
          </a:p>
          <a:p>
            <a:pPr marL="0" indent="0" eaLnBrk="1" hangingPunct="1">
              <a:buFont typeface="Arial" panose="020B0604020202020204" pitchFamily="34" charset="0"/>
              <a:buNone/>
            </a:pPr>
            <a:endParaRPr lang="en-US" altLang="en-US" i="1" baseline="0" dirty="0">
              <a:solidFill>
                <a:srgbClr val="000000"/>
              </a:solidFill>
              <a:sym typeface="Arial" pitchFamily="-84" charset="0"/>
            </a:endParaRPr>
          </a:p>
          <a:p>
            <a:pPr marL="228600" indent="-228600" eaLnBrk="1" hangingPunct="1">
              <a:buFont typeface="Arial" panose="020B0604020202020204" pitchFamily="34" charset="0"/>
              <a:buChar char="•"/>
            </a:pPr>
            <a:r>
              <a:rPr lang="en-US" altLang="en-US" i="1" baseline="0" dirty="0">
                <a:solidFill>
                  <a:srgbClr val="000000"/>
                </a:solidFill>
                <a:sym typeface="Arial" pitchFamily="-84" charset="0"/>
              </a:rPr>
              <a:t>Relationship questions.</a:t>
            </a:r>
            <a:r>
              <a:rPr lang="en-US" altLang="en-US" baseline="0" dirty="0">
                <a:solidFill>
                  <a:srgbClr val="000000"/>
                </a:solidFill>
                <a:sym typeface="Arial" pitchFamily="-84" charset="0"/>
              </a:rPr>
              <a:t> </a:t>
            </a:r>
            <a:r>
              <a:rPr lang="en-US" altLang="en-US" baseline="0" dirty="0"/>
              <a:t>Who do you think would want to know? What do you think they would do with that knowledge? If your 2-year-old were here, what would he be saying he was worried about if he could talk with you?</a:t>
            </a:r>
          </a:p>
          <a:p>
            <a:pPr marL="228600" indent="-228600" eaLnBrk="1" hangingPunct="1">
              <a:buFont typeface="Arial" panose="020B0604020202020204" pitchFamily="34" charset="0"/>
              <a:buChar char="•"/>
            </a:pPr>
            <a:endParaRPr lang="en-US" altLang="en-US" baseline="0" dirty="0"/>
          </a:p>
          <a:p>
            <a:pPr marL="228600" indent="-228600" eaLnBrk="1" hangingPunct="1">
              <a:buFont typeface="Arial" panose="020B0604020202020204" pitchFamily="34" charset="0"/>
              <a:buChar char="•"/>
            </a:pPr>
            <a:r>
              <a:rPr lang="en-US" i="1" baseline="0" dirty="0">
                <a:solidFill>
                  <a:srgbClr val="000000"/>
                </a:solidFill>
                <a:ea typeface="Arial" pitchFamily="-84" charset="0"/>
                <a:sym typeface="Arial" pitchFamily="-84" charset="0"/>
              </a:rPr>
              <a:t>Coping questions: </a:t>
            </a:r>
            <a:r>
              <a:rPr lang="en-US" b="0" i="0" baseline="0" dirty="0">
                <a:solidFill>
                  <a:srgbClr val="000000"/>
                </a:solidFill>
                <a:ea typeface="Arial" pitchFamily="-84" charset="0"/>
                <a:sym typeface="Arial" pitchFamily="-84" charset="0"/>
              </a:rPr>
              <a:t>Even though you have struggled with homelessness for the past nine months, you have still made sure your children attend school regularly and have a place to sleep each night. What strategies have you used to make sure your children’s daily needs are met?</a:t>
            </a:r>
          </a:p>
          <a:p>
            <a:pPr marL="228600" indent="-228600" eaLnBrk="1" hangingPunct="1">
              <a:buFont typeface="Arial" panose="020B0604020202020204" pitchFamily="34" charset="0"/>
              <a:buChar char="•"/>
            </a:pPr>
            <a:endParaRPr lang="en-US" b="0" i="0" baseline="0" dirty="0">
              <a:solidFill>
                <a:srgbClr val="000000"/>
              </a:solidFill>
              <a:ea typeface="Arial" pitchFamily="-84" charset="0"/>
              <a:sym typeface="Arial" pitchFamily="-84" charset="0"/>
            </a:endParaRPr>
          </a:p>
          <a:p>
            <a:pPr marL="228600" indent="-228600" eaLnBrk="1" hangingPunct="1">
              <a:buFont typeface="Arial" panose="020B0604020202020204" pitchFamily="34" charset="0"/>
              <a:buChar char="•"/>
            </a:pPr>
            <a:r>
              <a:rPr lang="en-US" b="0" i="1" baseline="0" dirty="0">
                <a:solidFill>
                  <a:srgbClr val="000000"/>
                </a:solidFill>
                <a:ea typeface="Arial" pitchFamily="-84" charset="0"/>
                <a:sym typeface="Arial" pitchFamily="-84" charset="0"/>
              </a:rPr>
              <a:t>Preferred future questions: </a:t>
            </a:r>
            <a:r>
              <a:rPr lang="en-US" b="0" i="0" baseline="0" dirty="0">
                <a:solidFill>
                  <a:srgbClr val="000000"/>
                </a:solidFill>
                <a:ea typeface="Arial" pitchFamily="-84" charset="0"/>
                <a:sym typeface="Arial" pitchFamily="-84" charset="0"/>
              </a:rPr>
              <a:t>When you think about a time when all of the worries you have been facing are solved, what will you notice about your family? What will your children notice?</a:t>
            </a:r>
            <a:endParaRPr lang="en-US" i="1" dirty="0">
              <a:solidFill>
                <a:srgbClr val="000000"/>
              </a:solidFill>
              <a:ea typeface="Arial" pitchFamily="-84" charset="0"/>
              <a:sym typeface="Arial" pitchFamily="-84" charset="0"/>
            </a:endParaRPr>
          </a:p>
          <a:p>
            <a:pPr marL="0" marR="0" lvl="0" indent="0" algn="l" defTabSz="914400" rtl="0" eaLnBrk="1" fontAlgn="base" latinLnBrk="0" hangingPunct="1">
              <a:buClrTx/>
              <a:buSzTx/>
              <a:buFontTx/>
              <a:buNone/>
              <a:tabLst/>
              <a:defRPr/>
            </a:pPr>
            <a:br>
              <a:rPr lang="en-US" dirty="0">
                <a:ea typeface="Times New Roman" pitchFamily="-84" charset="0"/>
              </a:rPr>
            </a:br>
            <a:r>
              <a:rPr lang="en-US" b="0" i="0" u="none" strike="noStrike" kern="1200" dirty="0">
                <a:solidFill>
                  <a:schemeClr val="tx1"/>
                </a:solidFill>
                <a:effectLst/>
              </a:rPr>
              <a:t>Review the “Solution-Focused Questions at Intake” handout with the large group.</a:t>
            </a:r>
            <a:r>
              <a:rPr lang="en-US" b="0" i="0" kern="1200" dirty="0">
                <a:solidFill>
                  <a:schemeClr val="tx1"/>
                </a:solidFill>
                <a:effectLst/>
              </a:rPr>
              <a:t>​</a:t>
            </a:r>
            <a:r>
              <a:rPr lang="en-US" dirty="0">
                <a:ea typeface="Times New Roman" pitchFamily="-84" charset="0"/>
              </a:rPr>
              <a:t> </a:t>
            </a:r>
            <a:r>
              <a:rPr lang="en-US" b="0" i="0" u="none" strike="noStrike" kern="1200" dirty="0">
                <a:solidFill>
                  <a:schemeClr val="tx1"/>
                </a:solidFill>
                <a:effectLst/>
              </a:rPr>
              <a:t>Have them put a “*” by any questions that resonate with them and “?” by any they have questions on. </a:t>
            </a:r>
          </a:p>
          <a:p>
            <a:pPr rtl="0" fontAlgn="base"/>
            <a:endParaRPr lang="en-US" b="0" i="0" u="none" strike="noStrike" kern="1200" dirty="0">
              <a:solidFill>
                <a:schemeClr val="tx1"/>
              </a:solidFill>
              <a:effectLst/>
            </a:endParaRPr>
          </a:p>
          <a:p>
            <a:pPr rtl="0" fontAlgn="base"/>
            <a:r>
              <a:rPr lang="en-US" b="0" i="0" u="none" strike="noStrike" kern="1200" dirty="0">
                <a:solidFill>
                  <a:schemeClr val="tx1"/>
                </a:solidFill>
                <a:effectLst/>
              </a:rPr>
              <a:t>Optional: Ask participants for examples of questions that resonate and questions that raise questions. </a:t>
            </a:r>
          </a:p>
          <a:p>
            <a:pPr rtl="0" fontAlgn="base"/>
            <a:endParaRPr lang="en-US" b="0" i="0" u="none" strike="noStrike" kern="1200" dirty="0">
              <a:solidFill>
                <a:schemeClr val="tx1"/>
              </a:solidFill>
              <a:effectLst/>
            </a:endParaRPr>
          </a:p>
        </p:txBody>
      </p:sp>
      <p:sp>
        <p:nvSpPr>
          <p:cNvPr id="6" name="Slide Image Placeholder 5">
            <a:extLst>
              <a:ext uri="{FF2B5EF4-FFF2-40B4-BE49-F238E27FC236}">
                <a16:creationId xmlns:a16="http://schemas.microsoft.com/office/drawing/2014/main" id="{9A81127E-5A00-4F2E-B4D6-02DAAE51798B}"/>
              </a:ext>
            </a:extLst>
          </p:cNvPr>
          <p:cNvSpPr>
            <a:spLocks noGrp="1" noRot="1" noChangeAspect="1"/>
          </p:cNvSpPr>
          <p:nvPr>
            <p:ph type="sldImg"/>
          </p:nvPr>
        </p:nvSpPr>
        <p:spPr>
          <a:xfrm>
            <a:off x="549275" y="546100"/>
            <a:ext cx="5757863" cy="3238500"/>
          </a:xfrm>
        </p:spPr>
      </p:sp>
    </p:spTree>
    <p:extLst>
      <p:ext uri="{BB962C8B-B14F-4D97-AF65-F5344CB8AC3E}">
        <p14:creationId xmlns:p14="http://schemas.microsoft.com/office/powerpoint/2010/main" val="3432515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2125"/>
            <a:ext cx="5486400" cy="3086100"/>
          </a:xfrm>
        </p:spPr>
      </p:sp>
      <p:sp>
        <p:nvSpPr>
          <p:cNvPr id="3" name="Notes Placeholder 2"/>
          <p:cNvSpPr>
            <a:spLocks noGrp="1"/>
          </p:cNvSpPr>
          <p:nvPr>
            <p:ph type="body" idx="1"/>
          </p:nvPr>
        </p:nvSpPr>
        <p:spPr/>
        <p:txBody>
          <a:bodyPr/>
          <a:lstStyle/>
          <a:p>
            <a:r>
              <a:rPr lang="en-US" b="1"/>
              <a:t>Purpose</a:t>
            </a:r>
          </a:p>
          <a:p>
            <a:r>
              <a:rPr lang="en-US"/>
              <a:t>To open with a land acknowledgement.</a:t>
            </a:r>
          </a:p>
          <a:p>
            <a:endParaRPr lang="en-US"/>
          </a:p>
          <a:p>
            <a:r>
              <a:rPr lang="en-US" b="1"/>
              <a:t>Example</a:t>
            </a:r>
          </a:p>
          <a:p>
            <a:r>
              <a:rPr lang="en-US"/>
              <a:t>Evident Change is committed to promoting racial equity and social justice. We use this slide to pause and acknowledge the traditional stewards of the stolen land where we now work and live.</a:t>
            </a:r>
          </a:p>
          <a:p>
            <a:endParaRPr lang="en-US"/>
          </a:p>
          <a:p>
            <a:r>
              <a:rPr lang="en-US" b="1"/>
              <a:t>Trainer Note</a:t>
            </a:r>
            <a:br>
              <a:rPr lang="en-US" b="1"/>
            </a:br>
            <a:r>
              <a:rPr lang="en-US"/>
              <a:t>Trainers can access https://www.lspirg.org/knowtheland for an introduction to how to write and live into a land acknowledgment. </a:t>
            </a:r>
          </a:p>
          <a:p>
            <a:endParaRPr lang="en-US"/>
          </a:p>
        </p:txBody>
      </p:sp>
    </p:spTree>
    <p:extLst>
      <p:ext uri="{BB962C8B-B14F-4D97-AF65-F5344CB8AC3E}">
        <p14:creationId xmlns:p14="http://schemas.microsoft.com/office/powerpoint/2010/main" val="1197402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71500" y="4006516"/>
            <a:ext cx="5715000" cy="4645359"/>
          </a:xfrm>
        </p:spPr>
        <p:txBody>
          <a:bodyPr/>
          <a:lstStyle/>
          <a:p>
            <a:pPr>
              <a:lnSpc>
                <a:spcPct val="90000"/>
              </a:lnSpc>
            </a:pPr>
            <a:r>
              <a:rPr lang="en-US" b="1" u="none"/>
              <a:t>Purpose</a:t>
            </a:r>
          </a:p>
          <a:p>
            <a:pPr>
              <a:lnSpc>
                <a:spcPct val="90000"/>
              </a:lnSpc>
            </a:pPr>
            <a:r>
              <a:rPr lang="en-US" b="0" u="none"/>
              <a:t>To introduce participants to engagement and interviewing strategies.</a:t>
            </a:r>
          </a:p>
          <a:p>
            <a:pPr>
              <a:lnSpc>
                <a:spcPct val="90000"/>
              </a:lnSpc>
            </a:pPr>
            <a:endParaRPr lang="en-US" b="1" u="none"/>
          </a:p>
          <a:p>
            <a:pPr>
              <a:lnSpc>
                <a:spcPct val="90000"/>
              </a:lnSpc>
            </a:pPr>
            <a:r>
              <a:rPr lang="en-US" b="1" u="none"/>
              <a:t>Resource</a:t>
            </a:r>
          </a:p>
          <a:p>
            <a:pPr>
              <a:lnSpc>
                <a:spcPct val="90000"/>
              </a:lnSpc>
            </a:pPr>
            <a:r>
              <a:rPr lang="en-US" b="0" u="none"/>
              <a:t>To practice using the SDM tool during the call, ask workers to log into the </a:t>
            </a:r>
            <a:r>
              <a:rPr lang="en-US" b="0" u="none" err="1"/>
              <a:t>WebSDM</a:t>
            </a:r>
            <a:r>
              <a:rPr lang="en-US" b="0" u="none"/>
              <a:t> training site, which we will use during practice.</a:t>
            </a:r>
          </a:p>
          <a:p>
            <a:pPr>
              <a:lnSpc>
                <a:spcPct val="90000"/>
              </a:lnSpc>
            </a:pPr>
            <a:endParaRPr lang="en-US" b="1" u="sng"/>
          </a:p>
          <a:p>
            <a:r>
              <a:rPr lang="en-US" b="1" baseline="0"/>
              <a:t>Example</a:t>
            </a:r>
          </a:p>
          <a:p>
            <a:r>
              <a:rPr lang="en-US" baseline="0"/>
              <a:t>The way the worker starts the call, listens, and asks questions can influence the way the call happens. </a:t>
            </a:r>
          </a:p>
          <a:p>
            <a:endParaRPr lang="en-US" baseline="0"/>
          </a:p>
          <a:p>
            <a:pPr>
              <a:lnSpc>
                <a:spcPct val="90000"/>
              </a:lnSpc>
            </a:pPr>
            <a:r>
              <a:rPr lang="en-US"/>
              <a:t>The primary responsibility of intake staff in screening is to engage the reporter in a conversation focused on their concerns about a specific child or family</a:t>
            </a:r>
            <a:r>
              <a:rPr lang="en-US" baseline="0"/>
              <a:t> and to accurately document those concerns.</a:t>
            </a:r>
            <a:r>
              <a:rPr lang="en-US"/>
              <a:t> This seemingly simple step is more than just answering the phone. Within a few seconds of the first exchange with a reporter, the screener is listening for any fear the reporter may have about making the report, statements that the reporter may be calling simply to follow procedures at their workplace (such as mandated reporters), or other information that provides some context for the reporter’s state of mind. Using this information, the </a:t>
            </a:r>
            <a:r>
              <a:rPr lang="en-US" baseline="0"/>
              <a:t>worker </a:t>
            </a:r>
            <a:r>
              <a:rPr lang="en-US"/>
              <a:t>determines how best to engage the reporter in sharing information. </a:t>
            </a:r>
          </a:p>
          <a:p>
            <a:pPr>
              <a:lnSpc>
                <a:spcPct val="90000"/>
              </a:lnSpc>
            </a:pPr>
            <a:endParaRPr lang="en-US"/>
          </a:p>
          <a:p>
            <a:pPr eaLnBrk="1" hangingPunct="1">
              <a:defRPr/>
            </a:pPr>
            <a:r>
              <a:rPr lang="en-US" baseline="0">
                <a:solidFill>
                  <a:srgbClr val="000000"/>
                </a:solidFill>
                <a:ea typeface="Verdana" panose="020B0604030504040204" pitchFamily="34" charset="0"/>
                <a:sym typeface="Times New Roman" charset="0"/>
              </a:rPr>
              <a:t>These principles are a blend of those identified by Andrew </a:t>
            </a:r>
            <a:r>
              <a:rPr lang="en-US" baseline="0" err="1">
                <a:solidFill>
                  <a:srgbClr val="000000"/>
                </a:solidFill>
                <a:ea typeface="Verdana" panose="020B0604030504040204" pitchFamily="34" charset="0"/>
                <a:sym typeface="Times New Roman" charset="0"/>
              </a:rPr>
              <a:t>Turnell</a:t>
            </a:r>
            <a:r>
              <a:rPr lang="en-US" baseline="0">
                <a:solidFill>
                  <a:srgbClr val="000000"/>
                </a:solidFill>
                <a:ea typeface="Verdana" panose="020B0604030504040204" pitchFamily="34" charset="0"/>
                <a:sym typeface="Times New Roman" charset="0"/>
              </a:rPr>
              <a:t> and Steve Edwards in their Signs of Safety work and concepts further developed in SOP. All of them can be critical to support good interviewing during the screening call. </a:t>
            </a:r>
          </a:p>
          <a:p>
            <a:pPr eaLnBrk="1" hangingPunct="1">
              <a:defRPr/>
            </a:pPr>
            <a:endParaRPr lang="en-US" baseline="0">
              <a:solidFill>
                <a:srgbClr val="000000"/>
              </a:solidFill>
              <a:ea typeface="Verdana" panose="020B0604030504040204" pitchFamily="34" charset="0"/>
              <a:sym typeface="Times New Roman" charset="0"/>
            </a:endParaRPr>
          </a:p>
          <a:p>
            <a:pPr marL="171450" indent="-171450">
              <a:buFont typeface="Arial" panose="020B0604020202020204" pitchFamily="34" charset="0"/>
              <a:buChar char="•"/>
              <a:defRPr/>
            </a:pPr>
            <a:r>
              <a:rPr lang="en-CA" altLang="en-US">
                <a:ea typeface="ヒラギノ角ゴ ProN W3" charset="-128"/>
                <a:cs typeface="Tahoma" pitchFamily="34" charset="0"/>
                <a:sym typeface="Tahoma" pitchFamily="34" charset="0"/>
              </a:rPr>
              <a:t>Rigorous search for relevant details.</a:t>
            </a:r>
          </a:p>
          <a:p>
            <a:pPr marL="171450" indent="-171450">
              <a:buFont typeface="Arial" panose="020B0604020202020204" pitchFamily="34" charset="0"/>
              <a:buChar char="•"/>
              <a:defRPr/>
            </a:pPr>
            <a:r>
              <a:rPr lang="en-CA" altLang="en-US">
                <a:ea typeface="ヒラギノ角ゴ ProN W3" charset="-128"/>
                <a:cs typeface="Tahoma" pitchFamily="34" charset="0"/>
                <a:sym typeface="Tahoma" pitchFamily="34" charset="0"/>
              </a:rPr>
              <a:t>Use of words everyone can understand.</a:t>
            </a:r>
          </a:p>
          <a:p>
            <a:pPr marL="171450" indent="-171450">
              <a:buFont typeface="Arial" panose="020B0604020202020204" pitchFamily="34" charset="0"/>
              <a:buChar char="•"/>
              <a:defRPr/>
            </a:pPr>
            <a:r>
              <a:rPr lang="en-CA" altLang="en-US">
                <a:ea typeface="ヒラギノ角ゴ ProN W3" charset="-128"/>
                <a:cs typeface="Tahoma" pitchFamily="34" charset="0"/>
                <a:sym typeface="Tahoma" pitchFamily="34" charset="0"/>
              </a:rPr>
              <a:t>Description of behaviors and impact, not judgments or jargon.</a:t>
            </a:r>
          </a:p>
          <a:p>
            <a:pPr marL="228600" indent="-228600">
              <a:buFont typeface="Arial" panose="020B0604020202020204" pitchFamily="34" charset="0"/>
              <a:buChar char="•"/>
            </a:pPr>
            <a:r>
              <a:rPr lang="en-US" sz="1100" b="0" baseline="0">
                <a:latin typeface="Segoe UI" panose="020B0502040204020203" pitchFamily="34" charset="0"/>
                <a:ea typeface="Verdana" panose="020B0604030504040204" pitchFamily="34" charset="0"/>
                <a:cs typeface="Segoe UI" panose="020B0502040204020203" pitchFamily="34" charset="0"/>
              </a:rPr>
              <a:t>Interviewing for culture and context. </a:t>
            </a:r>
          </a:p>
          <a:p>
            <a:pPr marL="228600" indent="-228600">
              <a:buFont typeface="Arial" panose="020B0604020202020204" pitchFamily="34" charset="0"/>
              <a:buChar char="•"/>
            </a:pPr>
            <a:r>
              <a:rPr lang="en-US" sz="1100" b="0" baseline="0">
                <a:latin typeface="Segoe UI" panose="020B0502040204020203" pitchFamily="34" charset="0"/>
                <a:ea typeface="Verdana" panose="020B0604030504040204" pitchFamily="34" charset="0"/>
                <a:cs typeface="Segoe UI" panose="020B0502040204020203" pitchFamily="34" charset="0"/>
              </a:rPr>
              <a:t>Use of solution-focused questions.</a:t>
            </a:r>
          </a:p>
          <a:p>
            <a:pPr marL="228600" indent="-228600">
              <a:buFont typeface="Arial" panose="020B0604020202020204" pitchFamily="34" charset="0"/>
              <a:buChar char="•"/>
            </a:pPr>
            <a:r>
              <a:rPr lang="en-US" sz="1100" b="0" baseline="0">
                <a:latin typeface="Segoe UI" panose="020B0502040204020203" pitchFamily="34" charset="0"/>
                <a:ea typeface="Verdana" panose="020B0604030504040204" pitchFamily="34" charset="0"/>
                <a:cs typeface="Segoe UI" panose="020B0502040204020203" pitchFamily="34" charset="0"/>
              </a:rPr>
              <a:t>Exploring the support network.</a:t>
            </a:r>
          </a:p>
          <a:p>
            <a:pPr marL="228600" indent="-228600">
              <a:buFont typeface="Arial" panose="020B0604020202020204" pitchFamily="34" charset="0"/>
              <a:buChar char="•"/>
            </a:pPr>
            <a:r>
              <a:rPr lang="en-US" sz="1100" b="0" baseline="0">
                <a:latin typeface="Segoe UI" panose="020B0502040204020203" pitchFamily="34" charset="0"/>
                <a:ea typeface="Verdana" panose="020B0604030504040204" pitchFamily="34" charset="0"/>
                <a:cs typeface="Segoe UI" panose="020B0502040204020203" pitchFamily="34" charset="0"/>
              </a:rPr>
              <a:t>Bringing SDM thresholds into the moment of the call.</a:t>
            </a:r>
            <a:endParaRPr lang="en-US" sz="1100" baseline="0">
              <a:latin typeface="Segoe UI" panose="020B0502040204020203" pitchFamily="34" charset="0"/>
              <a:ea typeface="Verdana" panose="020B0604030504040204" pitchFamily="34" charset="0"/>
              <a:cs typeface="Segoe UI" panose="020B0502040204020203" pitchFamily="34" charset="0"/>
            </a:endParaRPr>
          </a:p>
          <a:p>
            <a:pPr eaLnBrk="1" hangingPunct="1">
              <a:defRPr/>
            </a:pPr>
            <a:endParaRPr lang="en-US" baseline="0">
              <a:solidFill>
                <a:srgbClr val="000000"/>
              </a:solidFill>
              <a:ea typeface="Verdana" panose="020B0604030504040204" pitchFamily="34" charset="0"/>
              <a:sym typeface="Times New Roman" charset="0"/>
            </a:endParaRPr>
          </a:p>
          <a:p>
            <a:pPr eaLnBrk="1" hangingPunct="1">
              <a:defRPr/>
            </a:pPr>
            <a:r>
              <a:rPr lang="en-US" baseline="0">
                <a:solidFill>
                  <a:srgbClr val="000000"/>
                </a:solidFill>
                <a:ea typeface="Verdana" panose="020B0604030504040204" pitchFamily="34" charset="0"/>
                <a:sym typeface="Times New Roman" charset="0"/>
              </a:rPr>
              <a:t>Using these concepts helps us ensure that child protection casework is guided in a strengths-based, safety-organized approach.</a:t>
            </a:r>
          </a:p>
          <a:p>
            <a:pPr eaLnBrk="1" hangingPunct="1">
              <a:defRPr/>
            </a:pPr>
            <a:endParaRPr lang="en-US" baseline="0">
              <a:solidFill>
                <a:srgbClr val="000000"/>
              </a:solidFill>
              <a:ea typeface="Verdana" panose="020B0604030504040204" pitchFamily="34" charset="0"/>
              <a:sym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a:solidFill>
                  <a:srgbClr val="000000"/>
                </a:solidFill>
                <a:ea typeface="Verdana" panose="020B0604030504040204" pitchFamily="34" charset="0"/>
                <a:sym typeface="Times New Roman" charset="0"/>
              </a:rPr>
              <a:t>Large-Group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baseline="0">
              <a:solidFill>
                <a:srgbClr val="000000"/>
              </a:solidFill>
              <a:ea typeface="Verdana" panose="020B0604030504040204" pitchFamily="34" charset="0"/>
              <a:sym typeface="Times New Roman"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solidFill>
                  <a:srgbClr val="000000"/>
                </a:solidFill>
                <a:ea typeface="Verdana" panose="020B0604030504040204" pitchFamily="34" charset="0"/>
                <a:sym typeface="Times New Roman" charset="0"/>
              </a:rPr>
              <a:t>W</a:t>
            </a:r>
            <a:r>
              <a:rPr lang="en-US" baseline="0">
                <a:solidFill>
                  <a:srgbClr val="000000"/>
                </a:solidFill>
                <a:ea typeface="Verdana" panose="020B0604030504040204" pitchFamily="34" charset="0"/>
                <a:sym typeface="Times New Roman" charset="0"/>
              </a:rPr>
              <a:t>hich of these do you identify as areas of strength?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00000"/>
                </a:solidFill>
                <a:ea typeface="Verdana" panose="020B0604030504040204" pitchFamily="34" charset="0"/>
                <a:sym typeface="Times New Roman" charset="0"/>
              </a:rPr>
              <a:t>What gets in the way of the others?</a:t>
            </a:r>
          </a:p>
          <a:p>
            <a:pPr marL="228600" indent="-228600" eaLnBrk="1" hangingPunct="1">
              <a:buFont typeface="Arial" panose="020B0604020202020204" pitchFamily="34" charset="0"/>
              <a:buChar char="•"/>
              <a:defRPr/>
            </a:pPr>
            <a:r>
              <a:rPr lang="en-US" baseline="0">
                <a:solidFill>
                  <a:srgbClr val="000000"/>
                </a:solidFill>
                <a:ea typeface="Verdana" panose="020B0604030504040204" pitchFamily="34" charset="0"/>
                <a:sym typeface="Times New Roman" charset="0"/>
              </a:rPr>
              <a:t>How can the SDM system and SOP work together to support these practice skills?</a:t>
            </a:r>
          </a:p>
          <a:p>
            <a:pPr eaLnBrk="1" hangingPunct="1">
              <a:defRPr/>
            </a:pPr>
            <a:endParaRPr lang="en-US">
              <a:solidFill>
                <a:srgbClr val="000000"/>
              </a:solidFill>
              <a:ea typeface="Verdana" panose="020B0604030504040204" pitchFamily="34" charset="0"/>
              <a:sym typeface="Times New Roman" charset="0"/>
            </a:endParaRPr>
          </a:p>
          <a:p>
            <a:pPr eaLnBrk="1" hangingPunct="1">
              <a:defRPr/>
            </a:pPr>
            <a:r>
              <a:rPr lang="en-US" b="1">
                <a:solidFill>
                  <a:srgbClr val="000000"/>
                </a:solidFill>
                <a:ea typeface="Verdana" panose="020B0604030504040204" pitchFamily="34" charset="0"/>
                <a:sym typeface="Times New Roman" charset="0"/>
              </a:rPr>
              <a:t>Trainer Note</a:t>
            </a:r>
          </a:p>
          <a:p>
            <a:pPr eaLnBrk="1" hangingPunct="1">
              <a:defRPr/>
            </a:pPr>
            <a:r>
              <a:rPr lang="en-US" b="0">
                <a:solidFill>
                  <a:srgbClr val="000000"/>
                </a:solidFill>
                <a:ea typeface="Verdana" panose="020B0604030504040204" pitchFamily="34" charset="0"/>
                <a:sym typeface="Times New Roman" charset="0"/>
              </a:rPr>
              <a:t>A</a:t>
            </a:r>
            <a:r>
              <a:rPr lang="en-US">
                <a:solidFill>
                  <a:srgbClr val="000000"/>
                </a:solidFill>
                <a:ea typeface="Verdana" panose="020B0604030504040204" pitchFamily="34" charset="0"/>
                <a:sym typeface="Times New Roman" charset="0"/>
              </a:rPr>
              <a:t>sk for responses in the chat, or for participants to unmute and share.</a:t>
            </a:r>
          </a:p>
          <a:p>
            <a:pPr eaLnBrk="1" hangingPunct="1">
              <a:defRPr/>
            </a:pPr>
            <a:endParaRPr lang="en-US">
              <a:solidFill>
                <a:srgbClr val="000000"/>
              </a:solidFill>
              <a:ea typeface="Verdana" panose="020B0604030504040204" pitchFamily="34" charset="0"/>
              <a:sym typeface="Times New Roman" charset="0"/>
            </a:endParaRPr>
          </a:p>
          <a:p>
            <a:pPr eaLnBrk="1" hangingPunct="1">
              <a:defRPr/>
            </a:pPr>
            <a:r>
              <a:rPr lang="en-US" b="1">
                <a:solidFill>
                  <a:srgbClr val="000000"/>
                </a:solidFill>
                <a:ea typeface="Verdana" panose="020B0604030504040204" pitchFamily="34" charset="0"/>
                <a:sym typeface="Times New Roman" charset="0"/>
              </a:rPr>
              <a:t>Technology Support</a:t>
            </a:r>
          </a:p>
          <a:p>
            <a:pPr eaLnBrk="1" hangingPunct="1">
              <a:defRPr/>
            </a:pPr>
            <a:r>
              <a:rPr lang="en-US">
                <a:solidFill>
                  <a:srgbClr val="000000"/>
                </a:solidFill>
                <a:ea typeface="Verdana" panose="020B0604030504040204" pitchFamily="34" charset="0"/>
                <a:sym typeface="Times New Roman" charset="0"/>
              </a:rPr>
              <a:t>Launch Poll #4.</a:t>
            </a:r>
            <a:endParaRPr lang="en-US"/>
          </a:p>
        </p:txBody>
      </p:sp>
      <p:sp>
        <p:nvSpPr>
          <p:cNvPr id="6" name="Slide Image Placeholder 5">
            <a:extLst>
              <a:ext uri="{FF2B5EF4-FFF2-40B4-BE49-F238E27FC236}">
                <a16:creationId xmlns:a16="http://schemas.microsoft.com/office/drawing/2014/main" id="{B89EDBEA-61CE-4CEB-8D42-3DF5F232741F}"/>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3574266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2125"/>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ea typeface="Verdana" panose="020B0604030504040204" pitchFamily="34" charset="0"/>
              </a:rPr>
              <a:t>Trainer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ea typeface="Verdana" panose="020B0604030504040204" pitchFamily="34" charset="0"/>
              </a:rPr>
              <a:t>Trainer will let the group know that we will be transitioning into practicing using the web-based tool, and to either login or use the </a:t>
            </a:r>
            <a:r>
              <a:rPr lang="en-US" altLang="en-US" err="1">
                <a:ea typeface="Verdana" panose="020B0604030504040204" pitchFamily="34" charset="0"/>
              </a:rPr>
              <a:t>WebSDM</a:t>
            </a:r>
            <a:r>
              <a:rPr lang="en-US" altLang="en-US">
                <a:ea typeface="Verdana" panose="020B0604030504040204" pitchFamily="34" charset="0"/>
              </a:rPr>
              <a:t> training site.</a:t>
            </a:r>
            <a:endParaRPr lang="en-US" sz="1100" b="0" u="none" kern="1200" baseline="0">
              <a:solidFill>
                <a:schemeClr val="tx1"/>
              </a:solidFill>
              <a:effectLst/>
              <a:latin typeface="Segoe UI" panose="020B0502040204020203" pitchFamily="34" charset="0"/>
              <a:ea typeface="+mn-ea"/>
              <a:cs typeface="Segoe UI" panose="020B0502040204020203" pitchFamily="34" charset="0"/>
            </a:endParaRPr>
          </a:p>
          <a:p>
            <a:endParaRPr lang="en-US"/>
          </a:p>
          <a:p>
            <a:r>
              <a:rPr lang="en-US" b="1" kern="1200" baseline="0">
                <a:solidFill>
                  <a:schemeClr val="tx1"/>
                </a:solidFill>
                <a:effectLst/>
              </a:rPr>
              <a:t>Example</a:t>
            </a:r>
            <a:endParaRPr lang="en-US" b="1"/>
          </a:p>
          <a:p>
            <a:r>
              <a:rPr lang="en-US" b="0" kern="1200" baseline="0">
                <a:solidFill>
                  <a:schemeClr val="tx1"/>
                </a:solidFill>
                <a:effectLst/>
              </a:rPr>
              <a:t>To feel comfortable with using the tool in practice, it is important to understand the decision supported by the SDM hotline tool: Whether the concerns identified by the reporter meet the threshold for a required in-person response. Two steps help us reach this decision.</a:t>
            </a:r>
          </a:p>
          <a:p>
            <a:endParaRPr lang="en-US" b="0" kern="1200" baseline="0">
              <a:solidFill>
                <a:schemeClr val="tx1"/>
              </a:solidFill>
              <a:effectLst/>
            </a:endParaRPr>
          </a:p>
          <a:p>
            <a:pPr marL="228600" indent="-228600">
              <a:buAutoNum type="arabicPeriod"/>
            </a:pPr>
            <a:r>
              <a:rPr lang="en-US" b="0" kern="1200" baseline="0">
                <a:solidFill>
                  <a:schemeClr val="tx1"/>
                </a:solidFill>
                <a:effectLst/>
              </a:rPr>
              <a:t>Identifying the category of concern.</a:t>
            </a:r>
          </a:p>
          <a:p>
            <a:pPr marL="228600" indent="-228600">
              <a:buAutoNum type="arabicPeriod"/>
            </a:pPr>
            <a:r>
              <a:rPr lang="en-US" b="0" kern="1200" baseline="0">
                <a:solidFill>
                  <a:schemeClr val="tx1"/>
                </a:solidFill>
                <a:effectLst/>
              </a:rPr>
              <a:t>Exploring whether the concern meets the described threshold for in-person response.</a:t>
            </a:r>
          </a:p>
          <a:p>
            <a:pPr marL="228600" indent="-228600">
              <a:buAutoNum type="arabicPeriod"/>
            </a:pPr>
            <a:endParaRPr lang="en-US" b="0" kern="1200" baseline="0">
              <a:solidFill>
                <a:schemeClr val="tx1"/>
              </a:solidFill>
              <a:effectLst/>
            </a:endParaRPr>
          </a:p>
          <a:p>
            <a:r>
              <a:rPr lang="en-US" b="0" i="1" u="none" baseline="0"/>
              <a:t>Discussion (Chat or Live)</a:t>
            </a:r>
            <a:endParaRPr lang="en-US" sz="1100" b="0" i="1" u="sng" kern="1200" baseline="0">
              <a:solidFill>
                <a:schemeClr val="tx1"/>
              </a:solidFill>
              <a:effectLst/>
              <a:latin typeface="Segoe UI" panose="020B0502040204020203" pitchFamily="34" charset="0"/>
              <a:ea typeface="+mn-ea"/>
              <a:cs typeface="Segoe UI" panose="020B0502040204020203" pitchFamily="34" charset="0"/>
            </a:endParaRPr>
          </a:p>
          <a:p>
            <a:r>
              <a:rPr lang="en-US" sz="1100" b="0" u="none" kern="1200" baseline="0">
                <a:solidFill>
                  <a:schemeClr val="tx1"/>
                </a:solidFill>
                <a:effectLst/>
                <a:latin typeface="Segoe UI" panose="020B0502040204020203" pitchFamily="34" charset="0"/>
                <a:ea typeface="+mn-ea"/>
                <a:cs typeface="Segoe UI" panose="020B0502040204020203" pitchFamily="34" charset="0"/>
              </a:rPr>
              <a:t>How would you describe the difference between “category of concern” and “threshold for response”?</a:t>
            </a:r>
          </a:p>
          <a:p>
            <a:endParaRPr lang="en-US" sz="1100" b="0" u="none" kern="1200" baseline="0">
              <a:solidFill>
                <a:schemeClr val="tx1"/>
              </a:solidFill>
              <a:effectLst/>
              <a:latin typeface="Segoe UI" panose="020B0502040204020203" pitchFamily="34" charset="0"/>
              <a:ea typeface="+mn-ea"/>
              <a:cs typeface="Segoe UI" panose="020B0502040204020203" pitchFamily="34" charset="0"/>
            </a:endParaRPr>
          </a:p>
          <a:p>
            <a:endParaRPr lang="en-US" sz="1100" b="0" u="none" kern="1200" baseline="0">
              <a:solidFill>
                <a:schemeClr val="tx1"/>
              </a:solidFill>
              <a:effectLst/>
              <a:latin typeface="Segoe UI" panose="020B0502040204020203" pitchFamily="34" charset="0"/>
              <a:ea typeface="+mn-ea"/>
              <a:cs typeface="Segoe UI" panose="020B0502040204020203" pitchFamily="34" charset="0"/>
            </a:endParaRPr>
          </a:p>
          <a:p>
            <a:pPr marL="0" indent="0">
              <a:buNone/>
            </a:pPr>
            <a:endParaRPr lang="en-US" b="0" kern="1200" baseline="0">
              <a:solidFill>
                <a:schemeClr val="tx1"/>
              </a:solidFill>
              <a:effectLst/>
            </a:endParaRPr>
          </a:p>
          <a:p>
            <a:endParaRPr lang="en-US"/>
          </a:p>
        </p:txBody>
      </p:sp>
    </p:spTree>
    <p:extLst>
      <p:ext uri="{BB962C8B-B14F-4D97-AF65-F5344CB8AC3E}">
        <p14:creationId xmlns:p14="http://schemas.microsoft.com/office/powerpoint/2010/main" val="2704844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71500" y="4460875"/>
            <a:ext cx="5715000" cy="4191000"/>
          </a:xfrm>
        </p:spPr>
        <p:txBody>
          <a:bodyPr/>
          <a:lstStyle/>
          <a:p>
            <a:r>
              <a:rPr lang="en-US" b="1" u="none"/>
              <a:t>Purpose</a:t>
            </a:r>
          </a:p>
          <a:p>
            <a:r>
              <a:rPr lang="en-US" b="0" u="none"/>
              <a:t>To</a:t>
            </a:r>
            <a:r>
              <a:rPr lang="en-US" b="0" u="none" baseline="0"/>
              <a:t> introduce and walk through the four categories of abuse or neglect.</a:t>
            </a:r>
          </a:p>
          <a:p>
            <a:endParaRPr lang="en-US" b="0" u="none" baseline="0"/>
          </a:p>
          <a:p>
            <a:r>
              <a:rPr lang="en-US" b="1" u="none" baseline="0"/>
              <a:t>Opening Discussion (Chat or Live)</a:t>
            </a:r>
            <a:endParaRPr lang="en-US" sz="1100" b="0" u="sng" kern="1200" baseline="0">
              <a:solidFill>
                <a:schemeClr val="tx1"/>
              </a:solidFill>
              <a:effectLst/>
              <a:latin typeface="Segoe UI" panose="020B0502040204020203" pitchFamily="34" charset="0"/>
              <a:ea typeface="+mn-ea"/>
              <a:cs typeface="Segoe UI" panose="020B0502040204020203" pitchFamily="34" charset="0"/>
            </a:endParaRPr>
          </a:p>
          <a:p>
            <a:r>
              <a:rPr lang="en-US" sz="1100" b="0" u="none" kern="1200" baseline="0">
                <a:solidFill>
                  <a:schemeClr val="tx1"/>
                </a:solidFill>
                <a:effectLst/>
                <a:latin typeface="Segoe UI" panose="020B0502040204020203" pitchFamily="34" charset="0"/>
                <a:ea typeface="+mn-ea"/>
                <a:cs typeface="Segoe UI" panose="020B0502040204020203" pitchFamily="34" charset="0"/>
              </a:rPr>
              <a:t>How would you describe the difference between “category of concern” and “threshold for response”?</a:t>
            </a:r>
          </a:p>
          <a:p>
            <a:endParaRPr lang="en-US" b="0" u="none" baseline="0"/>
          </a:p>
          <a:p>
            <a:r>
              <a:rPr lang="en-US" b="1" u="none"/>
              <a:t>Trainer Note</a:t>
            </a:r>
          </a:p>
          <a:p>
            <a:r>
              <a:rPr lang="en-US"/>
              <a:t>The</a:t>
            </a:r>
            <a:r>
              <a:rPr lang="en-US" baseline="0"/>
              <a:t> first piece of information the screener is listening for is what category of concern the reporter is talking about. The allegations of child abuse or neglect are grouped into four basic categories.</a:t>
            </a:r>
          </a:p>
          <a:p>
            <a:endParaRPr lang="en-US" baseline="0"/>
          </a:p>
          <a:p>
            <a:pPr marL="228600" indent="-228600">
              <a:buFont typeface="Arial" panose="020B0604020202020204" pitchFamily="34" charset="0"/>
              <a:buChar char="•"/>
            </a:pPr>
            <a:r>
              <a:rPr lang="en-US" baseline="0"/>
              <a:t>Physical abuse</a:t>
            </a:r>
          </a:p>
          <a:p>
            <a:pPr marL="228600" lvl="0" indent="-228600">
              <a:buFont typeface="Arial" panose="020B0604020202020204" pitchFamily="34" charset="0"/>
              <a:buChar char="•"/>
            </a:pPr>
            <a:r>
              <a:rPr lang="en-US" baseline="0"/>
              <a:t>Emotional abuse</a:t>
            </a:r>
            <a:endParaRPr lang="en-US"/>
          </a:p>
          <a:p>
            <a:pPr marL="228600" indent="-228600">
              <a:buFont typeface="Arial" panose="020B0604020202020204" pitchFamily="34" charset="0"/>
              <a:buChar char="•"/>
            </a:pPr>
            <a:r>
              <a:rPr lang="en-US"/>
              <a:t>Neglect</a:t>
            </a:r>
          </a:p>
          <a:p>
            <a:pPr marL="228600" indent="-228600">
              <a:buFont typeface="Arial" panose="020B0604020202020204" pitchFamily="34" charset="0"/>
              <a:buChar char="•"/>
            </a:pPr>
            <a:r>
              <a:rPr lang="en-US" baseline="0"/>
              <a:t>Sexual abuse</a:t>
            </a:r>
          </a:p>
          <a:p>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a:t>Walk through the major allegation types and discuss the definitions.</a:t>
            </a:r>
          </a:p>
          <a:p>
            <a:endParaRPr lang="en-US" i="1" baseline="0"/>
          </a:p>
          <a:p>
            <a:r>
              <a:rPr lang="en-US" b="0" i="1"/>
              <a:t>Further Discussion</a:t>
            </a:r>
          </a:p>
          <a:p>
            <a:pPr marL="228600" indent="-228600">
              <a:buFont typeface="Arial" panose="020B0604020202020204" pitchFamily="34" charset="0"/>
              <a:buChar char="•"/>
            </a:pPr>
            <a:endParaRPr lang="en-US"/>
          </a:p>
          <a:p>
            <a:pPr marL="228600" lvl="0" indent="-228600">
              <a:buFont typeface="Arial" panose="020B0604020202020204" pitchFamily="34" charset="0"/>
              <a:buChar char="•"/>
            </a:pPr>
            <a:r>
              <a:rPr lang="en-US" sz="1100" kern="1200">
                <a:solidFill>
                  <a:schemeClr val="tx1"/>
                </a:solidFill>
                <a:effectLst/>
                <a:latin typeface="Segoe UI" panose="020B0502040204020203" pitchFamily="34" charset="0"/>
                <a:ea typeface="+mn-ea"/>
                <a:cs typeface="Segoe UI" panose="020B0502040204020203" pitchFamily="34" charset="0"/>
              </a:rPr>
              <a:t>Which definitions do you most struggle with?</a:t>
            </a:r>
          </a:p>
          <a:p>
            <a:pPr marL="228600" lvl="0" indent="-228600">
              <a:buFont typeface="Arial" panose="020B0604020202020204" pitchFamily="34" charset="0"/>
              <a:buChar char="•"/>
            </a:pPr>
            <a:r>
              <a:rPr lang="en-US" sz="1100" kern="1200">
                <a:solidFill>
                  <a:schemeClr val="tx1"/>
                </a:solidFill>
                <a:effectLst/>
                <a:latin typeface="Segoe UI" panose="020B0502040204020203" pitchFamily="34" charset="0"/>
                <a:ea typeface="+mn-ea"/>
                <a:cs typeface="Segoe UI" panose="020B0502040204020203" pitchFamily="34" charset="0"/>
              </a:rPr>
              <a:t>Which definitions do you and your supervisor most struggle with or disagree on?</a:t>
            </a:r>
          </a:p>
          <a:p>
            <a:endParaRPr lang="en-US"/>
          </a:p>
        </p:txBody>
      </p:sp>
      <p:sp>
        <p:nvSpPr>
          <p:cNvPr id="6" name="Slide Image Placeholder 5">
            <a:extLst>
              <a:ext uri="{FF2B5EF4-FFF2-40B4-BE49-F238E27FC236}">
                <a16:creationId xmlns:a16="http://schemas.microsoft.com/office/drawing/2014/main" id="{3C56A5C3-18F4-458E-B1B2-0C581E4DE5BF}"/>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3804506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71500" y="4460875"/>
            <a:ext cx="5715000" cy="4191000"/>
          </a:xfrm>
        </p:spPr>
        <p:txBody>
          <a:bodyPr/>
          <a:lstStyle/>
          <a:p>
            <a:r>
              <a:rPr lang="en-US" b="1" i="0"/>
              <a:t>Purpose</a:t>
            </a:r>
          </a:p>
          <a:p>
            <a:r>
              <a:rPr lang="en-US" i="0"/>
              <a:t>To begin with some overall framing of calls.</a:t>
            </a:r>
          </a:p>
          <a:p>
            <a:endParaRPr lang="en-US" i="0"/>
          </a:p>
          <a:p>
            <a:r>
              <a:rPr lang="en-US" b="1" i="0"/>
              <a:t>Resource</a:t>
            </a:r>
          </a:p>
          <a:p>
            <a:r>
              <a:rPr lang="en-US" b="0" kern="0" cap="none">
                <a:effectLst/>
                <a:latin typeface="Segoe UI" panose="020B0502040204020203" pitchFamily="34" charset="0"/>
                <a:ea typeface="Times New Roman" panose="02020603050405020304" pitchFamily="18" charset="0"/>
                <a:cs typeface="Times New Roman" panose="02020603050405020304" pitchFamily="18" charset="0"/>
              </a:rPr>
              <a:t>“Barriers to Information Gathering During the Hotline Interview” handout in the participant guide</a:t>
            </a:r>
            <a:endParaRPr lang="en-US" i="0"/>
          </a:p>
          <a:p>
            <a:endParaRPr lang="en-US" i="1"/>
          </a:p>
          <a:p>
            <a:r>
              <a:rPr lang="en-US" b="1" i="0"/>
              <a:t>Example</a:t>
            </a:r>
          </a:p>
          <a:p>
            <a:r>
              <a:rPr lang="en-US" b="0" i="0"/>
              <a:t>One way to think about the role of a worker is that you are a facilitator. “To facilitate” means “to make a little easier” and in your work you are trying to make it a little easier—to gather rich information and to make important decisions.</a:t>
            </a:r>
          </a:p>
          <a:p>
            <a:endParaRPr lang="en-US" b="0" i="0"/>
          </a:p>
          <a:p>
            <a:r>
              <a:rPr lang="en-US" b="0" i="0"/>
              <a:t>Good facilitation has some structure to help you arrive at your final decision (in consultation with your supervisor when needed):</a:t>
            </a:r>
          </a:p>
          <a:p>
            <a:endParaRPr lang="en-US" b="0" i="0"/>
          </a:p>
          <a:p>
            <a:pPr marL="171450" indent="-171450">
              <a:buFont typeface="Arial" panose="020B0604020202020204" pitchFamily="34" charset="0"/>
              <a:buChar char="•"/>
            </a:pPr>
            <a:r>
              <a:rPr lang="en-US" b="0" i="0"/>
              <a:t>Begin with some stage-setting work (informing reporters of what to expect);</a:t>
            </a:r>
          </a:p>
          <a:p>
            <a:pPr marL="171450" indent="-171450">
              <a:buFont typeface="Arial" panose="020B0604020202020204" pitchFamily="34" charset="0"/>
              <a:buChar char="•"/>
            </a:pPr>
            <a:r>
              <a:rPr lang="en-US" b="0" i="0"/>
              <a:t>Ask broad questions when opening (usually about concerns, but also about strengths!);</a:t>
            </a:r>
          </a:p>
          <a:p>
            <a:pPr marL="171450" indent="-171450">
              <a:buFont typeface="Arial" panose="020B0604020202020204" pitchFamily="34" charset="0"/>
              <a:buChar char="•"/>
            </a:pPr>
            <a:r>
              <a:rPr lang="en-US" b="0" i="0"/>
              <a:t>Pose narrowing questions that draw on the SDM definitions; and</a:t>
            </a:r>
          </a:p>
          <a:p>
            <a:pPr marL="171450" indent="-171450">
              <a:buFont typeface="Arial" panose="020B0604020202020204" pitchFamily="34" charset="0"/>
              <a:buChar char="•"/>
            </a:pPr>
            <a:r>
              <a:rPr lang="en-US" b="0" i="0"/>
              <a:t>Close with some provisional harm and worry statements (we will cover those soon).</a:t>
            </a:r>
          </a:p>
          <a:p>
            <a:pPr marL="171450" indent="-171450">
              <a:buFont typeface="Arial" panose="020B0604020202020204" pitchFamily="34" charset="0"/>
              <a:buChar char="•"/>
            </a:pPr>
            <a:endParaRPr lang="en-US" b="0" i="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100" b="1">
                <a:latin typeface="Segoe UI" panose="020B0502040204020203" pitchFamily="34" charset="0"/>
                <a:cs typeface="Segoe UI" panose="020B0502040204020203" pitchFamily="34" charset="0"/>
              </a:rPr>
              <a:t>Technology Support</a:t>
            </a:r>
          </a:p>
          <a:p>
            <a:pPr marL="0" indent="0">
              <a:buFont typeface="Arial" panose="020B0604020202020204" pitchFamily="34" charset="0"/>
              <a:buNone/>
            </a:pPr>
            <a:r>
              <a:rPr lang="en-US" b="0" i="0"/>
              <a:t>Share the handout with participants.</a:t>
            </a:r>
            <a:endParaRPr lang="en-US" b="1" i="0"/>
          </a:p>
        </p:txBody>
      </p:sp>
      <p:sp>
        <p:nvSpPr>
          <p:cNvPr id="8" name="Slide Image Placeholder 7">
            <a:extLst>
              <a:ext uri="{FF2B5EF4-FFF2-40B4-BE49-F238E27FC236}">
                <a16:creationId xmlns:a16="http://schemas.microsoft.com/office/drawing/2014/main" id="{80299904-E42D-4771-993F-7C76900AE2BB}"/>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5864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Notes Placeholder 2"/>
          <p:cNvSpPr>
            <a:spLocks noGrp="1"/>
          </p:cNvSpPr>
          <p:nvPr>
            <p:ph type="body" idx="1"/>
          </p:nvPr>
        </p:nvSpPr>
        <p:spPr bwMode="auto">
          <a:xfrm>
            <a:off x="571500" y="4461510"/>
            <a:ext cx="57150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b="1">
                <a:latin typeface="Segoe UI" panose="020B0502040204020203" pitchFamily="34" charset="0"/>
                <a:cs typeface="Segoe UI" panose="020B0502040204020203" pitchFamily="34" charset="0"/>
              </a:rPr>
              <a:t>Purpose </a:t>
            </a:r>
          </a:p>
          <a:p>
            <a:r>
              <a:rPr lang="en-US" altLang="en-US" sz="1100">
                <a:latin typeface="Segoe UI" panose="020B0502040204020203" pitchFamily="34" charset="0"/>
                <a:cs typeface="Segoe UI" panose="020B0502040204020203" pitchFamily="34" charset="0"/>
              </a:rPr>
              <a:t>To help participants integrate the threshold questions and facilitation framework into their work.</a:t>
            </a:r>
          </a:p>
          <a:p>
            <a:endParaRPr lang="en-US" altLang="en-US" sz="1100">
              <a:latin typeface="Segoe UI" panose="020B0502040204020203" pitchFamily="34" charset="0"/>
              <a:cs typeface="Segoe UI" panose="020B0502040204020203" pitchFamily="34" charset="0"/>
            </a:endParaRPr>
          </a:p>
          <a:p>
            <a:r>
              <a:rPr lang="en-US" altLang="en-US" sz="1100" b="1">
                <a:latin typeface="Segoe UI" panose="020B0502040204020203" pitchFamily="34" charset="0"/>
                <a:cs typeface="Segoe UI" panose="020B0502040204020203" pitchFamily="34" charset="0"/>
              </a:rPr>
              <a:t>Resources</a:t>
            </a:r>
          </a:p>
          <a:p>
            <a:r>
              <a:rPr lang="en-US" altLang="en-US" sz="1100">
                <a:latin typeface="Segoe UI" panose="020B0502040204020203" pitchFamily="34" charset="0"/>
                <a:cs typeface="Segoe UI" panose="020B0502040204020203" pitchFamily="34" charset="0"/>
              </a:rPr>
              <a:t>“Sample Threshold Questions” handout </a:t>
            </a:r>
          </a:p>
          <a:p>
            <a:endParaRPr lang="en-US" altLang="en-US" sz="1100" b="1">
              <a:latin typeface="Segoe UI" panose="020B0502040204020203" pitchFamily="34" charset="0"/>
              <a:cs typeface="Segoe UI" panose="020B0502040204020203" pitchFamily="34" charset="0"/>
            </a:endParaRPr>
          </a:p>
          <a:p>
            <a:r>
              <a:rPr lang="en-US" altLang="en-US" sz="1100" b="1">
                <a:latin typeface="Segoe UI" panose="020B0502040204020203" pitchFamily="34" charset="0"/>
                <a:cs typeface="Segoe UI" panose="020B0502040204020203" pitchFamily="34" charset="0"/>
              </a:rPr>
              <a:t>Examples</a:t>
            </a:r>
          </a:p>
          <a:p>
            <a:r>
              <a:rPr lang="en-US" altLang="en-US" sz="1100">
                <a:latin typeface="Segoe UI" panose="020B0502040204020203" pitchFamily="34" charset="0"/>
                <a:cs typeface="Segoe UI" panose="020B0502040204020203" pitchFamily="34" charset="0"/>
              </a:rPr>
              <a:t>Let’s look at the new “Sample Threshold Questions” handout and think about how to use the questions while integrating some of the key skills above.</a:t>
            </a:r>
          </a:p>
          <a:p>
            <a:endParaRPr lang="en-US" altLang="en-US" sz="1100">
              <a:latin typeface="Segoe UI" panose="020B0502040204020203" pitchFamily="34" charset="0"/>
              <a:cs typeface="Segoe UI" panose="020B0502040204020203" pitchFamily="34" charset="0"/>
            </a:endParaRPr>
          </a:p>
          <a:p>
            <a:r>
              <a:rPr lang="en-US" altLang="en-US" sz="1100" b="1">
                <a:latin typeface="Segoe UI" panose="020B0502040204020203" pitchFamily="34" charset="0"/>
                <a:cs typeface="Segoe UI" panose="020B0502040204020203" pitchFamily="34" charset="0"/>
              </a:rPr>
              <a:t>Technology Support</a:t>
            </a:r>
          </a:p>
          <a:p>
            <a:r>
              <a:rPr lang="en-US" altLang="en-US" sz="1100">
                <a:latin typeface="Segoe UI" panose="020B0502040204020203" pitchFamily="34" charset="0"/>
                <a:cs typeface="Segoe UI" panose="020B0502040204020203" pitchFamily="34" charset="0"/>
              </a:rPr>
              <a:t>Consider sharing the handout with participants.</a:t>
            </a:r>
          </a:p>
        </p:txBody>
      </p:sp>
      <p:sp>
        <p:nvSpPr>
          <p:cNvPr id="3" name="Slide Image Placeholder 2">
            <a:extLst>
              <a:ext uri="{FF2B5EF4-FFF2-40B4-BE49-F238E27FC236}">
                <a16:creationId xmlns:a16="http://schemas.microsoft.com/office/drawing/2014/main" id="{8F3E5916-5540-4630-A8E1-1D0B5BA58472}"/>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631560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ChangeArrowheads="1"/>
          </p:cNvSpPr>
          <p:nvPr>
            <p:ph type="body" idx="1"/>
          </p:nvPr>
        </p:nvSpPr>
        <p:spPr>
          <a:xfrm>
            <a:off x="571500" y="4460875"/>
            <a:ext cx="5715000" cy="41910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kern="1200">
                <a:solidFill>
                  <a:schemeClr val="tx1"/>
                </a:solidFill>
                <a:effectLst/>
              </a:rPr>
              <a:t>Purpose</a:t>
            </a:r>
            <a:endParaRPr lang="en-US" b="1"/>
          </a:p>
          <a:p>
            <a:r>
              <a:rPr lang="en-US" kern="1200" baseline="0">
                <a:solidFill>
                  <a:schemeClr val="tx1"/>
                </a:solidFill>
                <a:effectLst/>
              </a:rPr>
              <a:t>To introduce the next section of practice opportunities.</a:t>
            </a:r>
          </a:p>
          <a:p>
            <a:endParaRPr lang="en-US" kern="1200" baseline="0">
              <a:solidFill>
                <a:schemeClr val="tx1"/>
              </a:solidFill>
              <a:effectLst/>
            </a:endParaRPr>
          </a:p>
          <a:p>
            <a:r>
              <a:rPr lang="en-US" b="1" kern="1200" baseline="0">
                <a:solidFill>
                  <a:schemeClr val="tx1"/>
                </a:solidFill>
                <a:effectLst/>
              </a:rPr>
              <a:t>Example: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kern="1200" baseline="0">
                <a:solidFill>
                  <a:schemeClr val="tx1"/>
                </a:solidFill>
                <a:effectLst/>
              </a:rPr>
              <a:t>For the following vignettes, we will focus on the screening decision, which answers the question: </a:t>
            </a:r>
            <a:r>
              <a:rPr lang="en-AU" sz="1100" b="0">
                <a:solidFill>
                  <a:schemeClr val="bg1"/>
                </a:solidFill>
              </a:rPr>
              <a:t>D</a:t>
            </a:r>
            <a:r>
              <a:rPr lang="en-AU" sz="1100" b="0" noProof="0">
                <a:solidFill>
                  <a:schemeClr val="bg1"/>
                </a:solidFill>
              </a:rPr>
              <a:t>o concerns meet the threshold for in-person investigation?</a:t>
            </a:r>
            <a:r>
              <a:rPr lang="en-US" sz="1100" b="0" kern="1200" baseline="0" noProof="0">
                <a:solidFill>
                  <a:schemeClr val="tx1"/>
                </a:solidFill>
                <a:effectLst/>
              </a:rPr>
              <a:t> </a:t>
            </a:r>
            <a:endParaRPr lang="en-US" b="0" kern="1200" baseline="0">
              <a:solidFill>
                <a:schemeClr val="tx1"/>
              </a:solidFill>
              <a:effectLst/>
            </a:endParaRPr>
          </a:p>
          <a:p>
            <a:endParaRPr lang="en-US" sz="1100" b="0" u="none" kern="1200" baseline="0">
              <a:solidFill>
                <a:schemeClr val="tx1"/>
              </a:solidFill>
              <a:effectLst/>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ea typeface="Verdana" panose="020B0604030504040204" pitchFamily="34" charset="0"/>
              </a:rPr>
              <a:t>Trainer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ea typeface="Verdana" panose="020B0604030504040204" pitchFamily="34" charset="0"/>
              </a:rPr>
              <a:t>You may find it helpful</a:t>
            </a:r>
            <a:r>
              <a:rPr lang="en-US" altLang="en-US" baseline="0">
                <a:ea typeface="Verdana" panose="020B0604030504040204" pitchFamily="34" charset="0"/>
              </a:rPr>
              <a:t> to remind the group that the </a:t>
            </a:r>
            <a:r>
              <a:rPr lang="en-US" altLang="en-US">
                <a:ea typeface="Verdana" panose="020B0604030504040204" pitchFamily="34" charset="0"/>
              </a:rPr>
              <a:t>hotline tools were developed based</a:t>
            </a:r>
            <a:r>
              <a:rPr lang="en-US" altLang="en-US" baseline="0">
                <a:ea typeface="Verdana" panose="020B0604030504040204" pitchFamily="34" charset="0"/>
              </a:rPr>
              <a:t> on local child maltreatment laws and policies that require an in-person response from CWS. Discuss the reason that not every concern about a family would or should require a CPS investigation.</a:t>
            </a:r>
            <a:endParaRPr lang="en-US" sz="1100" b="0" u="none" kern="1200" baseline="0">
              <a:solidFill>
                <a:schemeClr val="tx1"/>
              </a:solidFill>
              <a:effectLst/>
              <a:latin typeface="Segoe UI" panose="020B0502040204020203" pitchFamily="34" charset="0"/>
              <a:ea typeface="+mn-ea"/>
              <a:cs typeface="Segoe UI" panose="020B0502040204020203" pitchFamily="34" charset="0"/>
            </a:endParaRPr>
          </a:p>
          <a:p>
            <a:endParaRPr lang="en-US" b="1" kern="1200" baseline="0">
              <a:solidFill>
                <a:schemeClr val="tx1"/>
              </a:solidFill>
              <a:effectLst/>
            </a:endParaRPr>
          </a:p>
          <a:p>
            <a:endParaRPr lang="en-US" kern="1200" baseline="0">
              <a:solidFill>
                <a:schemeClr val="tx1"/>
              </a:solidFill>
              <a:effectLst/>
            </a:endParaRPr>
          </a:p>
        </p:txBody>
      </p:sp>
      <p:sp>
        <p:nvSpPr>
          <p:cNvPr id="3" name="Slide Image Placeholder 2">
            <a:extLst>
              <a:ext uri="{FF2B5EF4-FFF2-40B4-BE49-F238E27FC236}">
                <a16:creationId xmlns:a16="http://schemas.microsoft.com/office/drawing/2014/main" id="{62D3E4D9-5DE3-44A9-B615-098C5BF891C6}"/>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24382645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91873" y="3946359"/>
            <a:ext cx="5918729" cy="4936834"/>
          </a:xfrm>
        </p:spPr>
        <p:txBody>
          <a:bodyPr/>
          <a:lstStyle/>
          <a:p>
            <a:r>
              <a:rPr lang="en-US" altLang="en-US" b="1">
                <a:latin typeface="Segoe UI"/>
                <a:cs typeface="Segoe UI"/>
              </a:rPr>
              <a:t>Purpose</a:t>
            </a:r>
          </a:p>
          <a:p>
            <a:r>
              <a:rPr lang="en-US" altLang="en-US">
                <a:latin typeface="Segoe UI"/>
                <a:cs typeface="Segoe UI"/>
              </a:rPr>
              <a:t>To practice screening criteria.</a:t>
            </a:r>
          </a:p>
          <a:p>
            <a:endParaRPr lang="en-US" altLang="en-US"/>
          </a:p>
          <a:p>
            <a:r>
              <a:rPr lang="en-US" altLang="en-US" b="1">
                <a:latin typeface="Segoe UI"/>
                <a:cs typeface="Segoe UI"/>
              </a:rPr>
              <a:t>Trainer 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Segoe UI"/>
                <a:cs typeface="Segoe UI"/>
              </a:rPr>
              <a:t>Read the scenario on this slide </a:t>
            </a:r>
            <a:r>
              <a:rPr lang="en-US" altLang="en-US" b="0">
                <a:latin typeface="Segoe UI"/>
                <a:cs typeface="Segoe UI"/>
              </a:rPr>
              <a:t>(Vignette 1) as a large group.</a:t>
            </a:r>
            <a:r>
              <a:rPr lang="en-US" altLang="en-US">
                <a:latin typeface="Segoe UI"/>
                <a:cs typeface="Segoe UI"/>
              </a:rPr>
              <a:t> Ask participants how they would complete the screening assessment for this report. </a:t>
            </a:r>
            <a:r>
              <a:rPr lang="en-US" altLang="en-US" b="0">
                <a:latin typeface="Segoe UI"/>
                <a:cs typeface="Segoe UI"/>
              </a:rPr>
              <a:t>Use Poll #5 to collect user responses and mine for differences.</a:t>
            </a:r>
          </a:p>
          <a:p>
            <a:endParaRPr lang="en-US" altLang="en-US"/>
          </a:p>
          <a:p>
            <a:r>
              <a:rPr lang="en-US" altLang="en-US">
                <a:latin typeface="Segoe UI"/>
                <a:cs typeface="Segoe UI"/>
              </a:rPr>
              <a:t>For those who selected in-person response, ask, “What allegation did you select?” For those who selected evaluate out, ask, “How did you get there?” (e.g., use of override, no allegation selected, etc.).</a:t>
            </a:r>
          </a:p>
          <a:p>
            <a:endParaRPr lang="en-US" altLang="en-US">
              <a:latin typeface="Segoe UI"/>
              <a:cs typeface="Segoe UI"/>
            </a:endParaRPr>
          </a:p>
          <a:p>
            <a:r>
              <a:rPr lang="en-US" altLang="en-US">
                <a:latin typeface="Segoe UI"/>
                <a:cs typeface="Segoe UI"/>
              </a:rPr>
              <a:t>Allow participants to complete the assessment in </a:t>
            </a:r>
            <a:r>
              <a:rPr lang="en-US" altLang="en-US" err="1">
                <a:latin typeface="Segoe UI"/>
                <a:cs typeface="Segoe UI"/>
              </a:rPr>
              <a:t>WebSDM</a:t>
            </a:r>
            <a:r>
              <a:rPr lang="en-US" altLang="en-US">
                <a:latin typeface="Segoe UI"/>
                <a:cs typeface="Segoe UI"/>
              </a:rPr>
              <a:t> (if time allows)</a:t>
            </a:r>
          </a:p>
          <a:p>
            <a:r>
              <a:rPr lang="en-US" altLang="en-US">
                <a:latin typeface="Segoe UI"/>
                <a:cs typeface="Segoe UI"/>
              </a:rPr>
              <a:t> </a:t>
            </a:r>
          </a:p>
          <a:p>
            <a:r>
              <a:rPr lang="en-US" altLang="en-US" i="0">
                <a:latin typeface="Segoe UI"/>
                <a:cs typeface="Segoe UI"/>
              </a:rPr>
              <a:t>Answer: Evaluate out.</a:t>
            </a:r>
          </a:p>
          <a:p>
            <a:r>
              <a:rPr lang="en-US" altLang="en-US" i="0">
                <a:latin typeface="Segoe UI"/>
                <a:cs typeface="Segoe UI"/>
              </a:rPr>
              <a:t>The situation when the child was 10 meets the definition for “physical abuse—caregiver action that</a:t>
            </a:r>
            <a:r>
              <a:rPr lang="en-US" altLang="en-US" i="0" baseline="0">
                <a:latin typeface="Segoe UI"/>
                <a:cs typeface="Segoe UI"/>
              </a:rPr>
              <a:t> likely caused or will cause injury</a:t>
            </a:r>
            <a:r>
              <a:rPr lang="en-US" altLang="en-US" i="0">
                <a:latin typeface="Segoe UI"/>
                <a:cs typeface="Segoe UI"/>
              </a:rPr>
              <a:t>.” However, this report meets the FOUR criteria for a historical information override. Review criteria.</a:t>
            </a:r>
          </a:p>
          <a:p>
            <a:endParaRPr lang="en-US" altLang="en-US" i="1">
              <a:cs typeface="Calibri"/>
            </a:endParaRPr>
          </a:p>
          <a:p>
            <a:r>
              <a:rPr lang="en-US" altLang="en-US" b="1" i="0">
                <a:latin typeface="Segoe UI"/>
                <a:cs typeface="Segoe UI"/>
              </a:rPr>
              <a:t>Technology Support</a:t>
            </a:r>
          </a:p>
          <a:p>
            <a:r>
              <a:rPr lang="en-US" altLang="en-US" b="0" i="0">
                <a:latin typeface="Segoe UI"/>
                <a:cs typeface="Segoe UI"/>
              </a:rPr>
              <a:t>Launch Poll #5.</a:t>
            </a:r>
          </a:p>
          <a:p>
            <a:endParaRPr lang="en-US" altLang="en-US" b="0" i="0">
              <a:cs typeface="Calibri"/>
            </a:endParaRPr>
          </a:p>
          <a:p>
            <a:r>
              <a:rPr lang="en-US" altLang="en-US" i="0">
                <a:latin typeface="Segoe UI"/>
                <a:cs typeface="Segoe UI"/>
              </a:rPr>
              <a:t>Be prepared to show the definition of the “historical information only” override on P&amp;P page ___.</a:t>
            </a:r>
          </a:p>
        </p:txBody>
      </p:sp>
      <p:sp>
        <p:nvSpPr>
          <p:cNvPr id="6" name="Slide Image Placeholder 5">
            <a:extLst>
              <a:ext uri="{FF2B5EF4-FFF2-40B4-BE49-F238E27FC236}">
                <a16:creationId xmlns:a16="http://schemas.microsoft.com/office/drawing/2014/main" id="{E7B4A090-9778-43DB-9F61-7C37966A582E}"/>
              </a:ext>
            </a:extLst>
          </p:cNvPr>
          <p:cNvSpPr>
            <a:spLocks noGrp="1" noRot="1" noChangeAspect="1"/>
          </p:cNvSpPr>
          <p:nvPr>
            <p:ph type="sldImg"/>
          </p:nvPr>
        </p:nvSpPr>
        <p:spPr>
          <a:xfrm>
            <a:off x="735013" y="504825"/>
            <a:ext cx="5632450" cy="3168650"/>
          </a:xfrm>
        </p:spPr>
      </p:sp>
    </p:spTree>
    <p:extLst>
      <p:ext uri="{BB962C8B-B14F-4D97-AF65-F5344CB8AC3E}">
        <p14:creationId xmlns:p14="http://schemas.microsoft.com/office/powerpoint/2010/main" val="1233572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91873" y="3922295"/>
            <a:ext cx="5918729" cy="4960897"/>
          </a:xfrm>
        </p:spPr>
        <p:txBody>
          <a:bodyPr/>
          <a:lstStyle/>
          <a:p>
            <a:r>
              <a:rPr lang="en-US" altLang="en-US" b="1">
                <a:latin typeface="Segoe UI"/>
                <a:cs typeface="Segoe UI"/>
              </a:rPr>
              <a:t>Purpose</a:t>
            </a:r>
          </a:p>
          <a:p>
            <a:r>
              <a:rPr lang="en-US" altLang="en-US">
                <a:latin typeface="Segoe UI"/>
                <a:cs typeface="Segoe UI"/>
              </a:rPr>
              <a:t>To practice screening criteria. </a:t>
            </a:r>
            <a:endParaRPr lang="en-US" altLang="en-US"/>
          </a:p>
          <a:p>
            <a:endParaRPr lang="en-US" altLang="en-US"/>
          </a:p>
          <a:p>
            <a:r>
              <a:rPr lang="en-US" altLang="en-US" b="1">
                <a:latin typeface="Segoe UI"/>
                <a:cs typeface="Segoe UI"/>
              </a:rPr>
              <a:t>Trainer Note </a:t>
            </a:r>
            <a:endParaRPr lang="en-US" altLang="en-US" b="1"/>
          </a:p>
          <a:p>
            <a:r>
              <a:rPr lang="en-US" altLang="en-US">
                <a:latin typeface="Segoe UI"/>
                <a:cs typeface="Segoe UI"/>
              </a:rPr>
              <a:t>Read the scenario on the slide (vignette 2). Ask participants how they would complete the screening assessment for this report and have the technology facilitator launch the poll.</a:t>
            </a:r>
          </a:p>
          <a:p>
            <a:pPr marL="0" marR="0" lvl="0" indent="0">
              <a:buFontTx/>
              <a:buNone/>
            </a:pPr>
            <a:endParaRPr lang="en-US" altLang="en-US" i="0">
              <a:effectLst/>
              <a:ea typeface="Calibri" panose="020F0502020204030204" pitchFamily="34" charset="0"/>
            </a:endParaRPr>
          </a:p>
          <a:p>
            <a:r>
              <a:rPr lang="en-US">
                <a:latin typeface="Segoe UI"/>
                <a:cs typeface="Segoe UI"/>
              </a:rPr>
              <a:t>Allow participants to complete the assessment in </a:t>
            </a:r>
            <a:r>
              <a:rPr lang="en-US" err="1">
                <a:latin typeface="Segoe UI"/>
                <a:cs typeface="Segoe UI"/>
              </a:rPr>
              <a:t>WebSDM</a:t>
            </a:r>
            <a:r>
              <a:rPr lang="en-US">
                <a:latin typeface="Segoe UI"/>
                <a:cs typeface="Segoe UI"/>
              </a:rPr>
              <a:t> (if time allows)- consider only completing one scenario if tight on time. </a:t>
            </a:r>
            <a:endParaRPr lang="en-US"/>
          </a:p>
          <a:p>
            <a:endParaRPr lang="en-US">
              <a:ea typeface="Calibri" panose="020F0502020204030204" pitchFamily="34" charset="0"/>
            </a:endParaRPr>
          </a:p>
          <a:p>
            <a:pPr marL="0" marR="0" lvl="0" indent="0">
              <a:buFont typeface="Wingdings" panose="05000000000000000000" pitchFamily="2" charset="2"/>
              <a:buNone/>
            </a:pPr>
            <a:r>
              <a:rPr lang="en-US" i="0">
                <a:effectLst/>
                <a:latin typeface="Segoe UI"/>
                <a:ea typeface="Calibri" panose="020F0502020204030204" pitchFamily="34" charset="0"/>
                <a:cs typeface="Segoe UI"/>
              </a:rPr>
              <a:t>If this concern does not meet the criteria for an in-person response based on the allegation threshold, does this mean no other action can be taken? Discuss potential next steps.</a:t>
            </a:r>
          </a:p>
          <a:p>
            <a:pPr marL="0" marR="0" lvl="0" indent="0">
              <a:buFont typeface="Wingdings" panose="05000000000000000000" pitchFamily="2" charset="2"/>
              <a:buNone/>
            </a:pPr>
            <a:endParaRPr lang="en-US">
              <a:effectLst/>
              <a:ea typeface="Calibri" panose="020F0502020204030204" pitchFamily="34" charset="0"/>
            </a:endParaRPr>
          </a:p>
          <a:p>
            <a:pPr marL="228600" lvl="1" indent="-228600">
              <a:buFont typeface="Arial" panose="020B0604020202020204" pitchFamily="34" charset="0"/>
              <a:buChar char="•"/>
            </a:pPr>
            <a:r>
              <a:rPr lang="en-US">
                <a:effectLst/>
                <a:latin typeface="Segoe UI"/>
                <a:ea typeface="Calibri" panose="020F0502020204030204" pitchFamily="34" charset="0"/>
                <a:cs typeface="Segoe UI"/>
              </a:rPr>
              <a:t>Screener may consider referral for differential or alternative response.</a:t>
            </a:r>
            <a:r>
              <a:rPr lang="en-US">
                <a:latin typeface="Segoe UI"/>
                <a:ea typeface="Calibri" panose="020F0502020204030204" pitchFamily="34" charset="0"/>
                <a:cs typeface="Segoe UI"/>
              </a:rPr>
              <a:t> </a:t>
            </a:r>
            <a:endParaRPr lang="en-US">
              <a:effectLst/>
              <a:ea typeface="Calibri" panose="020F0502020204030204" pitchFamily="34" charset="0"/>
            </a:endParaRPr>
          </a:p>
          <a:p>
            <a:pPr marL="228600" marR="0" lvl="1" indent="-228600">
              <a:buFont typeface="Arial" panose="020B0604020202020204" pitchFamily="34" charset="0"/>
              <a:buChar char="•"/>
            </a:pPr>
            <a:endParaRPr lang="en-US">
              <a:effectLst/>
              <a:ea typeface="Calibri" panose="020F0502020204030204" pitchFamily="34" charset="0"/>
            </a:endParaRPr>
          </a:p>
          <a:p>
            <a:pPr marL="228600" marR="0" lvl="1" indent="-228600">
              <a:buFont typeface="Arial" panose="020B0604020202020204" pitchFamily="34" charset="0"/>
              <a:buChar char="•"/>
            </a:pPr>
            <a:r>
              <a:rPr lang="en-US">
                <a:effectLst/>
                <a:latin typeface="Segoe UI"/>
                <a:ea typeface="Calibri" panose="020F0502020204030204" pitchFamily="34" charset="0"/>
                <a:cs typeface="Segoe UI"/>
              </a:rPr>
              <a:t>If local policy is to respond to these allegations, discuss that this should be written in formal policy/protocol and tracked using “local protocol override to in-person response.”</a:t>
            </a:r>
          </a:p>
          <a:p>
            <a:pPr marL="228600" marR="0" lvl="1" indent="-228600">
              <a:buFont typeface="Arial" panose="020B0604020202020204" pitchFamily="34" charset="0"/>
              <a:buChar char="•"/>
            </a:pPr>
            <a:endParaRPr lang="en-US">
              <a:effectLst/>
              <a:ea typeface="Calibri" panose="020F0502020204030204" pitchFamily="34" charset="0"/>
            </a:endParaRPr>
          </a:p>
          <a:p>
            <a:r>
              <a:rPr lang="en-US" altLang="en-US" b="1">
                <a:latin typeface="Segoe UI"/>
                <a:cs typeface="Segoe UI"/>
              </a:rPr>
              <a:t>Technology Support</a:t>
            </a:r>
          </a:p>
          <a:p>
            <a:r>
              <a:rPr lang="en-US" altLang="en-US">
                <a:latin typeface="Segoe UI"/>
                <a:cs typeface="Segoe UI"/>
              </a:rPr>
              <a:t>Launch Poll #6.</a:t>
            </a:r>
          </a:p>
          <a:p>
            <a:endParaRPr lang="en-US" altLang="en-US"/>
          </a:p>
          <a:p>
            <a:pPr defTabSz="942289">
              <a:defRPr/>
            </a:pPr>
            <a:r>
              <a:rPr lang="en-US" altLang="en-US" i="1">
                <a:latin typeface="Segoe UI"/>
                <a:cs typeface="Segoe UI"/>
              </a:rPr>
              <a:t>Be prepared to show the definition of “emotional harm related to domestic violence.”</a:t>
            </a:r>
          </a:p>
          <a:p>
            <a:pPr defTabSz="942289">
              <a:defRPr/>
            </a:pPr>
            <a:endParaRPr lang="en-US" altLang="en-US" i="1"/>
          </a:p>
          <a:p>
            <a:pPr marL="0" marR="0" lvl="1"/>
            <a:r>
              <a:rPr lang="en-US" i="1">
                <a:effectLst/>
                <a:latin typeface="Segoe UI"/>
                <a:ea typeface="Calibri" panose="020F0502020204030204" pitchFamily="34" charset="0"/>
                <a:cs typeface="Segoe UI"/>
              </a:rPr>
              <a:t>Answer: Evaluate Out: No criteria selected. This concern does not meet the threshold for in-person response; review definition of</a:t>
            </a:r>
            <a:r>
              <a:rPr lang="en-US" i="1" kern="1200">
                <a:solidFill>
                  <a:srgbClr val="4C4C4E"/>
                </a:solidFill>
                <a:effectLst/>
                <a:latin typeface="Segoe UI"/>
                <a:ea typeface="Times New Roman" panose="02020603050405020304" pitchFamily="18" charset="0"/>
                <a:cs typeface="Segoe UI"/>
              </a:rPr>
              <a:t> </a:t>
            </a:r>
            <a:r>
              <a:rPr lang="en-US" i="1">
                <a:effectLst/>
                <a:latin typeface="Segoe UI"/>
                <a:ea typeface="Calibri" panose="020F0502020204030204" pitchFamily="34" charset="0"/>
                <a:cs typeface="Segoe UI"/>
              </a:rPr>
              <a:t>“Emotional harm related to domestic violence” (previously “exposure to domestic violence”).</a:t>
            </a:r>
            <a:endParaRPr lang="en-US" i="0">
              <a:effectLst/>
              <a:latin typeface="Segoe UI"/>
              <a:ea typeface="Calibri" panose="020F0502020204030204" pitchFamily="34" charset="0"/>
              <a:cs typeface="Segoe UI"/>
            </a:endParaRPr>
          </a:p>
          <a:p>
            <a:pPr marL="0" marR="0" lvl="1" indent="0">
              <a:buFont typeface="Arial" panose="020B0604020202020204" pitchFamily="34" charset="0"/>
              <a:buNone/>
            </a:pPr>
            <a:endParaRPr lang="en-US">
              <a:effectLst/>
              <a:ea typeface="Calibri" panose="020F0502020204030204" pitchFamily="34" charset="0"/>
            </a:endParaRPr>
          </a:p>
        </p:txBody>
      </p:sp>
      <p:sp>
        <p:nvSpPr>
          <p:cNvPr id="6" name="Slide Image Placeholder 5">
            <a:extLst>
              <a:ext uri="{FF2B5EF4-FFF2-40B4-BE49-F238E27FC236}">
                <a16:creationId xmlns:a16="http://schemas.microsoft.com/office/drawing/2014/main" id="{2334A893-9692-4CF4-B5F7-8EF2D01C3484}"/>
              </a:ext>
            </a:extLst>
          </p:cNvPr>
          <p:cNvSpPr>
            <a:spLocks noGrp="1" noRot="1" noChangeAspect="1"/>
          </p:cNvSpPr>
          <p:nvPr>
            <p:ph type="sldImg"/>
          </p:nvPr>
        </p:nvSpPr>
        <p:spPr>
          <a:xfrm>
            <a:off x="735013" y="504825"/>
            <a:ext cx="5632450" cy="3168650"/>
          </a:xfrm>
        </p:spPr>
      </p:sp>
    </p:spTree>
    <p:extLst>
      <p:ext uri="{BB962C8B-B14F-4D97-AF65-F5344CB8AC3E}">
        <p14:creationId xmlns:p14="http://schemas.microsoft.com/office/powerpoint/2010/main" val="3892335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71500" y="4460875"/>
            <a:ext cx="5715000" cy="4191000"/>
          </a:xfrm>
        </p:spPr>
        <p:txBody>
          <a:bodyPr/>
          <a:lstStyle/>
          <a:p>
            <a:r>
              <a:rPr lang="en-US" b="1"/>
              <a:t>15-minute break</a:t>
            </a:r>
            <a:endParaRPr lang="en-US"/>
          </a:p>
          <a:p>
            <a:endParaRPr lang="en-US"/>
          </a:p>
        </p:txBody>
      </p:sp>
      <p:sp>
        <p:nvSpPr>
          <p:cNvPr id="6" name="Slide Image Placeholder 5">
            <a:extLst>
              <a:ext uri="{FF2B5EF4-FFF2-40B4-BE49-F238E27FC236}">
                <a16:creationId xmlns:a16="http://schemas.microsoft.com/office/drawing/2014/main" id="{A080CEFC-33D5-4928-B0E5-776ED10B86FC}"/>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42134515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2125"/>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99471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2125"/>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7469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71500" y="4460875"/>
            <a:ext cx="5715000" cy="4191000"/>
          </a:xfrm>
        </p:spPr>
        <p:txBody>
          <a:bodyPr/>
          <a:lstStyle/>
          <a:p>
            <a:r>
              <a:rPr lang="en-US" b="1"/>
              <a:t>Purpose</a:t>
            </a:r>
          </a:p>
          <a:p>
            <a:r>
              <a:rPr lang="en-US"/>
              <a:t>To remind staff of how the response priority timelines work.</a:t>
            </a:r>
          </a:p>
          <a:p>
            <a:endParaRPr lang="en-US"/>
          </a:p>
          <a:p>
            <a:r>
              <a:rPr lang="en-US" b="1"/>
              <a:t>Example</a:t>
            </a:r>
          </a:p>
          <a:p>
            <a:r>
              <a:rPr lang="en-US"/>
              <a:t>Let’s now review the response priority timelines.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t>Trainer Note</a:t>
            </a:r>
          </a:p>
          <a:p>
            <a:r>
              <a:rPr lang="en-US"/>
              <a:t>Remember that Los Angeles and several other counties also allow a three- or five-day timeline as allowable by division 31 regulations that require a response within 10 days.</a:t>
            </a:r>
          </a:p>
          <a:p>
            <a:endParaRPr lang="en-US"/>
          </a:p>
          <a:p>
            <a:r>
              <a:rPr lang="en-US" b="1"/>
              <a:t>Technology Support</a:t>
            </a:r>
          </a:p>
          <a:p>
            <a:r>
              <a:rPr lang="en-US"/>
              <a:t>Consider showing the four response priority trees in the P&amp;P manual. </a:t>
            </a:r>
          </a:p>
          <a:p>
            <a:endParaRPr lang="en-US"/>
          </a:p>
          <a:p>
            <a:endParaRPr lang="en-US"/>
          </a:p>
        </p:txBody>
      </p:sp>
      <p:sp>
        <p:nvSpPr>
          <p:cNvPr id="6" name="Slide Image Placeholder 5">
            <a:extLst>
              <a:ext uri="{FF2B5EF4-FFF2-40B4-BE49-F238E27FC236}">
                <a16:creationId xmlns:a16="http://schemas.microsoft.com/office/drawing/2014/main" id="{A080CEFC-33D5-4928-B0E5-776ED10B86FC}"/>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3162649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Notes Placeholder 2"/>
          <p:cNvSpPr>
            <a:spLocks noGrp="1"/>
          </p:cNvSpPr>
          <p:nvPr>
            <p:ph type="body" idx="1"/>
          </p:nvPr>
        </p:nvSpPr>
        <p:spPr bwMode="auto">
          <a:xfrm>
            <a:off x="571500" y="3838074"/>
            <a:ext cx="5715000" cy="48144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b="1">
                <a:latin typeface="Segoe UI" panose="020B0502040204020203" pitchFamily="34" charset="0"/>
                <a:cs typeface="Segoe UI" panose="020B0502040204020203" pitchFamily="34" charset="0"/>
              </a:rPr>
              <a:t>Purpose</a:t>
            </a:r>
          </a:p>
          <a:p>
            <a:r>
              <a:rPr lang="en-US" altLang="en-US" sz="1100">
                <a:latin typeface="Segoe UI" panose="020B0502040204020203" pitchFamily="34" charset="0"/>
                <a:cs typeface="Segoe UI" panose="020B0502040204020203" pitchFamily="34" charset="0"/>
              </a:rPr>
              <a:t>To discuss what questions need to be asked to lead to an answer about response priority during calls. </a:t>
            </a:r>
          </a:p>
          <a:p>
            <a:endParaRPr lang="en-US" altLang="en-US" sz="1100">
              <a:latin typeface="Segoe UI" panose="020B0502040204020203" pitchFamily="34" charset="0"/>
              <a:cs typeface="Segoe UI" panose="020B0502040204020203" pitchFamily="34" charset="0"/>
            </a:endParaRPr>
          </a:p>
          <a:p>
            <a:r>
              <a:rPr lang="en-US" altLang="en-US" sz="1100" b="1">
                <a:latin typeface="Segoe UI" panose="020B0502040204020203" pitchFamily="34" charset="0"/>
                <a:cs typeface="Segoe UI" panose="020B0502040204020203" pitchFamily="34" charset="0"/>
              </a:rPr>
              <a:t>Resources</a:t>
            </a:r>
          </a:p>
          <a:p>
            <a:r>
              <a:rPr lang="en-US" altLang="en-US" sz="1100">
                <a:latin typeface="Segoe UI" panose="020B0502040204020203" pitchFamily="34" charset="0"/>
                <a:cs typeface="Segoe UI" panose="020B0502040204020203" pitchFamily="34" charset="0"/>
              </a:rPr>
              <a:t>“Sample Threshold Questions” handout in the participant guide</a:t>
            </a:r>
          </a:p>
          <a:p>
            <a:endParaRPr lang="en-US" altLang="en-US" sz="1100">
              <a:latin typeface="Segoe UI" panose="020B0502040204020203" pitchFamily="34" charset="0"/>
              <a:cs typeface="Segoe UI" panose="020B0502040204020203" pitchFamily="34" charset="0"/>
            </a:endParaRPr>
          </a:p>
          <a:p>
            <a:r>
              <a:rPr lang="en-US" altLang="en-US" sz="1100" b="1">
                <a:latin typeface="Segoe UI" panose="020B0502040204020203" pitchFamily="34" charset="0"/>
                <a:cs typeface="Segoe UI" panose="020B0502040204020203" pitchFamily="34" charset="0"/>
              </a:rPr>
              <a:t>Example</a:t>
            </a:r>
          </a:p>
          <a:p>
            <a:r>
              <a:rPr lang="en-US" altLang="en-US" sz="1100">
                <a:latin typeface="Segoe UI" panose="020B0502040204020203" pitchFamily="34" charset="0"/>
                <a:cs typeface="Segoe UI" panose="020B0502040204020203" pitchFamily="34" charset="0"/>
              </a:rPr>
              <a:t>Let’s also look at what questions you will need to think about for consistent decision making about response priority.</a:t>
            </a:r>
          </a:p>
          <a:p>
            <a:endParaRPr lang="en-US" altLang="en-US" sz="1100">
              <a:latin typeface="Segoe UI" panose="020B0502040204020203" pitchFamily="34" charset="0"/>
              <a:cs typeface="Segoe UI" panose="020B0502040204020203" pitchFamily="34" charset="0"/>
            </a:endParaRPr>
          </a:p>
          <a:p>
            <a:r>
              <a:rPr lang="en-US" altLang="en-US" sz="1100">
                <a:latin typeface="Segoe UI" panose="020B0502040204020203" pitchFamily="34" charset="0"/>
                <a:cs typeface="Segoe UI" panose="020B0502040204020203" pitchFamily="34" charset="0"/>
              </a:rPr>
              <a:t>If the referral is screened in, refer</a:t>
            </a:r>
            <a:r>
              <a:rPr lang="en-US" altLang="en-US" sz="1100" baseline="0">
                <a:latin typeface="Segoe UI" panose="020B0502040204020203" pitchFamily="34" charset="0"/>
                <a:cs typeface="Segoe UI" panose="020B0502040204020203" pitchFamily="34" charset="0"/>
              </a:rPr>
              <a:t> to</a:t>
            </a:r>
            <a:r>
              <a:rPr lang="en-US" altLang="en-US" sz="1100">
                <a:latin typeface="Segoe UI" panose="020B0502040204020203" pitchFamily="34" charset="0"/>
                <a:cs typeface="Segoe UI" panose="020B0502040204020203" pitchFamily="34" charset="0"/>
              </a:rPr>
              <a:t> response priority definitions. With the definition in</a:t>
            </a:r>
            <a:r>
              <a:rPr lang="en-US" altLang="en-US" sz="1100" baseline="0">
                <a:latin typeface="Segoe UI" panose="020B0502040204020203" pitchFamily="34" charset="0"/>
                <a:cs typeface="Segoe UI" panose="020B0502040204020203" pitchFamily="34" charset="0"/>
              </a:rPr>
              <a:t> front of you</a:t>
            </a:r>
            <a:r>
              <a:rPr lang="en-US" altLang="en-US" sz="1100">
                <a:latin typeface="Segoe UI" panose="020B0502040204020203" pitchFamily="34" charset="0"/>
                <a:cs typeface="Segoe UI" panose="020B0502040204020203" pitchFamily="34" charset="0"/>
              </a:rPr>
              <a:t>, see if what you already know leads to a yes/no answer. If it does, move to either a termination point or the next question. If it’s unclear whether you would answer yes or no, use the definition to shape the next question you ask the caller. Be sure you think about the definition chain, and don’t leave any missing links!</a:t>
            </a:r>
          </a:p>
          <a:p>
            <a:r>
              <a:rPr lang="en-US" altLang="en-US" sz="1100">
                <a:latin typeface="Segoe UI" panose="020B0502040204020203" pitchFamily="34" charset="0"/>
                <a:cs typeface="Segoe UI" panose="020B0502040204020203" pitchFamily="34" charset="0"/>
              </a:rPr>
              <a:t> </a:t>
            </a:r>
          </a:p>
          <a:p>
            <a:r>
              <a:rPr lang="en-US" altLang="en-US" sz="1100">
                <a:latin typeface="Segoe UI" panose="020B0502040204020203" pitchFamily="34" charset="0"/>
                <a:cs typeface="Segoe UI" panose="020B0502040204020203" pitchFamily="34" charset="0"/>
              </a:rPr>
              <a:t>Continue in this way until you reach a decision. Having the definitions open as you go will help you get the information you need.</a:t>
            </a:r>
          </a:p>
          <a:p>
            <a:r>
              <a:rPr lang="en-US" altLang="en-US" sz="1100">
                <a:latin typeface="Segoe UI" panose="020B0502040204020203" pitchFamily="34" charset="0"/>
                <a:cs typeface="Segoe UI" panose="020B0502040204020203" pitchFamily="34" charset="0"/>
              </a:rPr>
              <a:t> </a:t>
            </a:r>
          </a:p>
          <a:p>
            <a:r>
              <a:rPr lang="en-US" altLang="en-US" sz="1100">
                <a:latin typeface="Segoe UI" panose="020B0502040204020203" pitchFamily="34" charset="0"/>
                <a:cs typeface="Segoe UI" panose="020B0502040204020203" pitchFamily="34" charset="0"/>
              </a:rPr>
              <a:t>With some callers, it may be important to point out that it looks like CWS will probably respond but that you need to ask a few more questions to help decide how quickly. Otherwise, callers may become frustrated that you keep asking questions. </a:t>
            </a:r>
          </a:p>
          <a:p>
            <a:endParaRPr lang="en-US" altLang="en-US" sz="1100">
              <a:latin typeface="Segoe UI" panose="020B0502040204020203" pitchFamily="34" charset="0"/>
              <a:cs typeface="Segoe UI" panose="020B0502040204020203" pitchFamily="34" charset="0"/>
            </a:endParaRPr>
          </a:p>
          <a:p>
            <a:r>
              <a:rPr lang="en-US" altLang="en-US" sz="1100" b="1">
                <a:latin typeface="Segoe UI" panose="020B0502040204020203" pitchFamily="34" charset="0"/>
                <a:cs typeface="Segoe UI" panose="020B0502040204020203" pitchFamily="34" charset="0"/>
              </a:rPr>
              <a:t>Technology Support</a:t>
            </a:r>
          </a:p>
          <a:p>
            <a:r>
              <a:rPr lang="en-US" altLang="en-US" sz="1100" b="0">
                <a:latin typeface="Segoe UI" panose="020B0502040204020203" pitchFamily="34" charset="0"/>
                <a:cs typeface="Segoe UI" panose="020B0502040204020203" pitchFamily="34" charset="0"/>
              </a:rPr>
              <a:t>Share the response priority questions at the end of the handout.</a:t>
            </a:r>
          </a:p>
        </p:txBody>
      </p:sp>
      <p:sp>
        <p:nvSpPr>
          <p:cNvPr id="3" name="Slide Image Placeholder 2">
            <a:extLst>
              <a:ext uri="{FF2B5EF4-FFF2-40B4-BE49-F238E27FC236}">
                <a16:creationId xmlns:a16="http://schemas.microsoft.com/office/drawing/2014/main" id="{3992ABF4-D26D-40A8-A2F6-24D3FB868208}"/>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2229097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91873" y="4580141"/>
            <a:ext cx="5918729" cy="4303051"/>
          </a:xfrm>
        </p:spPr>
        <p:txBody>
          <a:bodyPr/>
          <a:lstStyle/>
          <a:p>
            <a:r>
              <a:rPr lang="en-US" altLang="en-US" b="1"/>
              <a:t>Purpose</a:t>
            </a:r>
          </a:p>
          <a:p>
            <a:r>
              <a:rPr lang="en-US" altLang="en-US"/>
              <a:t>To practice </a:t>
            </a:r>
            <a:r>
              <a:rPr lang="en-US" altLang="en-US" dirty="0"/>
              <a:t>response priority decisions</a:t>
            </a:r>
            <a:r>
              <a:rPr lang="en-US" altLang="en-US"/>
              <a:t>.</a:t>
            </a:r>
          </a:p>
          <a:p>
            <a:endParaRPr lang="en-US" altLang="en-US"/>
          </a:p>
          <a:p>
            <a:r>
              <a:rPr lang="en-US" altLang="en-US" b="1"/>
              <a:t>Trainer Note</a:t>
            </a:r>
          </a:p>
          <a:p>
            <a:r>
              <a:rPr lang="en-US" altLang="en-US"/>
              <a:t>Read the scenario on this Zoom poll or slide. Ask participants how they would complete response priority for this slide.</a:t>
            </a:r>
          </a:p>
          <a:p>
            <a:endParaRPr lang="en-US">
              <a:latin typeface="Verdana" pitchFamily="34" charset="0"/>
              <a:ea typeface="Verdana" pitchFamily="34" charset="0"/>
              <a:cs typeface="Verdana" pitchFamily="34" charset="0"/>
            </a:endParaRPr>
          </a:p>
          <a:p>
            <a:r>
              <a:rPr lang="en-US" altLang="en-US" i="1"/>
              <a:t>Answer: Within 10 days. </a:t>
            </a:r>
          </a:p>
          <a:p>
            <a:endParaRPr lang="en-US" altLang="en-US" i="1"/>
          </a:p>
          <a:p>
            <a:r>
              <a:rPr lang="en-US" altLang="en-US" b="1"/>
              <a:t>Technology Support</a:t>
            </a:r>
          </a:p>
          <a:p>
            <a:r>
              <a:rPr lang="en-US" altLang="en-US"/>
              <a:t>Launch Poll #8.</a:t>
            </a:r>
          </a:p>
          <a:p>
            <a:endParaRPr lang="en-US" altLang="en-US"/>
          </a:p>
          <a:p>
            <a:r>
              <a:rPr lang="en-US" altLang="en-US"/>
              <a:t>Be prepared to show response priority trees and the definition for “physical living conditions are immediately hazardous.”</a:t>
            </a:r>
          </a:p>
        </p:txBody>
      </p:sp>
      <p:sp>
        <p:nvSpPr>
          <p:cNvPr id="6" name="Slide Image Placeholder 5">
            <a:extLst>
              <a:ext uri="{FF2B5EF4-FFF2-40B4-BE49-F238E27FC236}">
                <a16:creationId xmlns:a16="http://schemas.microsoft.com/office/drawing/2014/main" id="{36A8159B-55C2-47D7-B969-6F4C6A2A3637}"/>
              </a:ext>
            </a:extLst>
          </p:cNvPr>
          <p:cNvSpPr>
            <a:spLocks noGrp="1" noRot="1" noChangeAspect="1"/>
          </p:cNvSpPr>
          <p:nvPr>
            <p:ph type="sldImg"/>
          </p:nvPr>
        </p:nvSpPr>
        <p:spPr>
          <a:xfrm>
            <a:off x="735013" y="504825"/>
            <a:ext cx="5632450" cy="3168650"/>
          </a:xfrm>
        </p:spPr>
      </p:sp>
    </p:spTree>
    <p:extLst>
      <p:ext uri="{BB962C8B-B14F-4D97-AF65-F5344CB8AC3E}">
        <p14:creationId xmlns:p14="http://schemas.microsoft.com/office/powerpoint/2010/main" val="29470446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91873" y="4580141"/>
            <a:ext cx="5918729" cy="4303051"/>
          </a:xfrm>
        </p:spPr>
        <p:txBody>
          <a:bodyPr/>
          <a:lstStyle/>
          <a:p>
            <a:r>
              <a:rPr lang="en-US" altLang="en-US" b="1"/>
              <a:t>Purpose</a:t>
            </a:r>
          </a:p>
          <a:p>
            <a:r>
              <a:rPr lang="en-US" altLang="en-US"/>
              <a:t>To practice </a:t>
            </a:r>
            <a:r>
              <a:rPr lang="en-US" altLang="en-US" dirty="0"/>
              <a:t>response priority decisions</a:t>
            </a:r>
            <a:r>
              <a:rPr lang="en-US" altLang="en-US"/>
              <a:t>.</a:t>
            </a:r>
          </a:p>
          <a:p>
            <a:endParaRPr lang="en-US" altLang="en-US"/>
          </a:p>
          <a:p>
            <a:r>
              <a:rPr lang="en-US" altLang="en-US" b="1"/>
              <a:t>Trainer Note</a:t>
            </a:r>
          </a:p>
          <a:p>
            <a:r>
              <a:rPr lang="en-US" altLang="en-US"/>
              <a:t>Read the scenario on this Zoom poll or slide. Ask participants how they would complete response priority for this slide.</a:t>
            </a:r>
          </a:p>
          <a:p>
            <a:endParaRPr lang="en-US">
              <a:latin typeface="Verdana" pitchFamily="34" charset="0"/>
              <a:ea typeface="Verdana" pitchFamily="34" charset="0"/>
              <a:cs typeface="Verdana" pitchFamily="34" charset="0"/>
            </a:endParaRPr>
          </a:p>
          <a:p>
            <a:r>
              <a:rPr lang="en-US" altLang="en-US" i="1">
                <a:latin typeface="Segoe UI"/>
                <a:cs typeface="Segoe UI"/>
              </a:rPr>
              <a:t>Answer: Immediate. Child is less than two years old.</a:t>
            </a:r>
          </a:p>
          <a:p>
            <a:endParaRPr lang="en-US" altLang="en-US" i="1"/>
          </a:p>
          <a:p>
            <a:r>
              <a:rPr lang="en-US" altLang="en-US" b="1"/>
              <a:t>Technology Support</a:t>
            </a:r>
          </a:p>
          <a:p>
            <a:r>
              <a:rPr lang="en-US" altLang="en-US"/>
              <a:t>Launch Poll #7.</a:t>
            </a:r>
          </a:p>
          <a:p>
            <a:endParaRPr lang="en-US" altLang="en-US"/>
          </a:p>
          <a:p>
            <a:r>
              <a:rPr lang="en-US" altLang="en-US"/>
              <a:t>Be prepared to show response priority trees in the P&amp;P manual.</a:t>
            </a:r>
          </a:p>
          <a:p>
            <a:endParaRPr lang="en-US" altLang="en-US"/>
          </a:p>
        </p:txBody>
      </p:sp>
      <p:sp>
        <p:nvSpPr>
          <p:cNvPr id="6" name="Slide Image Placeholder 5">
            <a:extLst>
              <a:ext uri="{FF2B5EF4-FFF2-40B4-BE49-F238E27FC236}">
                <a16:creationId xmlns:a16="http://schemas.microsoft.com/office/drawing/2014/main" id="{A1429639-3891-4DF6-9ED2-BF0A9D9E17D2}"/>
              </a:ext>
            </a:extLst>
          </p:cNvPr>
          <p:cNvSpPr>
            <a:spLocks noGrp="1" noRot="1" noChangeAspect="1"/>
          </p:cNvSpPr>
          <p:nvPr>
            <p:ph type="sldImg"/>
          </p:nvPr>
        </p:nvSpPr>
        <p:spPr>
          <a:xfrm>
            <a:off x="735013" y="504825"/>
            <a:ext cx="5632450" cy="3168650"/>
          </a:xfrm>
        </p:spPr>
      </p:sp>
    </p:spTree>
    <p:extLst>
      <p:ext uri="{BB962C8B-B14F-4D97-AF65-F5344CB8AC3E}">
        <p14:creationId xmlns:p14="http://schemas.microsoft.com/office/powerpoint/2010/main" val="1049573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71500" y="4460875"/>
            <a:ext cx="5715000" cy="4191000"/>
          </a:xfrm>
        </p:spPr>
        <p:txBody>
          <a:bodyPr/>
          <a:lstStyle/>
          <a:p>
            <a:r>
              <a:rPr lang="en-US" sz="1100" b="1" dirty="0">
                <a:latin typeface="Segoe UI" panose="020B0502040204020203" pitchFamily="34" charset="0"/>
                <a:cs typeface="Segoe UI" panose="020B0502040204020203" pitchFamily="34" charset="0"/>
              </a:rPr>
              <a:t>Purpose</a:t>
            </a:r>
          </a:p>
          <a:p>
            <a:r>
              <a:rPr lang="en-US" sz="1100" dirty="0">
                <a:latin typeface="Segoe UI" panose="020B0502040204020203" pitchFamily="34" charset="0"/>
                <a:cs typeface="Segoe UI" panose="020B0502040204020203" pitchFamily="34" charset="0"/>
              </a:rPr>
              <a:t>To help participants strengthen their practice.</a:t>
            </a:r>
          </a:p>
          <a:p>
            <a:endParaRPr lang="en-US" sz="1100" dirty="0">
              <a:latin typeface="Segoe UI" panose="020B0502040204020203" pitchFamily="34" charset="0"/>
              <a:cs typeface="Segoe UI" panose="020B0502040204020203" pitchFamily="34" charset="0"/>
            </a:endParaRPr>
          </a:p>
          <a:p>
            <a:r>
              <a:rPr lang="en-US" sz="1100" b="1" dirty="0">
                <a:latin typeface="Segoe UI" panose="020B0502040204020203" pitchFamily="34" charset="0"/>
                <a:cs typeface="Segoe UI" panose="020B0502040204020203" pitchFamily="34" charset="0"/>
              </a:rPr>
              <a:t>Example</a:t>
            </a:r>
          </a:p>
          <a:p>
            <a:r>
              <a:rPr lang="en-US" sz="1100" dirty="0">
                <a:latin typeface="Segoe UI" panose="020B0502040204020203" pitchFamily="34" charset="0"/>
                <a:cs typeface="Segoe UI" panose="020B0502040204020203" pitchFamily="34" charset="0"/>
              </a:rPr>
              <a:t>While the threshold questions and monitoring for behavioral details are key areas, they are not everything staff need to do for rigorous and balanced in interviewing reporters. Let’s go back to some of those area’s that you named as most challenging as we started this training. </a:t>
            </a:r>
          </a:p>
          <a:p>
            <a:endParaRPr lang="en-US" sz="1100" baseline="0" dirty="0">
              <a:latin typeface="Segoe UI" panose="020B0502040204020203" pitchFamily="34" charset="0"/>
              <a:cs typeface="Segoe UI" panose="020B0502040204020203" pitchFamily="34" charset="0"/>
            </a:endParaRPr>
          </a:p>
          <a:p>
            <a:endParaRPr lang="en-US" sz="1100" dirty="0">
              <a:latin typeface="Segoe UI" panose="020B0502040204020203" pitchFamily="34" charset="0"/>
              <a:cs typeface="Segoe UI" panose="020B0502040204020203" pitchFamily="34" charset="0"/>
            </a:endParaRPr>
          </a:p>
        </p:txBody>
      </p:sp>
      <p:sp>
        <p:nvSpPr>
          <p:cNvPr id="5" name="Slide Image Placeholder 4">
            <a:extLst>
              <a:ext uri="{FF2B5EF4-FFF2-40B4-BE49-F238E27FC236}">
                <a16:creationId xmlns:a16="http://schemas.microsoft.com/office/drawing/2014/main" id="{7A369F48-52B2-4590-A481-77DD46CC6FDE}"/>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7129196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Rot="1" noChangeAspect="1" noChangeArrowheads="1" noTextEdit="1"/>
          </p:cNvSpPr>
          <p:nvPr>
            <p:ph type="sldImg"/>
          </p:nvPr>
        </p:nvSpPr>
        <p:spPr bwMode="auto">
          <a:xfrm>
            <a:off x="685800" y="492125"/>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b="1" dirty="0">
                <a:latin typeface="Segoe UI" panose="020B0502040204020203" pitchFamily="34" charset="0"/>
                <a:ea typeface="Verdana" panose="020B0604030504040204" pitchFamily="34" charset="0"/>
                <a:cs typeface="Segoe UI" panose="020B0502040204020203" pitchFamily="34" charset="0"/>
              </a:rPr>
              <a:t>Purpose</a:t>
            </a:r>
          </a:p>
          <a:p>
            <a:r>
              <a:rPr lang="en-US" sz="1100" b="0" dirty="0">
                <a:latin typeface="Segoe UI"/>
                <a:ea typeface="Verdana"/>
                <a:cs typeface="Segoe UI"/>
              </a:rPr>
              <a:t>To introduce </a:t>
            </a:r>
            <a:r>
              <a:rPr lang="en-US" dirty="0">
                <a:latin typeface="Segoe UI"/>
                <a:ea typeface="Verdana"/>
                <a:cs typeface="Segoe UI"/>
              </a:rPr>
              <a:t>a small group practice</a:t>
            </a:r>
            <a:r>
              <a:rPr lang="en-US" sz="1100" b="0" dirty="0">
                <a:latin typeface="Segoe UI"/>
                <a:ea typeface="Verdana"/>
                <a:cs typeface="Segoe UI"/>
              </a:rPr>
              <a:t> activity</a:t>
            </a:r>
            <a:r>
              <a:rPr lang="en-US" dirty="0">
                <a:latin typeface="Segoe UI"/>
                <a:ea typeface="Verdana"/>
                <a:cs typeface="Segoe UI"/>
              </a:rPr>
              <a:t> to "try on" live interviewing skills used together with the SDM Hotline Tool</a:t>
            </a:r>
            <a:endParaRPr lang="en-US" sz="1100" b="0" dirty="0">
              <a:latin typeface="Segoe UI" panose="020B0502040204020203" pitchFamily="34" charset="0"/>
              <a:ea typeface="Verdana" panose="020B0604030504040204" pitchFamily="34" charset="0"/>
              <a:cs typeface="Segoe UI" panose="020B0502040204020203" pitchFamily="34" charset="0"/>
            </a:endParaRPr>
          </a:p>
          <a:p>
            <a:endParaRPr lang="en-US" sz="1100" b="1" dirty="0">
              <a:latin typeface="Segoe UI" panose="020B0502040204020203" pitchFamily="34" charset="0"/>
              <a:ea typeface="Verdana" panose="020B0604030504040204" pitchFamily="34" charset="0"/>
              <a:cs typeface="Segoe UI" panose="020B0502040204020203" pitchFamily="34" charset="0"/>
            </a:endParaRPr>
          </a:p>
          <a:p>
            <a:r>
              <a:rPr lang="en-US" sz="1100" b="1" dirty="0">
                <a:latin typeface="Segoe UI" panose="020B0502040204020203" pitchFamily="34" charset="0"/>
                <a:ea typeface="Verdana" panose="020B0604030504040204" pitchFamily="34" charset="0"/>
                <a:cs typeface="Segoe UI" panose="020B0502040204020203" pitchFamily="34" charset="0"/>
              </a:rPr>
              <a:t>Resources</a:t>
            </a:r>
          </a:p>
          <a:p>
            <a:r>
              <a:rPr lang="en-US" altLang="en-US" sz="1100" b="0" dirty="0">
                <a:latin typeface="Segoe UI" panose="020B0502040204020203" pitchFamily="34" charset="0"/>
                <a:cs typeface="Segoe UI" panose="020B0502040204020203" pitchFamily="34" charset="0"/>
              </a:rPr>
              <a:t>“Intake Interviewing Exercise” handout in the participant guide</a:t>
            </a:r>
          </a:p>
          <a:p>
            <a:endParaRPr lang="en-US" sz="1100" b="1" dirty="0">
              <a:latin typeface="Segoe UI" panose="020B0502040204020203" pitchFamily="34" charset="0"/>
              <a:ea typeface="Verdana" panose="020B0604030504040204" pitchFamily="34" charset="0"/>
              <a:cs typeface="Segoe UI" panose="020B0502040204020203" pitchFamily="34" charset="0"/>
            </a:endParaRPr>
          </a:p>
          <a:p>
            <a:r>
              <a:rPr lang="en-US" sz="1100" b="1" dirty="0">
                <a:latin typeface="Segoe UI" panose="020B0502040204020203" pitchFamily="34" charset="0"/>
                <a:ea typeface="Verdana" panose="020B0604030504040204" pitchFamily="34" charset="0"/>
                <a:cs typeface="Segoe UI" panose="020B0502040204020203" pitchFamily="34" charset="0"/>
              </a:rPr>
              <a:t>Example</a:t>
            </a:r>
          </a:p>
          <a:p>
            <a:r>
              <a:rPr lang="en-US" altLang="en-US" sz="1100" dirty="0">
                <a:latin typeface="Segoe UI" panose="020B0502040204020203" pitchFamily="34" charset="0"/>
                <a:cs typeface="Segoe UI" panose="020B0502040204020203" pitchFamily="34" charset="0"/>
              </a:rPr>
              <a:t>We will spend the next 20 minutes in breakout groups for an activity. We will demonstrate it first for everyone and then put you in breakout rooms of three to take a turn being a reporter, an interviewer, and a coach. </a:t>
            </a:r>
          </a:p>
          <a:p>
            <a:r>
              <a:rPr lang="en-US" altLang="en-US" sz="1100" dirty="0">
                <a:latin typeface="Segoe UI" panose="020B0502040204020203" pitchFamily="34" charset="0"/>
                <a:cs typeface="Segoe UI" panose="020B0502040204020203" pitchFamily="34" charset="0"/>
              </a:rPr>
              <a:t> </a:t>
            </a:r>
          </a:p>
          <a:p>
            <a:r>
              <a:rPr lang="en-US" altLang="en-US" sz="1100" dirty="0">
                <a:latin typeface="Segoe UI" panose="020B0502040204020203" pitchFamily="34" charset="0"/>
                <a:cs typeface="Segoe UI" panose="020B0502040204020203" pitchFamily="34" charset="0"/>
              </a:rPr>
              <a:t>In your breakout rooms, each of you will have a reporting scenario. One person should play the interviewer (meaning the worker) using some of the skills we have talked about this afternoon. One of you should play the role of reporter. The third person will be in the role of “observer” or “coach.”</a:t>
            </a:r>
          </a:p>
          <a:p>
            <a:endParaRPr lang="en-US" altLang="en-US" sz="1100" dirty="0">
              <a:latin typeface="Segoe UI" panose="020B0502040204020203" pitchFamily="34" charset="0"/>
              <a:cs typeface="Segoe UI" panose="020B0502040204020203" pitchFamily="34" charset="0"/>
            </a:endParaRPr>
          </a:p>
          <a:p>
            <a:r>
              <a:rPr lang="en-US" altLang="en-US" sz="1100" dirty="0">
                <a:latin typeface="Segoe UI" panose="020B0502040204020203" pitchFamily="34" charset="0"/>
                <a:cs typeface="Segoe UI" panose="020B0502040204020203" pitchFamily="34" charset="0"/>
              </a:rPr>
              <a:t>The reporter can improvise to respond to the interviewer’s questions as they see fit. Our recommendation is to play the reporter in a “fair” way—not too easy, but not too hard either. The third member will play a coach—the coach can help the person playing the interviewer using some of the skills we have talked about today, using the SDM definitions, </a:t>
            </a:r>
            <a:r>
              <a:rPr lang="en-US" altLang="en-US" sz="1100" dirty="0" err="1">
                <a:latin typeface="Segoe UI" panose="020B0502040204020203" pitchFamily="34" charset="0"/>
                <a:cs typeface="Segoe UI" panose="020B0502040204020203" pitchFamily="34" charset="0"/>
              </a:rPr>
              <a:t>etc</a:t>
            </a:r>
            <a:r>
              <a:rPr lang="en-US" altLang="en-US" sz="1100" dirty="0">
                <a:latin typeface="Segoe UI" panose="020B0502040204020203" pitchFamily="34" charset="0"/>
                <a:cs typeface="Segoe UI" panose="020B0502040204020203" pitchFamily="34" charset="0"/>
              </a:rPr>
              <a:t> – BUT ONLY if the interviewer asks for help.</a:t>
            </a:r>
          </a:p>
          <a:p>
            <a:endParaRPr lang="en-US" altLang="en-US" sz="1100" dirty="0">
              <a:latin typeface="Segoe UI" panose="020B0502040204020203" pitchFamily="34" charset="0"/>
              <a:cs typeface="Segoe UI" panose="020B0502040204020203" pitchFamily="34" charset="0"/>
            </a:endParaRPr>
          </a:p>
          <a:p>
            <a:r>
              <a:rPr lang="en-US" altLang="en-US" sz="1100" dirty="0">
                <a:latin typeface="Segoe UI" panose="020B0502040204020203" pitchFamily="34" charset="0"/>
                <a:cs typeface="Segoe UI" panose="020B0502040204020203" pitchFamily="34" charset="0"/>
              </a:rPr>
              <a:t>If at any point during the exercise you need help, message the technology facilitator and someone will come to your breakout room. OR divide into as many breakout groups as there are facilitators.</a:t>
            </a:r>
          </a:p>
          <a:p>
            <a:endParaRPr lang="en-US" altLang="en-US" sz="1100" b="0" dirty="0">
              <a:latin typeface="Segoe UI" panose="020B0502040204020203" pitchFamily="34" charset="0"/>
              <a:cs typeface="Segoe UI" panose="020B0502040204020203" pitchFamily="34" charset="0"/>
            </a:endParaRPr>
          </a:p>
          <a:p>
            <a:r>
              <a:rPr lang="en-US" altLang="en-US" sz="1100" b="1" dirty="0">
                <a:latin typeface="Segoe UI" panose="020B0502040204020203" pitchFamily="34" charset="0"/>
                <a:cs typeface="Segoe UI" panose="020B0502040204020203" pitchFamily="34" charset="0"/>
              </a:rPr>
              <a:t>Technology Support</a:t>
            </a:r>
            <a:endParaRPr lang="en-US" altLang="en-US" sz="1100" b="0" dirty="0">
              <a:latin typeface="Segoe UI" panose="020B0502040204020203" pitchFamily="34" charset="0"/>
              <a:cs typeface="Segoe UI" panose="020B0502040204020203" pitchFamily="34" charset="0"/>
            </a:endParaRPr>
          </a:p>
          <a:p>
            <a:r>
              <a:rPr lang="en-US" altLang="en-US" sz="1100" b="0" dirty="0">
                <a:latin typeface="Segoe UI" panose="020B0502040204020203" pitchFamily="34" charset="0"/>
                <a:cs typeface="Segoe UI" panose="020B0502040204020203" pitchFamily="34" charset="0"/>
              </a:rPr>
              <a:t>Be prepared to show the handout. </a:t>
            </a:r>
          </a:p>
          <a:p>
            <a:endParaRPr lang="en-US" altLang="en-US" sz="1100" b="0" dirty="0">
              <a:latin typeface="Segoe UI" panose="020B0502040204020203" pitchFamily="34" charset="0"/>
              <a:cs typeface="Segoe UI" panose="020B0502040204020203" pitchFamily="34" charset="0"/>
            </a:endParaRPr>
          </a:p>
          <a:p>
            <a:r>
              <a:rPr lang="en-US" altLang="en-US" sz="1100" b="0" dirty="0">
                <a:latin typeface="Segoe UI" panose="020B0502040204020203" pitchFamily="34" charset="0"/>
                <a:cs typeface="Segoe UI" panose="020B0502040204020203" pitchFamily="34" charset="0"/>
              </a:rPr>
              <a:t>Put group into breakout groups of at least three (if larger groups, other participants will observe)</a:t>
            </a:r>
          </a:p>
          <a:p>
            <a:endParaRPr lang="en-US" altLang="en-US" dirty="0"/>
          </a:p>
          <a:p>
            <a:r>
              <a:rPr lang="en-US" altLang="en-US" dirty="0"/>
              <a:t>In groups of 3, we’re going to take turns playing the different roles. </a:t>
            </a:r>
          </a:p>
          <a:p>
            <a:r>
              <a:rPr lang="en-US" altLang="en-US" dirty="0"/>
              <a:t> </a:t>
            </a:r>
          </a:p>
          <a:p>
            <a:r>
              <a:rPr lang="en-US" altLang="en-US" dirty="0"/>
              <a:t>There will be three rounds of five minutes each. </a:t>
            </a:r>
          </a:p>
          <a:p>
            <a:endParaRPr lang="en-US" altLang="en-US" dirty="0"/>
          </a:p>
          <a:p>
            <a:r>
              <a:rPr lang="en-US" altLang="en-US" dirty="0"/>
              <a:t>In groups of three, choose letter A, B, or C. Each person will take on each role for five minutes. Take a few minutes before each round to review the scenarios.</a:t>
            </a:r>
          </a:p>
        </p:txBody>
      </p:sp>
    </p:spTree>
    <p:extLst>
      <p:ext uri="{BB962C8B-B14F-4D97-AF65-F5344CB8AC3E}">
        <p14:creationId xmlns:p14="http://schemas.microsoft.com/office/powerpoint/2010/main" val="37662635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p:cNvSpPr>
            <a:spLocks noGrp="1" noRot="1" noChangeAspect="1" noChangeArrowheads="1" noTextEdit="1"/>
          </p:cNvSpPr>
          <p:nvPr>
            <p:ph type="sldImg"/>
          </p:nvPr>
        </p:nvSpPr>
        <p:spPr bwMode="auto">
          <a:xfrm>
            <a:off x="685800" y="492125"/>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0" name="Rectangle 3"/>
          <p:cNvSpPr>
            <a:spLocks noGrp="1" noChangeArrowheads="1"/>
          </p:cNvSpPr>
          <p:nvPr>
            <p:ph type="body" idx="1"/>
          </p:nvPr>
        </p:nvSpPr>
        <p:spPr bwMode="auto">
          <a:xfrm>
            <a:off x="685800" y="4066674"/>
            <a:ext cx="5486400" cy="45858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Purpose</a:t>
            </a:r>
          </a:p>
          <a:p>
            <a:r>
              <a:rPr lang="en-US" altLang="en-US" b="0"/>
              <a:t>To detail each person’s roles.</a:t>
            </a:r>
          </a:p>
          <a:p>
            <a:endParaRPr lang="en-US" altLang="en-US" b="1"/>
          </a:p>
          <a:p>
            <a:r>
              <a:rPr lang="en-US" altLang="en-US" b="1"/>
              <a:t>Example</a:t>
            </a:r>
          </a:p>
          <a:p>
            <a:r>
              <a:rPr lang="en-US" altLang="en-US"/>
              <a:t>Your role as interviewer is to use what we’ve learned today to gather enough information to score the hotline tool while keeping your questions as open-ended as possible.</a:t>
            </a:r>
          </a:p>
          <a:p>
            <a:r>
              <a:rPr lang="en-US" altLang="en-US"/>
              <a:t> </a:t>
            </a:r>
          </a:p>
          <a:p>
            <a:r>
              <a:rPr lang="en-US" altLang="en-US"/>
              <a:t>As reporter, your role is to cooperate with the interviewer by answering their questions using the information I will pass out and your imagination. You may also state that the information the interviewer asks about is not known.</a:t>
            </a:r>
          </a:p>
          <a:p>
            <a:r>
              <a:rPr lang="en-US" altLang="en-US"/>
              <a:t> </a:t>
            </a:r>
          </a:p>
          <a:p>
            <a:r>
              <a:rPr lang="en-US" altLang="en-US"/>
              <a:t>Both the interviewer and the coach should have the hotline tool definitions out for reference. </a:t>
            </a:r>
            <a:endParaRPr lang="en-US" altLang="en-US">
              <a:effectLst/>
            </a:endParaRPr>
          </a:p>
          <a:p>
            <a:endParaRPr lang="en-US">
              <a:effectLst/>
            </a:endParaRPr>
          </a:p>
          <a:p>
            <a:r>
              <a:rPr lang="en-US">
                <a:effectLst/>
              </a:rPr>
              <a:t>While </a:t>
            </a:r>
            <a:r>
              <a:rPr lang="en-US">
                <a:effectLst/>
                <a:ea typeface="Calibri" panose="020F0502020204030204" pitchFamily="34" charset="0"/>
              </a:rPr>
              <a:t>observing, coaches should consider what next questions they might hope the interviewer would ask to support a rigorous and balanced assessment. If there are questions that you wish the interviewer had asked, write them down for discussion.</a:t>
            </a:r>
          </a:p>
        </p:txBody>
      </p:sp>
    </p:spTree>
    <p:extLst>
      <p:ext uri="{BB962C8B-B14F-4D97-AF65-F5344CB8AC3E}">
        <p14:creationId xmlns:p14="http://schemas.microsoft.com/office/powerpoint/2010/main" val="9678260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2125"/>
            <a:ext cx="5486400" cy="3086100"/>
          </a:xfrm>
        </p:spPr>
      </p:sp>
      <p:sp>
        <p:nvSpPr>
          <p:cNvPr id="3" name="Notes Placeholder 2"/>
          <p:cNvSpPr>
            <a:spLocks noGrp="1"/>
          </p:cNvSpPr>
          <p:nvPr>
            <p:ph type="body" idx="1"/>
          </p:nvPr>
        </p:nvSpPr>
        <p:spPr>
          <a:xfrm>
            <a:off x="685800" y="4030578"/>
            <a:ext cx="5486400" cy="4621931"/>
          </a:xfrm>
        </p:spPr>
        <p:txBody>
          <a:bodyPr/>
          <a:lstStyle/>
          <a:p>
            <a:r>
              <a:rPr lang="en-US" b="1"/>
              <a:t>Purpose</a:t>
            </a:r>
          </a:p>
          <a:p>
            <a:r>
              <a:rPr lang="en-US"/>
              <a:t>To debrief the activity as a large group</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latin typeface="Segoe UI" panose="020B0502040204020203" pitchFamily="34" charset="0"/>
                <a:ea typeface="Calibri" panose="020F0502020204030204" pitchFamily="34" charset="0"/>
              </a:rPr>
              <a:t>Example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Segoe UI" panose="020B0502040204020203" pitchFamily="34" charset="0"/>
                <a:ea typeface="Calibri" panose="020F0502020204030204" pitchFamily="34" charset="0"/>
              </a:rPr>
              <a:t>Ask participants for reflections on what they learned from the interviewing experience. What parts were most challenging? What parts came easily?</a:t>
            </a:r>
          </a:p>
          <a:p>
            <a:endParaRPr lang="en-US"/>
          </a:p>
        </p:txBody>
      </p:sp>
    </p:spTree>
    <p:extLst>
      <p:ext uri="{BB962C8B-B14F-4D97-AF65-F5344CB8AC3E}">
        <p14:creationId xmlns:p14="http://schemas.microsoft.com/office/powerpoint/2010/main" val="4268374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Notes Placeholder 2"/>
          <p:cNvSpPr>
            <a:spLocks noGrp="1"/>
          </p:cNvSpPr>
          <p:nvPr>
            <p:ph type="body" idx="1"/>
          </p:nvPr>
        </p:nvSpPr>
        <p:spPr bwMode="auto">
          <a:xfrm>
            <a:off x="571500" y="4054642"/>
            <a:ext cx="5715000" cy="45978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r>
              <a:rPr lang="en-US" altLang="en-US" sz="1100" b="1" dirty="0">
                <a:latin typeface="Segoe UI" panose="020B0502040204020203" pitchFamily="34" charset="0"/>
                <a:cs typeface="Segoe UI" panose="020B0502040204020203" pitchFamily="34" charset="0"/>
              </a:rPr>
              <a:t>Purpose</a:t>
            </a:r>
          </a:p>
          <a:p>
            <a:r>
              <a:rPr lang="en-US" altLang="en-US" sz="1100" dirty="0">
                <a:latin typeface="Segoe UI" panose="020B0502040204020203" pitchFamily="34" charset="0"/>
                <a:cs typeface="Segoe UI" panose="020B0502040204020203" pitchFamily="34" charset="0"/>
              </a:rPr>
              <a:t>To discuss with participants what happens if there simply are not answers to key questions.</a:t>
            </a:r>
          </a:p>
          <a:p>
            <a:endParaRPr lang="en-US" altLang="en-US" sz="1100" dirty="0">
              <a:latin typeface="Segoe UI" panose="020B0502040204020203" pitchFamily="34" charset="0"/>
              <a:cs typeface="Segoe UI" panose="020B0502040204020203" pitchFamily="34" charset="0"/>
            </a:endParaRPr>
          </a:p>
          <a:p>
            <a:r>
              <a:rPr lang="en-US" altLang="en-US" sz="1100" b="1" dirty="0">
                <a:latin typeface="Segoe UI" panose="020B0502040204020203" pitchFamily="34" charset="0"/>
                <a:cs typeface="Segoe UI" panose="020B0502040204020203" pitchFamily="34" charset="0"/>
              </a:rPr>
              <a:t>Example</a:t>
            </a:r>
            <a:endParaRPr lang="en-US" altLang="en-US" sz="1100" dirty="0">
              <a:latin typeface="Segoe UI" panose="020B0502040204020203" pitchFamily="34" charset="0"/>
              <a:cs typeface="Segoe UI" panose="020B0502040204020203" pitchFamily="34" charset="0"/>
            </a:endParaRPr>
          </a:p>
          <a:p>
            <a:r>
              <a:rPr lang="en-US" altLang="en-US" sz="1100" dirty="0">
                <a:latin typeface="Segoe UI" panose="020B0502040204020203" pitchFamily="34" charset="0"/>
                <a:cs typeface="Segoe UI" panose="020B0502040204020203" pitchFamily="34" charset="0"/>
              </a:rPr>
              <a:t>The reality is that asking the best questions won’t always get you all the information you need. Sometimes the caller simply does not have a vital piece of information. In general, SDM policy is that when information is unknown, we must respond in the most protective way. While that is true, common sense is needed!</a:t>
            </a:r>
          </a:p>
          <a:p>
            <a:r>
              <a:rPr lang="en-US" altLang="en-US" sz="1100" dirty="0">
                <a:latin typeface="Segoe UI" panose="020B0502040204020203" pitchFamily="34" charset="0"/>
                <a:cs typeface="Segoe UI" panose="020B0502040204020203" pitchFamily="34" charset="0"/>
              </a:rPr>
              <a:t> </a:t>
            </a:r>
          </a:p>
          <a:p>
            <a:r>
              <a:rPr lang="en-US" altLang="en-US" sz="1100" dirty="0">
                <a:latin typeface="Segoe UI" panose="020B0502040204020203" pitchFamily="34" charset="0"/>
                <a:cs typeface="Segoe UI" panose="020B0502040204020203" pitchFamily="34" charset="0"/>
              </a:rPr>
              <a:t>First, as we discussed earlier, unknown is different from unasked. Just because the caller doesn’t mention an important piece of information does not mean we apply the most protective response. Ask the question. And that doesn’t mean to ask the caller the question as it is phrased on the SDM tool; ask it in a way that THIS caller is likely to understand. If the caller is a family member without childcare experience, don’t ask, “Does the baby have indicators of failure to thrive?” Ask about the child’s size compared to other children in the family at that age, whether the baby has been growing, how active the baby is, whether the baby cries, and how the baby is eating. </a:t>
            </a:r>
          </a:p>
          <a:p>
            <a:r>
              <a:rPr lang="en-US" altLang="en-US" sz="1100" dirty="0">
                <a:latin typeface="Segoe UI" panose="020B0502040204020203" pitchFamily="34" charset="0"/>
                <a:cs typeface="Segoe UI" panose="020B0502040204020203" pitchFamily="34" charset="0"/>
              </a:rPr>
              <a:t> </a:t>
            </a:r>
          </a:p>
          <a:p>
            <a:r>
              <a:rPr lang="en-US" altLang="en-US" sz="1100" dirty="0">
                <a:latin typeface="Segoe UI" panose="020B0502040204020203" pitchFamily="34" charset="0"/>
                <a:cs typeface="Segoe UI" panose="020B0502040204020203" pitchFamily="34" charset="0"/>
              </a:rPr>
              <a:t>If the caller STILL does not know, remember that you do NOT have to consider the remotest possibility. Yes, a 2-year-old was in the car alone for a minute while the mother got out to mail a letter. Yes, it was 85 degrees AND the dog could have locked the door AND the car could have run out of gas, causing the air conditioning to go off AND the post office could have been backed up AND the dad lost the spare key AND a bad thing could have happened. But this is really unlikely. </a:t>
            </a:r>
          </a:p>
          <a:p>
            <a:endParaRPr lang="en-US" altLang="en-US" sz="1100" dirty="0">
              <a:latin typeface="Segoe UI" panose="020B0502040204020203" pitchFamily="34" charset="0"/>
              <a:cs typeface="Segoe UI" panose="020B0502040204020203" pitchFamily="34" charset="0"/>
            </a:endParaRPr>
          </a:p>
          <a:p>
            <a:r>
              <a:rPr lang="en-US" altLang="en-US" sz="1100" dirty="0">
                <a:latin typeface="Segoe UI" panose="020B0502040204020203" pitchFamily="34" charset="0"/>
                <a:cs typeface="Segoe UI" panose="020B0502040204020203" pitchFamily="34" charset="0"/>
              </a:rPr>
              <a:t>In thinking about whether the child is vulnerable, keep in</a:t>
            </a:r>
            <a:r>
              <a:rPr lang="en-US" altLang="en-US" sz="1100" baseline="0" dirty="0">
                <a:latin typeface="Segoe UI" panose="020B0502040204020203" pitchFamily="34" charset="0"/>
                <a:cs typeface="Segoe UI" panose="020B0502040204020203" pitchFamily="34" charset="0"/>
              </a:rPr>
              <a:t> mind what you’ve learned about the child. For example, </a:t>
            </a:r>
            <a:r>
              <a:rPr lang="en-US" altLang="en-US" sz="1100" dirty="0">
                <a:latin typeface="Segoe UI" panose="020B0502040204020203" pitchFamily="34" charset="0"/>
                <a:cs typeface="Segoe UI" panose="020B0502040204020203" pitchFamily="34" charset="0"/>
              </a:rPr>
              <a:t>the child is scheduled to be in school the rest of the week and has a good attendance record. But you can’t tell the future, so you don’t KNOW the child will be in school, and there is a chance that lightning will strike the school and it will burn down. But this is really unlikely.</a:t>
            </a:r>
          </a:p>
          <a:p>
            <a:r>
              <a:rPr lang="en-US" altLang="en-US" sz="1100" dirty="0">
                <a:latin typeface="Segoe UI" panose="020B0502040204020203" pitchFamily="34" charset="0"/>
                <a:cs typeface="Segoe UI" panose="020B0502040204020203" pitchFamily="34" charset="0"/>
              </a:rPr>
              <a:t> </a:t>
            </a:r>
          </a:p>
          <a:p>
            <a:r>
              <a:rPr lang="en-US" altLang="en-US" sz="1100" dirty="0">
                <a:latin typeface="Segoe UI" panose="020B0502040204020203" pitchFamily="34" charset="0"/>
                <a:cs typeface="Segoe UI" panose="020B0502040204020203" pitchFamily="34" charset="0"/>
              </a:rPr>
              <a:t>You do not have to prove a negative. If the caller reports physical abuse, don’t ALSO select sexual abuse just because the caller can’t confirm that there is no sexual abuse. For neglect, if the answer to “does the child need immediate medical/mental health evaluation?” is no, you don’t need to get a doctor on the phone to tell you the child does not need an evaluation. </a:t>
            </a:r>
          </a:p>
        </p:txBody>
      </p:sp>
      <p:sp>
        <p:nvSpPr>
          <p:cNvPr id="3" name="Slide Image Placeholder 2">
            <a:extLst>
              <a:ext uri="{FF2B5EF4-FFF2-40B4-BE49-F238E27FC236}">
                <a16:creationId xmlns:a16="http://schemas.microsoft.com/office/drawing/2014/main" id="{067E9FA7-0F8E-4DD7-96F8-08ECD725A899}"/>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18377052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71500" y="4162926"/>
            <a:ext cx="5715000" cy="4488949"/>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ea typeface="Verdana" pitchFamily="34" charset="0"/>
                <a:cs typeface="Verdana" pitchFamily="34" charset="0"/>
              </a:rPr>
              <a:t>Purpose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ea typeface="Verdana" pitchFamily="34" charset="0"/>
                <a:cs typeface="Verdana" pitchFamily="34" charset="0"/>
              </a:rPr>
              <a:t>To discuss the purpose and appropriate use of overrides.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ea typeface="Verdana" pitchFamily="34" charset="0"/>
              <a:cs typeface="Verdana"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ea typeface="Verdana" pitchFamily="34" charset="0"/>
                <a:cs typeface="Verdana" pitchFamily="34" charset="0"/>
              </a:rPr>
              <a:t>References</a:t>
            </a:r>
            <a:endParaRPr lang="en-US" b="0" baseline="0" dirty="0">
              <a:ea typeface="Verdana" pitchFamily="34" charset="0"/>
              <a:cs typeface="Verdana"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a:t>
            </a:r>
            <a:r>
              <a:rPr lang="en-US" b="0" u="none" dirty="0"/>
              <a:t>The Purpose of Hotline Tool Overrides” handout in the participant guide</a:t>
            </a:r>
            <a:endParaRPr lang="en-US" b="0" u="none" baseline="0" dirty="0">
              <a:ea typeface="Verdana"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ea typeface="Verdana" pitchFamily="34" charset="0"/>
              <a:cs typeface="Verdana"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ea typeface="Verdana" pitchFamily="34" charset="0"/>
                <a:cs typeface="Verdana" pitchFamily="34" charset="0"/>
              </a:rPr>
              <a:t>Example</a:t>
            </a:r>
            <a:endParaRPr lang="en-US" b="0" baseline="0" dirty="0">
              <a:ea typeface="Verdana" pitchFamily="34" charset="0"/>
              <a:cs typeface="Verdana"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ea typeface="Verdana" pitchFamily="34" charset="0"/>
                <a:cs typeface="Verdana" pitchFamily="34" charset="0"/>
              </a:rPr>
              <a:t>In certain circumstances the screening decision or the response time should be different from what the tool suggests. In these rare instances, the worker—in consultation with their supervisor—can override the tool’s recommended decision. For example, the tool may recommend screening out a report, yet the worker believes that the report constitutes a concern of abuse or neglect and thinks it should be screened in. In these situations, the worker can override the tool’s decision. Additionally, the worker may feel a report needs a faster or slower response time, despite the tool’s recommendation. Again, overrides can be used to change the response time.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ea typeface="Verdana" pitchFamily="34" charset="0"/>
              <a:cs typeface="Verdana"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ea typeface="Verdana" pitchFamily="34" charset="0"/>
                <a:cs typeface="Verdana" pitchFamily="34" charset="0"/>
              </a:rPr>
              <a:t>Policy overrides are situations where CWS has determined a particular response should be undertaken no matter what the tool recommends. Review the policy overrides in the SDM manual.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ea typeface="Verdana" pitchFamily="34" charset="0"/>
              <a:cs typeface="Verdana"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ea typeface="Verdana" pitchFamily="34" charset="0"/>
                <a:cs typeface="Verdana" pitchFamily="34" charset="0"/>
              </a:rPr>
              <a:t>Discretionary overrides allow a worker to change the decision due to unique circumstances that may not be captured by the assessment or based on the worker’s professional judgment and knowledge of the specific case. If you apply a discretionary override, you must provide clear rationale on why a case requires a change.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ea typeface="Verdana" pitchFamily="34" charset="0"/>
              <a:cs typeface="Verdana"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ea typeface="Verdana" pitchFamily="34" charset="0"/>
                <a:cs typeface="Verdana" pitchFamily="34" charset="0"/>
              </a:rPr>
              <a:t>The intake supervisor should review and approve all overrides.</a:t>
            </a:r>
          </a:p>
          <a:p>
            <a:endParaRPr lang="en-US" dirty="0"/>
          </a:p>
          <a:p>
            <a:r>
              <a:rPr lang="en-US" b="1" dirty="0"/>
              <a:t>Technology Support </a:t>
            </a:r>
          </a:p>
          <a:p>
            <a:r>
              <a:rPr lang="en-US" dirty="0"/>
              <a:t>Consider </a:t>
            </a:r>
            <a:r>
              <a:rPr lang="en-US" b="0" dirty="0"/>
              <a:t>sharing the handout for participants</a:t>
            </a:r>
            <a:r>
              <a:rPr lang="en-US" b="0" u="none" dirty="0"/>
              <a:t>.</a:t>
            </a:r>
          </a:p>
        </p:txBody>
      </p:sp>
      <p:sp>
        <p:nvSpPr>
          <p:cNvPr id="6" name="Slide Image Placeholder 5">
            <a:extLst>
              <a:ext uri="{FF2B5EF4-FFF2-40B4-BE49-F238E27FC236}">
                <a16:creationId xmlns:a16="http://schemas.microsoft.com/office/drawing/2014/main" id="{0F3FDEF8-1AB7-4F26-89CB-BF004756F0E9}"/>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3410360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2125"/>
            <a:ext cx="5486400" cy="3086100"/>
          </a:xfrm>
        </p:spPr>
      </p:sp>
      <p:sp>
        <p:nvSpPr>
          <p:cNvPr id="3" name="Notes Placeholder 2"/>
          <p:cNvSpPr>
            <a:spLocks noGrp="1"/>
          </p:cNvSpPr>
          <p:nvPr>
            <p:ph type="body" idx="1"/>
          </p:nvPr>
        </p:nvSpPr>
        <p:spPr/>
        <p:txBody>
          <a:bodyPr/>
          <a:lstStyle/>
          <a:p>
            <a:r>
              <a:rPr lang="en-US" b="1"/>
              <a:t>Purpose</a:t>
            </a:r>
          </a:p>
          <a:p>
            <a:r>
              <a:rPr lang="en-US" b="0"/>
              <a:t>To have staff begin to consider disparity in allegation and investigation rates by race/ethnicity.</a:t>
            </a:r>
          </a:p>
          <a:p>
            <a:endParaRPr lang="en-US" b="0"/>
          </a:p>
          <a:p>
            <a:r>
              <a:rPr lang="en-US" b="1"/>
              <a:t>Trainer Note</a:t>
            </a:r>
          </a:p>
          <a:p>
            <a:r>
              <a:rPr lang="en-US" b="0"/>
              <a:t>Trainer may share the disparity indices reports and encourage participants to review these rates for their individual counties.</a:t>
            </a:r>
          </a:p>
          <a:p>
            <a:endParaRPr lang="en-US" b="0"/>
          </a:p>
          <a:p>
            <a:pPr marL="228600" indent="-228600">
              <a:buFont typeface="Arial" panose="020B0604020202020204" pitchFamily="34" charset="0"/>
              <a:buChar char="•"/>
            </a:pPr>
            <a:r>
              <a:rPr lang="en-US"/>
              <a:t>In California in 2021, Native American and Black children were reported to child protection at more than two and three times the rate of White children, respectively.</a:t>
            </a:r>
          </a:p>
          <a:p>
            <a:pPr marL="0" indent="0">
              <a:buFont typeface="Arial" panose="020B0604020202020204" pitchFamily="34" charset="0"/>
              <a:buNone/>
            </a:pPr>
            <a:endParaRPr lang="en-US"/>
          </a:p>
          <a:p>
            <a:pPr marL="228600" indent="-228600">
              <a:buFont typeface="Arial" panose="020B0604020202020204" pitchFamily="34" charset="0"/>
              <a:buChar char="•"/>
            </a:pPr>
            <a:r>
              <a:rPr lang="en-US"/>
              <a:t>These disparities increase with investigation.</a:t>
            </a:r>
            <a:endParaRPr lang="en-US" b="0"/>
          </a:p>
          <a:p>
            <a:endParaRPr lang="en-US"/>
          </a:p>
          <a:p>
            <a:r>
              <a:rPr lang="en-US" u="none"/>
              <a:t>Disparity Indices Report—California Child Welfare Indicators Project (CCWIP): </a:t>
            </a:r>
            <a:r>
              <a:rPr lang="en-US"/>
              <a:t>https://ccwip.berkeley.edu/childwelfare/repInit/DisparityIndices </a:t>
            </a:r>
          </a:p>
          <a:p>
            <a:endParaRPr lang="en-US" b="1"/>
          </a:p>
          <a:p>
            <a:r>
              <a:rPr lang="en-US" b="1"/>
              <a:t>Large-Group Discussion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What factors do you feel like may be contributing to the disparity in allegation and investigation rates across communities? </a:t>
            </a:r>
          </a:p>
          <a:p>
            <a:endParaRPr lang="en-US" b="0"/>
          </a:p>
          <a:p>
            <a:endParaRPr lang="en-US" b="0"/>
          </a:p>
          <a:p>
            <a:endParaRPr lang="en-US"/>
          </a:p>
        </p:txBody>
      </p:sp>
    </p:spTree>
    <p:extLst>
      <p:ext uri="{BB962C8B-B14F-4D97-AF65-F5344CB8AC3E}">
        <p14:creationId xmlns:p14="http://schemas.microsoft.com/office/powerpoint/2010/main" val="19965125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91873" y="4336124"/>
            <a:ext cx="5918729" cy="4303051"/>
          </a:xfrm>
        </p:spPr>
        <p:txBody>
          <a:bodyPr/>
          <a:lstStyle/>
          <a:p>
            <a:r>
              <a:rPr lang="en-US" altLang="en-US" b="1"/>
              <a:t>Purpose</a:t>
            </a:r>
          </a:p>
          <a:p>
            <a:r>
              <a:rPr lang="en-US" altLang="en-US"/>
              <a:t>To practice overrides.</a:t>
            </a:r>
          </a:p>
          <a:p>
            <a:endParaRPr lang="en-US" altLang="en-US"/>
          </a:p>
          <a:p>
            <a:r>
              <a:rPr lang="en-US" altLang="en-US" b="1"/>
              <a:t>Trainer Note</a:t>
            </a:r>
          </a:p>
          <a:p>
            <a:r>
              <a:rPr lang="en-US" altLang="en-US"/>
              <a:t>Read the scenario on the slide. Engage the group in discussion (unmute and chat).</a:t>
            </a:r>
          </a:p>
          <a:p>
            <a:endParaRPr lang="en-US" i="0" baseline="0">
              <a:ea typeface="Verdana" pitchFamily="34" charset="0"/>
            </a:endParaRPr>
          </a:p>
          <a:p>
            <a:r>
              <a:rPr lang="en-US" altLang="en-US" b="1"/>
              <a:t>Example</a:t>
            </a:r>
          </a:p>
          <a:p>
            <a:r>
              <a:rPr lang="en-US">
                <a:latin typeface="Segoe UI"/>
                <a:ea typeface="Verdana"/>
                <a:cs typeface="Segoe UI"/>
              </a:rPr>
              <a:t>Might </a:t>
            </a:r>
            <a:r>
              <a:rPr lang="en-US" i="0" baseline="0">
                <a:latin typeface="Segoe UI"/>
                <a:ea typeface="Verdana"/>
                <a:cs typeface="Segoe UI"/>
              </a:rPr>
              <a:t>this be screened out</a:t>
            </a:r>
            <a:r>
              <a:rPr lang="en-US">
                <a:latin typeface="Segoe UI"/>
                <a:ea typeface="Verdana"/>
                <a:cs typeface="Segoe UI"/>
              </a:rPr>
              <a:t> if, for example, </a:t>
            </a:r>
            <a:r>
              <a:rPr lang="en-US" i="0" baseline="0">
                <a:latin typeface="Segoe UI"/>
                <a:ea typeface="Verdana"/>
                <a:cs typeface="Segoe UI"/>
              </a:rPr>
              <a:t>another community agency has jurisdiction? What would you need to know?</a:t>
            </a:r>
            <a:endParaRPr lang="en-US">
              <a:latin typeface="Segoe UI"/>
              <a:ea typeface="Verdana"/>
              <a:cs typeface="Segoe UI"/>
            </a:endParaRPr>
          </a:p>
          <a:p>
            <a:endParaRPr lang="en-US">
              <a:latin typeface="Segoe UI"/>
              <a:ea typeface="Verdana"/>
              <a:cs typeface="Segoe UI"/>
            </a:endParaRPr>
          </a:p>
          <a:p>
            <a:r>
              <a:rPr lang="en-US" i="0" baseline="0">
                <a:ea typeface="Verdana" pitchFamily="34" charset="0"/>
              </a:rPr>
              <a:t>Is there a scenario where this would have to be an immediate response? Under what circumstances? </a:t>
            </a:r>
          </a:p>
          <a:p>
            <a:endParaRPr lang="en-US">
              <a:ea typeface="Verdana"/>
            </a:endParaRPr>
          </a:p>
          <a:p>
            <a:r>
              <a:rPr lang="en-US" i="0" baseline="0">
                <a:ea typeface="Verdana" pitchFamily="34" charset="0"/>
              </a:rPr>
              <a:t>Take ideas via chat.</a:t>
            </a:r>
          </a:p>
          <a:p>
            <a:endParaRPr lang="en-US" i="0" baseline="0">
              <a:ea typeface="Verdana" pitchFamily="34" charset="0"/>
            </a:endParaRPr>
          </a:p>
          <a:p>
            <a:r>
              <a:rPr lang="en-US" b="1" i="0" baseline="0">
                <a:ea typeface="Verdana" pitchFamily="34" charset="0"/>
              </a:rPr>
              <a:t>Technology Support</a:t>
            </a:r>
          </a:p>
          <a:p>
            <a:r>
              <a:rPr lang="en-US" i="0" baseline="0">
                <a:ea typeface="Verdana" pitchFamily="34" charset="0"/>
              </a:rPr>
              <a:t>This is a chat activity and not a poll.</a:t>
            </a:r>
          </a:p>
        </p:txBody>
      </p:sp>
      <p:sp>
        <p:nvSpPr>
          <p:cNvPr id="6" name="Slide Image Placeholder 5">
            <a:extLst>
              <a:ext uri="{FF2B5EF4-FFF2-40B4-BE49-F238E27FC236}">
                <a16:creationId xmlns:a16="http://schemas.microsoft.com/office/drawing/2014/main" id="{36A8159B-55C2-47D7-B969-6F4C6A2A3637}"/>
              </a:ext>
            </a:extLst>
          </p:cNvPr>
          <p:cNvSpPr>
            <a:spLocks noGrp="1" noRot="1" noChangeAspect="1"/>
          </p:cNvSpPr>
          <p:nvPr>
            <p:ph type="sldImg"/>
          </p:nvPr>
        </p:nvSpPr>
        <p:spPr>
          <a:xfrm>
            <a:off x="735013" y="504825"/>
            <a:ext cx="5632450" cy="3168650"/>
          </a:xfrm>
        </p:spPr>
      </p:sp>
    </p:spTree>
    <p:extLst>
      <p:ext uri="{BB962C8B-B14F-4D97-AF65-F5344CB8AC3E}">
        <p14:creationId xmlns:p14="http://schemas.microsoft.com/office/powerpoint/2010/main" val="13540167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71500" y="4572000"/>
            <a:ext cx="5715000" cy="4191000"/>
          </a:xfrm>
        </p:spPr>
        <p:txBody>
          <a:bodyPr/>
          <a:lstStyle/>
          <a:p>
            <a:r>
              <a:rPr lang="en-US" b="1"/>
              <a:t>Purpose</a:t>
            </a:r>
          </a:p>
          <a:p>
            <a:r>
              <a:rPr lang="en-US"/>
              <a:t>To highlight areas of local policy that may conflict with SDM policy.</a:t>
            </a:r>
          </a:p>
          <a:p>
            <a:endParaRPr lang="en-US"/>
          </a:p>
          <a:p>
            <a:r>
              <a:rPr lang="en-US" b="1"/>
              <a:t>Example</a:t>
            </a:r>
          </a:p>
          <a:p>
            <a:r>
              <a:rPr lang="en-US"/>
              <a:t>Each county’s screening staff and supervisors should have clarity on any local policy areas that may conflict with SDM policy.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Review </a:t>
            </a:r>
            <a:r>
              <a:rPr lang="en-US" b="0"/>
              <a:t>areas </a:t>
            </a:r>
            <a:r>
              <a:rPr lang="en-US" sz="1100" b="0" kern="1200">
                <a:solidFill>
                  <a:schemeClr val="tx1"/>
                </a:solidFill>
                <a:effectLst/>
                <a:latin typeface="Segoe UI" panose="020B0502040204020203" pitchFamily="34" charset="0"/>
                <a:ea typeface="+mn-ea"/>
                <a:cs typeface="Segoe UI" panose="020B0502040204020203" pitchFamily="34" charset="0"/>
              </a:rPr>
              <a:t>in the SDM hotline tools that were updated in the most recent revisions. Identify any other areas of local policy that need clarification.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a:solidFill>
                <a:schemeClr val="tx1"/>
              </a:solidFill>
              <a:effectLst/>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u="sng" kern="1200">
                <a:solidFill>
                  <a:schemeClr val="tx1"/>
                </a:solidFill>
                <a:effectLst/>
                <a:latin typeface="Segoe UI" panose="020B0502040204020203" pitchFamily="34" charset="0"/>
                <a:ea typeface="+mn-ea"/>
                <a:cs typeface="Segoe UI" panose="020B0502040204020203" pitchFamily="34" charset="0"/>
              </a:rPr>
              <a:t>Discuss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a:solidFill>
                <a:schemeClr val="tx1"/>
              </a:solidFill>
              <a:effectLst/>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a:solidFill>
                  <a:schemeClr val="tx1"/>
                </a:solidFill>
                <a:effectLst/>
                <a:latin typeface="Segoe UI" panose="020B0502040204020203" pitchFamily="34" charset="0"/>
                <a:ea typeface="+mn-ea"/>
                <a:cs typeface="Segoe UI" panose="020B0502040204020203" pitchFamily="34" charset="0"/>
              </a:rPr>
              <a:t>Are there any local policies that impact screening practice differently than SDM policy (for example, screening in all concerns related to domestic violence or substance-affected newborns).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kern="1200">
              <a:solidFill>
                <a:schemeClr val="tx1"/>
              </a:solidFill>
              <a:effectLst/>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a:solidFill>
                  <a:schemeClr val="tx1"/>
                </a:solidFill>
                <a:effectLst/>
                <a:latin typeface="Segoe UI" panose="020B0502040204020203" pitchFamily="34" charset="0"/>
                <a:ea typeface="+mn-ea"/>
                <a:cs typeface="Segoe UI" panose="020B0502040204020203" pitchFamily="34" charset="0"/>
              </a:rPr>
              <a:t>Is this policy written or informal?</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kern="1200">
              <a:solidFill>
                <a:schemeClr val="tx1"/>
              </a:solidFill>
              <a:effectLst/>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a:solidFill>
                  <a:schemeClr val="tx1"/>
                </a:solidFill>
                <a:effectLst/>
                <a:latin typeface="Segoe UI" panose="020B0502040204020203" pitchFamily="34" charset="0"/>
                <a:ea typeface="+mn-ea"/>
                <a:cs typeface="Segoe UI" panose="020B0502040204020203" pitchFamily="34" charset="0"/>
              </a:rPr>
              <a:t>In these scenarios, is this tracked using the local protocol override?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kern="1200">
              <a:solidFill>
                <a:schemeClr val="tx1"/>
              </a:solidFill>
              <a:effectLst/>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kern="1200">
                <a:solidFill>
                  <a:schemeClr val="tx1"/>
                </a:solidFill>
                <a:effectLst/>
                <a:latin typeface="Segoe UI" panose="020B0502040204020203" pitchFamily="34" charset="0"/>
                <a:ea typeface="+mn-ea"/>
                <a:cs typeface="Segoe UI" panose="020B0502040204020203" pitchFamily="34" charset="0"/>
              </a:rPr>
              <a:t>Trainer Note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kern="1200">
                <a:solidFill>
                  <a:schemeClr val="tx1"/>
                </a:solidFill>
                <a:effectLst/>
                <a:latin typeface="Segoe UI" panose="020B0502040204020203" pitchFamily="34" charset="0"/>
                <a:ea typeface="+mn-ea"/>
                <a:cs typeface="Segoe UI" panose="020B0502040204020203" pitchFamily="34" charset="0"/>
              </a:rPr>
              <a:t>Emphasize the importance of tracking via the hotline tool overrides to accurately capture the reason for a call being screened in when it does not meet the SDM threshold indicated.</a:t>
            </a:r>
          </a:p>
        </p:txBody>
      </p:sp>
      <p:sp>
        <p:nvSpPr>
          <p:cNvPr id="6" name="Slide Image Placeholder 5">
            <a:extLst>
              <a:ext uri="{FF2B5EF4-FFF2-40B4-BE49-F238E27FC236}">
                <a16:creationId xmlns:a16="http://schemas.microsoft.com/office/drawing/2014/main" id="{A9DBA970-65ED-4EFD-A28E-7C43F99749A7}"/>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21916191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71500" y="4460875"/>
            <a:ext cx="5715000" cy="4191000"/>
          </a:xfrm>
        </p:spPr>
        <p:txBody>
          <a:bodyPr/>
          <a:lstStyle/>
          <a:p>
            <a:r>
              <a:rPr lang="en-US" b="1">
                <a:ea typeface="Verdana" panose="020B0604030504040204" pitchFamily="34" charset="0"/>
              </a:rPr>
              <a:t>Purpose</a:t>
            </a:r>
          </a:p>
          <a:p>
            <a:r>
              <a:rPr lang="en-US">
                <a:ea typeface="Verdana" panose="020B0604030504040204" pitchFamily="34" charset="0"/>
              </a:rPr>
              <a:t>To highlight the need for staff to ask about support networks.</a:t>
            </a:r>
          </a:p>
          <a:p>
            <a:endParaRPr lang="en-US">
              <a:ea typeface="Verdana" panose="020B0604030504040204" pitchFamily="34" charset="0"/>
            </a:endParaRPr>
          </a:p>
          <a:p>
            <a:r>
              <a:rPr lang="en-US" b="1">
                <a:ea typeface="Verdana" panose="020B0604030504040204" pitchFamily="34" charset="0"/>
              </a:rPr>
              <a:t>Example</a:t>
            </a:r>
          </a:p>
          <a:p>
            <a:r>
              <a:rPr lang="en-US">
                <a:ea typeface="Verdana" panose="020B0604030504040204" pitchFamily="34" charset="0"/>
              </a:rPr>
              <a:t>The reporter can provide important information for the responding worker about the family’s support network, which can be used to engage the family in immediate safety planning or ongoing plans to build sustainable safety within the family. Support network information also helps to balance worries and concerns with any mitigating supports that may serve as a safety resource for the family.</a:t>
            </a:r>
          </a:p>
          <a:p>
            <a:endParaRPr lang="en-US">
              <a:ea typeface="Verdana" panose="020B0604030504040204" pitchFamily="34" charset="0"/>
            </a:endParaRPr>
          </a:p>
          <a:p>
            <a:r>
              <a:rPr lang="en-US" b="1">
                <a:ea typeface="Verdana" panose="020B0604030504040204" pitchFamily="34" charset="0"/>
              </a:rPr>
              <a:t>Discussion</a:t>
            </a:r>
          </a:p>
          <a:p>
            <a:r>
              <a:rPr lang="en-US">
                <a:ea typeface="Verdana" panose="020B0604030504040204" pitchFamily="34" charset="0"/>
              </a:rPr>
              <a:t>What difference might it make for a family if you ask the reporter about networks? How might this impact practice during an in-person investigation or safety planning? What network questions do you use in your practice at the hotline?</a:t>
            </a:r>
          </a:p>
        </p:txBody>
      </p:sp>
      <p:sp>
        <p:nvSpPr>
          <p:cNvPr id="6" name="Slide Image Placeholder 5">
            <a:extLst>
              <a:ext uri="{FF2B5EF4-FFF2-40B4-BE49-F238E27FC236}">
                <a16:creationId xmlns:a16="http://schemas.microsoft.com/office/drawing/2014/main" id="{80F08A96-DF5A-40D7-AFEB-159EE22BF63A}"/>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39879809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71500" y="4460875"/>
            <a:ext cx="5715000" cy="4191000"/>
          </a:xfrm>
        </p:spPr>
        <p:txBody>
          <a:bodyPr/>
          <a:lstStyle/>
          <a:p>
            <a:pPr>
              <a:tabLst>
                <a:tab pos="456440" algn="l"/>
                <a:tab pos="912879" algn="l"/>
                <a:tab pos="1370876" algn="l"/>
                <a:tab pos="1827316" algn="l"/>
                <a:tab pos="2285313" algn="l"/>
                <a:tab pos="2741752" algn="l"/>
                <a:tab pos="3199749" algn="l"/>
                <a:tab pos="3656189" algn="l"/>
                <a:tab pos="4114187" algn="l"/>
                <a:tab pos="4570626" algn="l"/>
                <a:tab pos="5028623" algn="l"/>
                <a:tab pos="5485063" algn="l"/>
                <a:tab pos="5943060" algn="l"/>
                <a:tab pos="6399499" algn="l"/>
                <a:tab pos="6857496" algn="l"/>
                <a:tab pos="7313936" algn="l"/>
                <a:tab pos="7771933" algn="l"/>
                <a:tab pos="8228372" algn="l"/>
                <a:tab pos="8684812" algn="l"/>
                <a:tab pos="9142809" algn="l"/>
              </a:tabLst>
            </a:pPr>
            <a:r>
              <a:rPr lang="en-US" altLang="ja-JP" b="1" kern="1200" dirty="0">
                <a:solidFill>
                  <a:schemeClr val="tx1">
                    <a:lumMod val="50000"/>
                  </a:schemeClr>
                </a:solidFill>
                <a:sym typeface="Tahoma" panose="020B0604030504040204" pitchFamily="34" charset="0"/>
              </a:rPr>
              <a:t>Purpose</a:t>
            </a:r>
          </a:p>
          <a:p>
            <a:pPr>
              <a:tabLst>
                <a:tab pos="456440" algn="l"/>
                <a:tab pos="912879" algn="l"/>
                <a:tab pos="1370876" algn="l"/>
                <a:tab pos="1827316" algn="l"/>
                <a:tab pos="2285313" algn="l"/>
                <a:tab pos="2741752" algn="l"/>
                <a:tab pos="3199749" algn="l"/>
                <a:tab pos="3656189" algn="l"/>
                <a:tab pos="4114187" algn="l"/>
                <a:tab pos="4570626" algn="l"/>
                <a:tab pos="5028623" algn="l"/>
                <a:tab pos="5485063" algn="l"/>
                <a:tab pos="5943060" algn="l"/>
                <a:tab pos="6399499" algn="l"/>
                <a:tab pos="6857496" algn="l"/>
                <a:tab pos="7313936" algn="l"/>
                <a:tab pos="7771933" algn="l"/>
                <a:tab pos="8228372" algn="l"/>
                <a:tab pos="8684812" algn="l"/>
                <a:tab pos="9142809" algn="l"/>
              </a:tabLst>
            </a:pPr>
            <a:r>
              <a:rPr lang="en-US" altLang="ja-JP" kern="1200" dirty="0">
                <a:solidFill>
                  <a:schemeClr val="tx1">
                    <a:lumMod val="50000"/>
                  </a:schemeClr>
                </a:solidFill>
                <a:sym typeface="Tahoma" panose="020B0604030504040204" pitchFamily="34" charset="0"/>
              </a:rPr>
              <a:t>To remind participants that culture plays a huge role in who is reported and about what, and that a cultural lens is needed to help make sense of this.</a:t>
            </a:r>
          </a:p>
          <a:p>
            <a:pPr>
              <a:tabLst>
                <a:tab pos="456440" algn="l"/>
                <a:tab pos="912879" algn="l"/>
                <a:tab pos="1370876" algn="l"/>
                <a:tab pos="1827316" algn="l"/>
                <a:tab pos="2285313" algn="l"/>
                <a:tab pos="2741752" algn="l"/>
                <a:tab pos="3199749" algn="l"/>
                <a:tab pos="3656189" algn="l"/>
                <a:tab pos="4114187" algn="l"/>
                <a:tab pos="4570626" algn="l"/>
                <a:tab pos="5028623" algn="l"/>
                <a:tab pos="5485063" algn="l"/>
                <a:tab pos="5943060" algn="l"/>
                <a:tab pos="6399499" algn="l"/>
                <a:tab pos="6857496" algn="l"/>
                <a:tab pos="7313936" algn="l"/>
                <a:tab pos="7771933" algn="l"/>
                <a:tab pos="8228372" algn="l"/>
                <a:tab pos="8684812" algn="l"/>
                <a:tab pos="9142809" algn="l"/>
              </a:tabLst>
            </a:pPr>
            <a:endParaRPr lang="en-US" altLang="ja-JP" kern="1200" dirty="0">
              <a:solidFill>
                <a:schemeClr val="tx1">
                  <a:lumMod val="50000"/>
                </a:schemeClr>
              </a:solidFill>
              <a:sym typeface="Tahoma" panose="020B0604030504040204" pitchFamily="34" charset="0"/>
            </a:endParaRPr>
          </a:p>
          <a:p>
            <a:pPr>
              <a:tabLst>
                <a:tab pos="456440" algn="l"/>
                <a:tab pos="912879" algn="l"/>
                <a:tab pos="1370876" algn="l"/>
                <a:tab pos="1827316" algn="l"/>
                <a:tab pos="2285313" algn="l"/>
                <a:tab pos="2741752" algn="l"/>
                <a:tab pos="3199749" algn="l"/>
                <a:tab pos="3656189" algn="l"/>
                <a:tab pos="4114187" algn="l"/>
                <a:tab pos="4570626" algn="l"/>
                <a:tab pos="5028623" algn="l"/>
                <a:tab pos="5485063" algn="l"/>
                <a:tab pos="5943060" algn="l"/>
                <a:tab pos="6399499" algn="l"/>
                <a:tab pos="6857496" algn="l"/>
                <a:tab pos="7313936" algn="l"/>
                <a:tab pos="7771933" algn="l"/>
                <a:tab pos="8228372" algn="l"/>
                <a:tab pos="8684812" algn="l"/>
                <a:tab pos="9142809" algn="l"/>
              </a:tabLst>
            </a:pPr>
            <a:r>
              <a:rPr lang="en-US" altLang="ja-JP" b="1" kern="1200" dirty="0">
                <a:solidFill>
                  <a:schemeClr val="tx1">
                    <a:lumMod val="50000"/>
                  </a:schemeClr>
                </a:solidFill>
                <a:sym typeface="Tahoma" panose="020B0604030504040204" pitchFamily="34" charset="0"/>
              </a:rPr>
              <a:t>Resource</a:t>
            </a:r>
            <a:endParaRPr lang="en-US" altLang="ja-JP" b="0" kern="1200" dirty="0">
              <a:solidFill>
                <a:schemeClr val="tx1">
                  <a:lumMod val="50000"/>
                </a:schemeClr>
              </a:solidFill>
              <a:sym typeface="Tahoma" panose="020B0604030504040204" pitchFamily="34" charset="0"/>
            </a:endParaRPr>
          </a:p>
          <a:p>
            <a:pPr>
              <a:tabLst>
                <a:tab pos="456440" algn="l"/>
                <a:tab pos="912879" algn="l"/>
                <a:tab pos="1370876" algn="l"/>
                <a:tab pos="1827316" algn="l"/>
                <a:tab pos="2285313" algn="l"/>
                <a:tab pos="2741752" algn="l"/>
                <a:tab pos="3199749" algn="l"/>
                <a:tab pos="3656189" algn="l"/>
                <a:tab pos="4114187" algn="l"/>
                <a:tab pos="4570626" algn="l"/>
                <a:tab pos="5028623" algn="l"/>
                <a:tab pos="5485063" algn="l"/>
                <a:tab pos="5943060" algn="l"/>
                <a:tab pos="6399499" algn="l"/>
                <a:tab pos="6857496" algn="l"/>
                <a:tab pos="7313936" algn="l"/>
                <a:tab pos="7771933" algn="l"/>
                <a:tab pos="8228372" algn="l"/>
                <a:tab pos="8684812" algn="l"/>
                <a:tab pos="9142809" algn="l"/>
              </a:tabLst>
            </a:pPr>
            <a:r>
              <a:rPr lang="en-US" kern="1200" dirty="0">
                <a:solidFill>
                  <a:schemeClr val="tx1"/>
                </a:solidFill>
                <a:effectLst/>
              </a:rPr>
              <a:t>“Interviewing Reporters About Culture and Context”</a:t>
            </a:r>
            <a:r>
              <a:rPr lang="en-US" dirty="0"/>
              <a:t> handout from the participant guide</a:t>
            </a:r>
            <a:endParaRPr lang="en-US" b="1" kern="1200" dirty="0">
              <a:solidFill>
                <a:schemeClr val="tx1">
                  <a:lumMod val="50000"/>
                </a:schemeClr>
              </a:solidFill>
              <a:sym typeface="Tahoma" panose="020B0604030504040204" pitchFamily="34" charset="0"/>
            </a:endParaRPr>
          </a:p>
          <a:p>
            <a:pPr>
              <a:tabLst>
                <a:tab pos="456440" algn="l"/>
                <a:tab pos="912879" algn="l"/>
                <a:tab pos="1370876" algn="l"/>
                <a:tab pos="1827316" algn="l"/>
                <a:tab pos="2285313" algn="l"/>
                <a:tab pos="2741752" algn="l"/>
                <a:tab pos="3199749" algn="l"/>
                <a:tab pos="3656189" algn="l"/>
                <a:tab pos="4114187" algn="l"/>
                <a:tab pos="4570626" algn="l"/>
                <a:tab pos="5028623" algn="l"/>
                <a:tab pos="5485063" algn="l"/>
                <a:tab pos="5943060" algn="l"/>
                <a:tab pos="6399499" algn="l"/>
                <a:tab pos="6857496" algn="l"/>
                <a:tab pos="7313936" algn="l"/>
                <a:tab pos="7771933" algn="l"/>
                <a:tab pos="8228372" algn="l"/>
                <a:tab pos="8684812" algn="l"/>
                <a:tab pos="9142809" algn="l"/>
              </a:tabLst>
            </a:pPr>
            <a:endParaRPr lang="en-US" altLang="ja-JP" b="1" kern="1200" dirty="0">
              <a:solidFill>
                <a:schemeClr val="tx1">
                  <a:lumMod val="50000"/>
                </a:schemeClr>
              </a:solidFill>
              <a:sym typeface="Tahoma" panose="020B0604030504040204" pitchFamily="34" charset="0"/>
            </a:endParaRPr>
          </a:p>
          <a:p>
            <a:pPr>
              <a:tabLst>
                <a:tab pos="456440" algn="l"/>
                <a:tab pos="912879" algn="l"/>
                <a:tab pos="1370876" algn="l"/>
                <a:tab pos="1827316" algn="l"/>
                <a:tab pos="2285313" algn="l"/>
                <a:tab pos="2741752" algn="l"/>
                <a:tab pos="3199749" algn="l"/>
                <a:tab pos="3656189" algn="l"/>
                <a:tab pos="4114187" algn="l"/>
                <a:tab pos="4570626" algn="l"/>
                <a:tab pos="5028623" algn="l"/>
                <a:tab pos="5485063" algn="l"/>
                <a:tab pos="5943060" algn="l"/>
                <a:tab pos="6399499" algn="l"/>
                <a:tab pos="6857496" algn="l"/>
                <a:tab pos="7313936" algn="l"/>
                <a:tab pos="7771933" algn="l"/>
                <a:tab pos="8228372" algn="l"/>
                <a:tab pos="8684812" algn="l"/>
                <a:tab pos="9142809" algn="l"/>
              </a:tabLst>
            </a:pPr>
            <a:r>
              <a:rPr lang="en-US" altLang="ja-JP" b="1" kern="1200" dirty="0">
                <a:solidFill>
                  <a:schemeClr val="tx1">
                    <a:lumMod val="50000"/>
                  </a:schemeClr>
                </a:solidFill>
                <a:sym typeface="Tahoma" panose="020B0604030504040204" pitchFamily="34" charset="0"/>
              </a:rPr>
              <a:t>Example</a:t>
            </a:r>
          </a:p>
          <a:p>
            <a:pPr marL="0" marR="0" lvl="0" indent="0" algn="l" defTabSz="914400" rtl="0" eaLnBrk="1" fontAlgn="auto" latinLnBrk="0" hangingPunct="1">
              <a:lnSpc>
                <a:spcPct val="100000"/>
              </a:lnSpc>
              <a:spcBef>
                <a:spcPts val="0"/>
              </a:spcBef>
              <a:spcAft>
                <a:spcPts val="0"/>
              </a:spcAft>
              <a:buClrTx/>
              <a:buSzTx/>
              <a:buFontTx/>
              <a:buNone/>
              <a:tabLst>
                <a:tab pos="456440" algn="l"/>
                <a:tab pos="912879" algn="l"/>
                <a:tab pos="1370876" algn="l"/>
                <a:tab pos="1827316" algn="l"/>
                <a:tab pos="2285313" algn="l"/>
                <a:tab pos="2741752" algn="l"/>
                <a:tab pos="3199749" algn="l"/>
                <a:tab pos="3656189" algn="l"/>
                <a:tab pos="4114187" algn="l"/>
                <a:tab pos="4570626" algn="l"/>
                <a:tab pos="5028623" algn="l"/>
                <a:tab pos="5485063" algn="l"/>
                <a:tab pos="5943060" algn="l"/>
                <a:tab pos="6399499" algn="l"/>
                <a:tab pos="6857496" algn="l"/>
                <a:tab pos="7313936" algn="l"/>
                <a:tab pos="7771933" algn="l"/>
                <a:tab pos="8228372" algn="l"/>
                <a:tab pos="8684812" algn="l"/>
                <a:tab pos="9142809" algn="l"/>
              </a:tabLst>
              <a:defRPr/>
            </a:pPr>
            <a:r>
              <a:rPr lang="en-US" kern="1200" dirty="0">
                <a:solidFill>
                  <a:schemeClr val="tx1"/>
                </a:solidFill>
                <a:effectLst/>
              </a:rPr>
              <a:t>Racial and cultural disproportionality and disparities in the child welfare system begin with the reporter’s calls. While each call to the hotline needs to be assessed individually based on the facts alleged in that call, understanding the role of culture, the role of family parenting norms, and the context of the report are critical steps to address disproportionality at this key decision point. Let’s take a moment to consider why this is so important.</a:t>
            </a:r>
          </a:p>
          <a:p>
            <a:endParaRPr lang="en-US" dirty="0"/>
          </a:p>
          <a:p>
            <a:r>
              <a:rPr lang="en-US" b="1" dirty="0"/>
              <a:t>Trainer Note</a:t>
            </a:r>
          </a:p>
          <a:p>
            <a:r>
              <a:rPr lang="en-US" dirty="0"/>
              <a:t>Share handout with participants. Discuss which of these questions staff may already use and which they might consider using going forward. Ask about other questions that staff use to gather this information. Be prepared to discuss why each of these categories are important.</a:t>
            </a:r>
          </a:p>
          <a:p>
            <a:endParaRPr lang="en-US" dirty="0"/>
          </a:p>
          <a:p>
            <a:pPr marL="228600" indent="-228600">
              <a:buFont typeface="Arial" panose="020B0604020202020204" pitchFamily="34" charset="0"/>
              <a:buChar char="•"/>
            </a:pPr>
            <a:r>
              <a:rPr lang="en-US" dirty="0"/>
              <a:t>Family identification</a:t>
            </a:r>
          </a:p>
          <a:p>
            <a:pPr marL="228600" indent="-228600">
              <a:buFont typeface="Arial" panose="020B0604020202020204" pitchFamily="34" charset="0"/>
              <a:buChar char="•"/>
            </a:pPr>
            <a:r>
              <a:rPr lang="en-US" dirty="0"/>
              <a:t>Language </a:t>
            </a:r>
          </a:p>
          <a:p>
            <a:pPr marL="228600" indent="-228600">
              <a:buFont typeface="Arial" panose="020B0604020202020204" pitchFamily="34" charset="0"/>
              <a:buChar char="•"/>
            </a:pPr>
            <a:r>
              <a:rPr lang="en-US" dirty="0"/>
              <a:t>Family norms </a:t>
            </a:r>
          </a:p>
          <a:p>
            <a:pPr marL="228600" indent="-228600">
              <a:buFont typeface="Arial" panose="020B0604020202020204" pitchFamily="34" charset="0"/>
              <a:buChar char="•"/>
            </a:pPr>
            <a:r>
              <a:rPr lang="en-US" dirty="0"/>
              <a:t>Strengths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1200" dirty="0">
                <a:solidFill>
                  <a:schemeClr val="tx1"/>
                </a:solidFill>
                <a:effectLst/>
              </a:rPr>
              <a:t>Exploring the connection between culture and the current report</a:t>
            </a:r>
            <a:endParaRPr lang="en-US" dirty="0"/>
          </a:p>
        </p:txBody>
      </p:sp>
      <p:sp>
        <p:nvSpPr>
          <p:cNvPr id="6" name="Slide Image Placeholder 5">
            <a:extLst>
              <a:ext uri="{FF2B5EF4-FFF2-40B4-BE49-F238E27FC236}">
                <a16:creationId xmlns:a16="http://schemas.microsoft.com/office/drawing/2014/main" id="{9EE14D5D-81D4-4F6E-9866-7697AC6E206C}"/>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29149071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71500" y="4460875"/>
            <a:ext cx="5715000" cy="4191000"/>
          </a:xfrm>
        </p:spPr>
        <p:txBody>
          <a:bodyPr/>
          <a:lstStyle/>
          <a:p>
            <a:r>
              <a:rPr lang="en-US" b="1" noProof="0"/>
              <a:t>Purpose</a:t>
            </a:r>
          </a:p>
          <a:p>
            <a:r>
              <a:rPr lang="en-US" noProof="0"/>
              <a:t>To identify a frequent trouble spot in interviewing.</a:t>
            </a:r>
          </a:p>
          <a:p>
            <a:endParaRPr lang="en-US" noProof="0"/>
          </a:p>
          <a:p>
            <a:r>
              <a:rPr lang="en-US" b="1" noProof="0"/>
              <a:t>Example</a:t>
            </a:r>
          </a:p>
          <a:p>
            <a:r>
              <a:rPr lang="en-US" noProof="0"/>
              <a:t>Be careful about reporter generalizations and lack of behavioral detail. Reporters</a:t>
            </a:r>
            <a:r>
              <a:rPr lang="en-US" baseline="0" noProof="0"/>
              <a:t> may give us what they believe to be a specific statement about one of the individuals involved in the report, or about the circumstances. An example is “He’s crazy.” </a:t>
            </a:r>
          </a:p>
          <a:p>
            <a:endParaRPr lang="en-US" baseline="0" noProof="0"/>
          </a:p>
          <a:p>
            <a:r>
              <a:rPr lang="en-US" baseline="0" noProof="0"/>
              <a:t>What are some important follow-up questions to this statement? </a:t>
            </a:r>
          </a:p>
          <a:p>
            <a:endParaRPr lang="en-US" baseline="0" noProof="0"/>
          </a:p>
          <a:p>
            <a:r>
              <a:rPr lang="en-US" baseline="0" noProof="0"/>
              <a:t>Why are these follow-up questions important?</a:t>
            </a:r>
          </a:p>
          <a:p>
            <a:pPr defTabSz="931774">
              <a:defRPr/>
            </a:pPr>
            <a:endParaRPr lang="en-US" noProof="0"/>
          </a:p>
          <a:p>
            <a:pPr defTabSz="931774">
              <a:defRPr/>
            </a:pPr>
            <a:r>
              <a:rPr lang="en-US" b="1" noProof="0"/>
              <a:t>Trainer Note</a:t>
            </a:r>
          </a:p>
          <a:p>
            <a:pPr defTabSz="931774">
              <a:defRPr/>
            </a:pPr>
            <a:r>
              <a:rPr lang="en-US" noProof="0"/>
              <a:t>Ask participants to unmute or post in the chat window about the above statements and offer other generalizations they frequently hear when interviewing. Then ask participants to identify common follow-up questions that help reporters to describe the behaviors they are seeing.</a:t>
            </a:r>
          </a:p>
        </p:txBody>
      </p:sp>
      <p:sp>
        <p:nvSpPr>
          <p:cNvPr id="5" name="Slide Image Placeholder 4">
            <a:extLst>
              <a:ext uri="{FF2B5EF4-FFF2-40B4-BE49-F238E27FC236}">
                <a16:creationId xmlns:a16="http://schemas.microsoft.com/office/drawing/2014/main" id="{B0DE0C17-8B46-4C52-865F-1DD968B07E83}"/>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38995895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71500" y="4460875"/>
            <a:ext cx="5715000" cy="4191000"/>
          </a:xfrm>
        </p:spPr>
        <p:txBody>
          <a:bodyPr/>
          <a:lstStyle/>
          <a:p>
            <a:pPr marL="0" marR="0" lvl="0" indent="0" algn="l" defTabSz="924458" rtl="0" eaLnBrk="1" fontAlgn="auto" latinLnBrk="0" hangingPunct="1">
              <a:lnSpc>
                <a:spcPct val="100000"/>
              </a:lnSpc>
              <a:spcBef>
                <a:spcPts val="0"/>
              </a:spcBef>
              <a:spcAft>
                <a:spcPts val="0"/>
              </a:spcAft>
              <a:buClrTx/>
              <a:buSzTx/>
              <a:buFontTx/>
              <a:buNone/>
              <a:tabLst/>
              <a:defRPr/>
            </a:pPr>
            <a:r>
              <a:rPr lang="en-US" b="1"/>
              <a:t>Purpose</a:t>
            </a:r>
          </a:p>
          <a:p>
            <a:pPr marL="0" marR="0" lvl="0" indent="0" algn="l" defTabSz="924458" rtl="0" eaLnBrk="1" fontAlgn="auto" latinLnBrk="0" hangingPunct="1">
              <a:lnSpc>
                <a:spcPct val="100000"/>
              </a:lnSpc>
              <a:spcBef>
                <a:spcPts val="0"/>
              </a:spcBef>
              <a:spcAft>
                <a:spcPts val="0"/>
              </a:spcAft>
              <a:buClrTx/>
              <a:buSzTx/>
              <a:buFontTx/>
              <a:buNone/>
              <a:tabLst/>
              <a:defRPr/>
            </a:pPr>
            <a:r>
              <a:rPr lang="en-US" b="0"/>
              <a:t>To transition to the important work of writing narratives and summaries.</a:t>
            </a:r>
          </a:p>
          <a:p>
            <a:pPr marL="0" marR="0" lvl="0" indent="0" algn="l" defTabSz="924458" rtl="0" eaLnBrk="1" fontAlgn="auto" latinLnBrk="0" hangingPunct="1">
              <a:lnSpc>
                <a:spcPct val="100000"/>
              </a:lnSpc>
              <a:spcBef>
                <a:spcPts val="0"/>
              </a:spcBef>
              <a:spcAft>
                <a:spcPts val="0"/>
              </a:spcAft>
              <a:buClrTx/>
              <a:buSzTx/>
              <a:buFontTx/>
              <a:buNone/>
              <a:tabLst/>
              <a:defRPr/>
            </a:pPr>
            <a:endParaRPr lang="en-US" b="1"/>
          </a:p>
          <a:p>
            <a:pPr marL="0" marR="0" lvl="0" indent="0" algn="l" defTabSz="924458" rtl="0" eaLnBrk="1" fontAlgn="auto" latinLnBrk="0" hangingPunct="1">
              <a:lnSpc>
                <a:spcPct val="100000"/>
              </a:lnSpc>
              <a:spcBef>
                <a:spcPts val="0"/>
              </a:spcBef>
              <a:spcAft>
                <a:spcPts val="0"/>
              </a:spcAft>
              <a:buClrTx/>
              <a:buSzTx/>
              <a:buFontTx/>
              <a:buNone/>
              <a:tabLst/>
              <a:defRPr/>
            </a:pPr>
            <a:r>
              <a:rPr lang="en-US" b="1"/>
              <a:t>Trainer Note</a:t>
            </a:r>
          </a:p>
          <a:p>
            <a:pPr marL="0" marR="0" lvl="0" indent="0" algn="l" defTabSz="924458" rtl="0" eaLnBrk="1" fontAlgn="auto" latinLnBrk="0" hangingPunct="1">
              <a:lnSpc>
                <a:spcPct val="100000"/>
              </a:lnSpc>
              <a:spcBef>
                <a:spcPts val="0"/>
              </a:spcBef>
              <a:spcAft>
                <a:spcPts val="0"/>
              </a:spcAft>
              <a:buClrTx/>
              <a:buSzTx/>
              <a:buFontTx/>
              <a:buNone/>
              <a:tabLst/>
              <a:defRPr/>
            </a:pPr>
            <a:endParaRPr lang="en-US" b="1"/>
          </a:p>
          <a:p>
            <a:pPr marL="0" marR="0" lvl="0" indent="0" algn="l" defTabSz="924458" rtl="0" eaLnBrk="1" fontAlgn="auto" latinLnBrk="0" hangingPunct="1">
              <a:lnSpc>
                <a:spcPct val="100000"/>
              </a:lnSpc>
              <a:spcBef>
                <a:spcPts val="0"/>
              </a:spcBef>
              <a:spcAft>
                <a:spcPts val="0"/>
              </a:spcAft>
              <a:buClrTx/>
              <a:buSzTx/>
              <a:buFontTx/>
              <a:buNone/>
              <a:tabLst/>
              <a:defRPr/>
            </a:pPr>
            <a:r>
              <a:rPr lang="en-US" baseline="0"/>
              <a:t>A</a:t>
            </a:r>
            <a:r>
              <a:rPr lang="en-US"/>
              <a:t>cknowledge the </a:t>
            </a:r>
            <a:r>
              <a:rPr lang="en-US">
                <a:latin typeface="Segoe UI" panose="020B0502040204020203" pitchFamily="34" charset="0"/>
                <a:ea typeface="Verdana" panose="020B0604030504040204" pitchFamily="34" charset="0"/>
                <a:cs typeface="Segoe UI" panose="020B0502040204020203" pitchFamily="34" charset="0"/>
              </a:rPr>
              <a:t>importance of </a:t>
            </a:r>
            <a:r>
              <a:rPr lang="en-US" baseline="0">
                <a:latin typeface="Segoe UI" panose="020B0502040204020203" pitchFamily="34" charset="0"/>
                <a:ea typeface="Verdana" panose="020B0604030504040204" pitchFamily="34" charset="0"/>
                <a:cs typeface="Segoe UI" panose="020B0502040204020203" pitchFamily="34" charset="0"/>
              </a:rPr>
              <a:t>screener narrative and the </a:t>
            </a:r>
            <a:r>
              <a:rPr lang="en-US"/>
              <a:t>challenge</a:t>
            </a:r>
            <a:r>
              <a:rPr lang="en-US" baseline="0"/>
              <a:t> of </a:t>
            </a:r>
            <a:r>
              <a:rPr lang="en-US"/>
              <a:t>documenting while listening and engaging.</a:t>
            </a:r>
            <a:r>
              <a:rPr lang="en-US" baseline="0"/>
              <a:t> </a:t>
            </a:r>
          </a:p>
          <a:p>
            <a:pPr marL="0" marR="0" lvl="0" indent="0" algn="l" defTabSz="924458"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24458" rtl="0" eaLnBrk="1" fontAlgn="auto" latinLnBrk="0" hangingPunct="1">
              <a:lnSpc>
                <a:spcPct val="100000"/>
              </a:lnSpc>
              <a:spcBef>
                <a:spcPts val="0"/>
              </a:spcBef>
              <a:spcAft>
                <a:spcPts val="0"/>
              </a:spcAft>
              <a:buClrTx/>
              <a:buSzTx/>
              <a:buFontTx/>
              <a:buNone/>
              <a:tabLst/>
              <a:defRPr/>
            </a:pPr>
            <a:r>
              <a:rPr lang="en-US" baseline="0"/>
              <a:t>Ask staff to unmute and to share in the chat their strategies to enhance documentation and engage the reporter. Examples can include the following.</a:t>
            </a:r>
          </a:p>
          <a:p>
            <a:pPr marL="0" marR="0" lvl="0" indent="0" algn="l" defTabSz="924458" rtl="0" eaLnBrk="1" fontAlgn="auto" latinLnBrk="0" hangingPunct="1">
              <a:lnSpc>
                <a:spcPct val="100000"/>
              </a:lnSpc>
              <a:spcBef>
                <a:spcPts val="0"/>
              </a:spcBef>
              <a:spcAft>
                <a:spcPts val="0"/>
              </a:spcAft>
              <a:buClrTx/>
              <a:buSzTx/>
              <a:buFontTx/>
              <a:buNone/>
              <a:tabLst/>
              <a:defRPr/>
            </a:pPr>
            <a:endParaRPr lang="en-US" baseline="0"/>
          </a:p>
          <a:p>
            <a:pPr marL="228600" indent="-228600" defTabSz="924458">
              <a:buFont typeface="Arial" panose="020B0604020202020204" pitchFamily="34" charset="0"/>
              <a:buChar char="•"/>
              <a:defRPr/>
            </a:pPr>
            <a:r>
              <a:rPr lang="en-US"/>
              <a:t>Asking caller to pause so facts can be accurately recorded.</a:t>
            </a:r>
          </a:p>
          <a:p>
            <a:pPr marL="228600" indent="-228600" defTabSz="924458">
              <a:buFont typeface="Arial" panose="020B0604020202020204" pitchFamily="34" charset="0"/>
              <a:buChar char="•"/>
              <a:defRPr/>
            </a:pPr>
            <a:endParaRPr lang="en-US"/>
          </a:p>
          <a:p>
            <a:pPr marL="228600" indent="-228600" defTabSz="924458">
              <a:buFont typeface="Arial" panose="020B0604020202020204" pitchFamily="34" charset="0"/>
              <a:buChar char="•"/>
              <a:defRPr/>
            </a:pPr>
            <a:r>
              <a:rPr lang="en-US"/>
              <a:t>“What</a:t>
            </a:r>
            <a:r>
              <a:rPr lang="en-US" baseline="0"/>
              <a:t> I’ve heard you say you’re concerned about is . . . .”</a:t>
            </a:r>
          </a:p>
          <a:p>
            <a:pPr marL="228600" indent="-228600" defTabSz="924458">
              <a:buFont typeface="Arial" panose="020B0604020202020204" pitchFamily="34" charset="0"/>
              <a:buChar char="•"/>
              <a:defRPr/>
            </a:pPr>
            <a:endParaRPr lang="en-US" baseline="0"/>
          </a:p>
          <a:p>
            <a:pPr marL="228600" indent="-228600" defTabSz="924458">
              <a:buFont typeface="Arial" panose="020B0604020202020204" pitchFamily="34" charset="0"/>
              <a:buChar char="•"/>
              <a:defRPr/>
            </a:pPr>
            <a:r>
              <a:rPr lang="en-US" baseline="0"/>
              <a:t>“What I’ve written down is . . . .” (Read verbatim what you have documented.) “Is there anything I missed? Is there anything I need to add?”</a:t>
            </a:r>
          </a:p>
          <a:p>
            <a:pPr marL="228600" indent="-228600" defTabSz="924458">
              <a:buFont typeface="Arial" panose="020B0604020202020204" pitchFamily="34" charset="0"/>
              <a:buChar char="•"/>
              <a:defRPr/>
            </a:pPr>
            <a:endParaRPr lang="en-US" baseline="0"/>
          </a:p>
          <a:p>
            <a:pPr marL="228600" indent="-228600" defTabSz="924458">
              <a:buFont typeface="Arial" panose="020B0604020202020204" pitchFamily="34" charset="0"/>
              <a:buChar char="•"/>
              <a:defRPr/>
            </a:pPr>
            <a:r>
              <a:rPr lang="en-US" baseline="0"/>
              <a:t>“I appreciate your patience while I document the information you have on the names, ages, and locations of the family members.” </a:t>
            </a:r>
            <a:endParaRPr lang="en-US"/>
          </a:p>
          <a:p>
            <a:endParaRPr lang="en-US"/>
          </a:p>
        </p:txBody>
      </p:sp>
      <p:sp>
        <p:nvSpPr>
          <p:cNvPr id="6" name="Slide Image Placeholder 5">
            <a:extLst>
              <a:ext uri="{FF2B5EF4-FFF2-40B4-BE49-F238E27FC236}">
                <a16:creationId xmlns:a16="http://schemas.microsoft.com/office/drawing/2014/main" id="{144693D7-135D-4568-8C97-0FF4E4BA37E5}"/>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37989006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71500" y="4460875"/>
            <a:ext cx="5715000" cy="4191000"/>
          </a:xfrm>
        </p:spPr>
        <p:txBody>
          <a:bodyPr/>
          <a:lstStyle/>
          <a:p>
            <a:r>
              <a:rPr lang="en-US" sz="1100" b="1">
                <a:latin typeface="Segoe UI" panose="020B0502040204020203" pitchFamily="34" charset="0"/>
                <a:ea typeface="Verdana" panose="020B0604030504040204" pitchFamily="34" charset="0"/>
                <a:cs typeface="Segoe UI" panose="020B0502040204020203" pitchFamily="34" charset="0"/>
              </a:rPr>
              <a:t>Purpose</a:t>
            </a:r>
          </a:p>
          <a:p>
            <a:r>
              <a:rPr lang="en-US" sz="1100">
                <a:latin typeface="Segoe UI" panose="020B0502040204020203" pitchFamily="34" charset="0"/>
                <a:ea typeface="Verdana" panose="020B0604030504040204" pitchFamily="34" charset="0"/>
                <a:cs typeface="Segoe UI" panose="020B0502040204020203" pitchFamily="34" charset="0"/>
              </a:rPr>
              <a:t>To discuss connections between the SDM tool and screener narratives.</a:t>
            </a:r>
          </a:p>
          <a:p>
            <a:endParaRPr lang="en-US" sz="1100">
              <a:latin typeface="Segoe UI" panose="020B0502040204020203" pitchFamily="34" charset="0"/>
              <a:ea typeface="Verdana" panose="020B0604030504040204" pitchFamily="34" charset="0"/>
              <a:cs typeface="Segoe UI" panose="020B0502040204020203" pitchFamily="34" charset="0"/>
            </a:endParaRPr>
          </a:p>
          <a:p>
            <a:r>
              <a:rPr lang="en-US" sz="1100" b="1">
                <a:latin typeface="Segoe UI" panose="020B0502040204020203" pitchFamily="34" charset="0"/>
                <a:ea typeface="Verdana" panose="020B0604030504040204" pitchFamily="34" charset="0"/>
                <a:cs typeface="Segoe UI" panose="020B0502040204020203" pitchFamily="34" charset="0"/>
              </a:rPr>
              <a:t>Example</a:t>
            </a:r>
          </a:p>
          <a:p>
            <a:r>
              <a:rPr lang="en-US" sz="1100">
                <a:latin typeface="Segoe UI" panose="020B0502040204020203" pitchFamily="34" charset="0"/>
                <a:ea typeface="Verdana" panose="020B0604030504040204" pitchFamily="34" charset="0"/>
                <a:cs typeface="Segoe UI" panose="020B0502040204020203" pitchFamily="34" charset="0"/>
              </a:rPr>
              <a:t>The SDM assessment is a decision tool, not a narrative maker. The SDM assessment is useful in structuring the narrative to ensure that it is concise and complete. An easy way to do this is to work through the specific questions from the SDM hotline tools that featured in this referral. In the narrative, record the facts that led you to answer each question the way you did.</a:t>
            </a:r>
          </a:p>
          <a:p>
            <a:endParaRPr lang="en-US" sz="1100">
              <a:latin typeface="Segoe UI" panose="020B0502040204020203" pitchFamily="34" charset="0"/>
              <a:ea typeface="Verdana" panose="020B0604030504040204" pitchFamily="34" charset="0"/>
              <a:cs typeface="Segoe UI" panose="020B0502040204020203" pitchFamily="34" charset="0"/>
            </a:endParaRPr>
          </a:p>
          <a:p>
            <a:r>
              <a:rPr lang="en-US" sz="1100">
                <a:latin typeface="Segoe UI" panose="020B0502040204020203" pitchFamily="34" charset="0"/>
                <a:ea typeface="Verdana" panose="020B0604030504040204" pitchFamily="34" charset="0"/>
                <a:cs typeface="Segoe UI" panose="020B0502040204020203" pitchFamily="34" charset="0"/>
              </a:rPr>
              <a:t>Consider using the Three Questions structure for your narrative as well, including information about the family’s support network. Agencies are training workers to craft proposed harm and worry statements that are behaviorally descriptive and that</a:t>
            </a:r>
            <a:r>
              <a:rPr lang="en-US" sz="1100" baseline="0">
                <a:latin typeface="Segoe UI" panose="020B0502040204020203" pitchFamily="34" charset="0"/>
                <a:ea typeface="Verdana" panose="020B0604030504040204" pitchFamily="34" charset="0"/>
                <a:cs typeface="Segoe UI" panose="020B0502040204020203" pitchFamily="34" charset="0"/>
              </a:rPr>
              <a:t> </a:t>
            </a:r>
            <a:r>
              <a:rPr lang="en-US" sz="1100">
                <a:latin typeface="Segoe UI" panose="020B0502040204020203" pitchFamily="34" charset="0"/>
                <a:ea typeface="Verdana" panose="020B0604030504040204" pitchFamily="34" charset="0"/>
                <a:cs typeface="Segoe UI" panose="020B0502040204020203" pitchFamily="34" charset="0"/>
              </a:rPr>
              <a:t>link caregiver actions or inactions to their impact on the child.</a:t>
            </a:r>
          </a:p>
          <a:p>
            <a:r>
              <a:rPr lang="en-US" sz="1100">
                <a:latin typeface="Segoe UI" panose="020B0502040204020203" pitchFamily="34" charset="0"/>
                <a:ea typeface="Verdana" panose="020B0604030504040204" pitchFamily="34" charset="0"/>
                <a:cs typeface="Segoe UI" panose="020B0502040204020203" pitchFamily="34" charset="0"/>
              </a:rPr>
              <a:t> </a:t>
            </a:r>
          </a:p>
          <a:p>
            <a:r>
              <a:rPr lang="en-US" sz="1100">
                <a:latin typeface="Segoe UI" panose="020B0502040204020203" pitchFamily="34" charset="0"/>
                <a:ea typeface="Verdana" panose="020B0604030504040204" pitchFamily="34" charset="0"/>
                <a:cs typeface="Segoe UI" panose="020B0502040204020203" pitchFamily="34" charset="0"/>
              </a:rPr>
              <a:t>Include in the narrative any other information that is required by statute or policy, as well as additional information provided by the caller—it may be important for future assessments.</a:t>
            </a:r>
          </a:p>
        </p:txBody>
      </p:sp>
      <p:sp>
        <p:nvSpPr>
          <p:cNvPr id="5" name="Slide Image Placeholder 4">
            <a:extLst>
              <a:ext uri="{FF2B5EF4-FFF2-40B4-BE49-F238E27FC236}">
                <a16:creationId xmlns:a16="http://schemas.microsoft.com/office/drawing/2014/main" id="{59685A56-BD18-4946-876C-F32F4C292F52}"/>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41938313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Notes Placeholder 2"/>
          <p:cNvSpPr>
            <a:spLocks noGrp="1"/>
          </p:cNvSpPr>
          <p:nvPr>
            <p:ph type="body" idx="1"/>
          </p:nvPr>
        </p:nvSpPr>
        <p:spPr>
          <a:xfrm>
            <a:off x="571500" y="4461510"/>
            <a:ext cx="57150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b="1">
                <a:latin typeface="Segoe UI" panose="020B0502040204020203" pitchFamily="34" charset="0"/>
                <a:cs typeface="Segoe UI" panose="020B0502040204020203" pitchFamily="34" charset="0"/>
              </a:rPr>
              <a:t>Purpose</a:t>
            </a:r>
          </a:p>
          <a:p>
            <a:r>
              <a:rPr lang="en-US" sz="1100">
                <a:latin typeface="Segoe UI" panose="020B0502040204020203" pitchFamily="34" charset="0"/>
                <a:cs typeface="Segoe UI" panose="020B0502040204020203" pitchFamily="34" charset="0"/>
              </a:rPr>
              <a:t>To get participants thinking about how provisional harm and worry statements can help create clear narratives and support investigative practice.</a:t>
            </a:r>
          </a:p>
          <a:p>
            <a:endParaRPr lang="en-US" sz="1100">
              <a:latin typeface="Segoe UI" panose="020B0502040204020203" pitchFamily="34" charset="0"/>
              <a:cs typeface="Segoe UI" panose="020B0502040204020203" pitchFamily="34" charset="0"/>
            </a:endParaRPr>
          </a:p>
          <a:p>
            <a:r>
              <a:rPr lang="en-US" sz="1100" b="1">
                <a:latin typeface="Segoe UI" panose="020B0502040204020203" pitchFamily="34" charset="0"/>
                <a:cs typeface="Segoe UI" panose="020B0502040204020203" pitchFamily="34" charset="0"/>
              </a:rPr>
              <a:t>Example</a:t>
            </a:r>
          </a:p>
          <a:p>
            <a:r>
              <a:rPr lang="en-US" sz="1100">
                <a:latin typeface="Segoe UI" panose="020B0502040204020203" pitchFamily="34" charset="0"/>
                <a:cs typeface="Segoe UI" panose="020B0502040204020203" pitchFamily="34" charset="0"/>
              </a:rPr>
              <a:t>Another</a:t>
            </a:r>
            <a:r>
              <a:rPr lang="en-US" sz="1100" baseline="0">
                <a:latin typeface="Segoe UI" panose="020B0502040204020203" pitchFamily="34" charset="0"/>
                <a:cs typeface="Segoe UI" panose="020B0502040204020203" pitchFamily="34" charset="0"/>
              </a:rPr>
              <a:t> </a:t>
            </a:r>
            <a:r>
              <a:rPr lang="en-US" sz="1100">
                <a:latin typeface="Segoe UI" panose="020B0502040204020203" pitchFamily="34" charset="0"/>
                <a:cs typeface="Segoe UI" panose="020B0502040204020203" pitchFamily="34" charset="0"/>
              </a:rPr>
              <a:t>integrated practice strategy is learning how to develop behavior- and family-focused statements—called harm and worry statements—that can serve</a:t>
            </a:r>
            <a:r>
              <a:rPr lang="en-US" sz="1100" baseline="0">
                <a:latin typeface="Segoe UI" panose="020B0502040204020203" pitchFamily="34" charset="0"/>
                <a:cs typeface="Segoe UI" panose="020B0502040204020203" pitchFamily="34" charset="0"/>
              </a:rPr>
              <a:t> as starting places for meaningful discussions with families about safety and risk. At the hotline we call them “provisional harm and worry statements” because the information we have is incomplete and will need to be confirmed by emergency response workers if the referral is going to go through to investigations. </a:t>
            </a:r>
            <a:endParaRPr lang="en-US" sz="1100">
              <a:latin typeface="Segoe UI" panose="020B0502040204020203" pitchFamily="34" charset="0"/>
              <a:cs typeface="Segoe UI" panose="020B0502040204020203" pitchFamily="34" charset="0"/>
            </a:endParaRPr>
          </a:p>
          <a:p>
            <a:endParaRPr lang="en-US" altLang="en-US" sz="1100" b="0">
              <a:latin typeface="Segoe UI" panose="020B0502040204020203" pitchFamily="34" charset="0"/>
              <a:ea typeface="Verdana" panose="020B0604030504040204" pitchFamily="34" charset="0"/>
              <a:cs typeface="Segoe UI" panose="020B0502040204020203" pitchFamily="34" charset="0"/>
            </a:endParaRPr>
          </a:p>
          <a:p>
            <a:r>
              <a:rPr lang="en-US" altLang="en-US" sz="1100" b="1">
                <a:latin typeface="Segoe UI" panose="020B0502040204020203" pitchFamily="34" charset="0"/>
                <a:ea typeface="Verdana" panose="020B0604030504040204" pitchFamily="34" charset="0"/>
                <a:cs typeface="Segoe UI" panose="020B0502040204020203" pitchFamily="34" charset="0"/>
              </a:rPr>
              <a:t>Trainer Note</a:t>
            </a:r>
          </a:p>
          <a:p>
            <a:r>
              <a:rPr lang="en-US" altLang="en-US" sz="1100" b="0">
                <a:latin typeface="Segoe UI" panose="020B0502040204020203" pitchFamily="34" charset="0"/>
                <a:ea typeface="Verdana" panose="020B0604030504040204" pitchFamily="34" charset="0"/>
                <a:cs typeface="Segoe UI" panose="020B0502040204020203" pitchFamily="34" charset="0"/>
              </a:rPr>
              <a:t>Ask participants via poll or chat about their current practice for drafting provisional harm and worry statements at the hotline. </a:t>
            </a:r>
          </a:p>
        </p:txBody>
      </p:sp>
      <p:sp>
        <p:nvSpPr>
          <p:cNvPr id="3" name="Slide Image Placeholder 2">
            <a:extLst>
              <a:ext uri="{FF2B5EF4-FFF2-40B4-BE49-F238E27FC236}">
                <a16:creationId xmlns:a16="http://schemas.microsoft.com/office/drawing/2014/main" id="{CCA24695-A8DA-43CB-81BA-3C84BC2ED6F5}"/>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31820202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Notes Placeholder 2"/>
          <p:cNvSpPr>
            <a:spLocks noGrp="1"/>
          </p:cNvSpPr>
          <p:nvPr>
            <p:ph type="body" idx="1"/>
          </p:nvPr>
        </p:nvSpPr>
        <p:spPr>
          <a:xfrm>
            <a:off x="571500" y="4460875"/>
            <a:ext cx="5715000" cy="4191000"/>
          </a:xfrm>
          <a:noFill/>
          <a:ln/>
        </p:spPr>
        <p:txBody>
          <a:bodyPr/>
          <a:lstStyle/>
          <a:p>
            <a:r>
              <a:rPr lang="en-US" sz="1100" b="1">
                <a:latin typeface="Segoe UI" panose="020B0502040204020203" pitchFamily="34" charset="0"/>
                <a:ea typeface="Times New Roman" pitchFamily="-1" charset="0"/>
                <a:cs typeface="Segoe UI" panose="020B0502040204020203" pitchFamily="34" charset="0"/>
              </a:rPr>
              <a:t>Purpose</a:t>
            </a:r>
          </a:p>
          <a:p>
            <a:r>
              <a:rPr lang="en-US" sz="1100" b="0" baseline="0">
                <a:latin typeface="Segoe UI" panose="020B0502040204020203" pitchFamily="34" charset="0"/>
                <a:ea typeface="Times New Roman" pitchFamily="-1" charset="0"/>
                <a:cs typeface="Segoe UI" panose="020B0502040204020203" pitchFamily="34" charset="0"/>
              </a:rPr>
              <a:t>To engage</a:t>
            </a:r>
            <a:r>
              <a:rPr lang="en-US" sz="1100">
                <a:latin typeface="Segoe UI" panose="020B0502040204020203" pitchFamily="34" charset="0"/>
                <a:ea typeface="Times New Roman" pitchFamily="-1" charset="0"/>
                <a:cs typeface="Segoe UI" panose="020B0502040204020203" pitchFamily="34" charset="0"/>
              </a:rPr>
              <a:t> the group in a</a:t>
            </a:r>
            <a:r>
              <a:rPr lang="en-US" sz="1100" baseline="0">
                <a:latin typeface="Segoe UI" panose="020B0502040204020203" pitchFamily="34" charset="0"/>
                <a:ea typeface="Times New Roman" pitchFamily="-1" charset="0"/>
                <a:cs typeface="Segoe UI" panose="020B0502040204020203" pitchFamily="34" charset="0"/>
              </a:rPr>
              <a:t> discussion </a:t>
            </a:r>
            <a:r>
              <a:rPr lang="en-US" sz="1100">
                <a:latin typeface="Segoe UI" panose="020B0502040204020203" pitchFamily="34" charset="0"/>
                <a:ea typeface="Times New Roman" pitchFamily="-1" charset="0"/>
                <a:cs typeface="Segoe UI" panose="020B0502040204020203" pitchFamily="34" charset="0"/>
              </a:rPr>
              <a:t>based on what they have learned in the</a:t>
            </a:r>
            <a:r>
              <a:rPr lang="en-US" sz="1100" baseline="0">
                <a:latin typeface="Segoe UI" panose="020B0502040204020203" pitchFamily="34" charset="0"/>
                <a:ea typeface="Times New Roman" pitchFamily="-1" charset="0"/>
                <a:cs typeface="Segoe UI" panose="020B0502040204020203" pitchFamily="34" charset="0"/>
              </a:rPr>
              <a:t> exercise</a:t>
            </a:r>
            <a:r>
              <a:rPr lang="en-US" sz="1100">
                <a:latin typeface="Segoe UI" panose="020B0502040204020203" pitchFamily="34" charset="0"/>
                <a:ea typeface="Times New Roman" pitchFamily="-1" charset="0"/>
                <a:cs typeface="Segoe UI" panose="020B0502040204020203" pitchFamily="34" charset="0"/>
              </a:rPr>
              <a:t>.</a:t>
            </a:r>
          </a:p>
          <a:p>
            <a:endParaRPr lang="en-US" sz="1100">
              <a:latin typeface="Segoe UI" panose="020B0502040204020203" pitchFamily="34" charset="0"/>
              <a:ea typeface="Times New Roman" pitchFamily="-1"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Example</a:t>
            </a:r>
            <a:r>
              <a:rPr lang="en-US" b="1">
                <a:latin typeface="Segoe UI"/>
                <a:cs typeface="Segoe UI"/>
              </a:rPr>
              <a:t>:</a:t>
            </a:r>
          </a:p>
          <a:p>
            <a:pPr>
              <a:defRPr/>
            </a:pPr>
            <a:r>
              <a:rPr lang="en-US" sz="1100">
                <a:latin typeface="Segoe UI"/>
                <a:cs typeface="Segoe UI"/>
                <a:sym typeface="Tahoma" charset="0"/>
              </a:rPr>
              <a:t>What did you realize or remember about yourself and your practice?</a:t>
            </a:r>
            <a:endParaRPr lang="en-US">
              <a:latin typeface="Segoe UI"/>
              <a:cs typeface="Segoe UI"/>
            </a:endParaRPr>
          </a:p>
          <a:p>
            <a:pPr marL="0" indent="0">
              <a:buFont typeface="Verdana" panose="020B0604030504040204" pitchFamily="34" charset="0"/>
              <a:buNone/>
              <a:defRPr/>
            </a:pPr>
            <a:endParaRPr lang="en-US" sz="1100">
              <a:latin typeface="Segoe UI" panose="020B0502040204020203" pitchFamily="34" charset="0"/>
              <a:cs typeface="Segoe UI" panose="020B0502040204020203" pitchFamily="34" charset="0"/>
              <a:sym typeface="Tahoma" charset="0"/>
            </a:endParaRPr>
          </a:p>
          <a:p>
            <a:pPr>
              <a:defRPr/>
            </a:pPr>
            <a:r>
              <a:rPr lang="en-US" sz="1100">
                <a:latin typeface="Segoe UI"/>
                <a:cs typeface="Segoe UI"/>
                <a:sym typeface="Tahoma" charset="0"/>
              </a:rPr>
              <a:t>What is one thing </a:t>
            </a:r>
            <a:r>
              <a:rPr lang="en-US">
                <a:latin typeface="Segoe UI"/>
                <a:cs typeface="Segoe UI"/>
                <a:sym typeface="Tahoma" charset="0"/>
              </a:rPr>
              <a:t>that you'll incorporate into your practice from today's training (if any?)</a:t>
            </a:r>
            <a:endParaRPr lang="en-US" sz="1100">
              <a:latin typeface="Segoe UI"/>
              <a:cs typeface="Segoe UI"/>
            </a:endParaRPr>
          </a:p>
          <a:p>
            <a:pPr>
              <a:defRPr/>
            </a:pPr>
            <a:endParaRPr lang="en-US">
              <a:latin typeface="Segoe UI"/>
              <a:cs typeface="Segoe UI"/>
              <a:sym typeface="Tahoma" charset="0"/>
            </a:endParaRPr>
          </a:p>
          <a:p>
            <a:pPr>
              <a:defRPr/>
            </a:pPr>
            <a:r>
              <a:rPr lang="en-US" sz="1100">
                <a:latin typeface="Segoe UI" panose="020B0502040204020203" pitchFamily="34" charset="0"/>
                <a:cs typeface="Segoe UI" panose="020B0502040204020203" pitchFamily="34" charset="0"/>
                <a:sym typeface="Tahoma" charset="0"/>
              </a:rPr>
              <a:t>What support do you need?</a:t>
            </a:r>
          </a:p>
          <a:p>
            <a:pPr>
              <a:defRPr/>
            </a:pPr>
            <a:endParaRPr lang="en-US" sz="1100">
              <a:latin typeface="Segoe UI" panose="020B0502040204020203" pitchFamily="34" charset="0"/>
              <a:cs typeface="Segoe UI" panose="020B0502040204020203" pitchFamily="34" charset="0"/>
              <a:sym typeface="Tahoma" charset="0"/>
            </a:endParaRPr>
          </a:p>
          <a:p>
            <a:r>
              <a:rPr lang="en-US" sz="1100" b="1">
                <a:latin typeface="Segoe UI" panose="020B0502040204020203" pitchFamily="34" charset="0"/>
                <a:ea typeface="Times New Roman" pitchFamily="-1" charset="0"/>
                <a:cs typeface="Segoe UI" panose="020B0502040204020203" pitchFamily="34" charset="0"/>
              </a:rPr>
              <a:t>Trainer</a:t>
            </a:r>
            <a:r>
              <a:rPr lang="en-US" sz="1100" b="1" baseline="0">
                <a:latin typeface="Segoe UI" panose="020B0502040204020203" pitchFamily="34" charset="0"/>
                <a:ea typeface="Times New Roman" pitchFamily="-1" charset="0"/>
                <a:cs typeface="Segoe UI" panose="020B0502040204020203" pitchFamily="34" charset="0"/>
              </a:rPr>
              <a:t> Note</a:t>
            </a:r>
            <a:endParaRPr lang="en-US" sz="1100">
              <a:latin typeface="Segoe UI" panose="020B0502040204020203" pitchFamily="34" charset="0"/>
              <a:ea typeface="Times New Roman" pitchFamily="-1" charset="0"/>
              <a:cs typeface="Segoe UI" panose="020B0502040204020203" pitchFamily="34" charset="0"/>
            </a:endParaRPr>
          </a:p>
          <a:p>
            <a:r>
              <a:rPr lang="en-US" sz="1100">
                <a:latin typeface="Segoe UI" panose="020B0502040204020203" pitchFamily="34" charset="0"/>
                <a:ea typeface="Times New Roman" pitchFamily="-1" charset="0"/>
                <a:cs typeface="Segoe UI" panose="020B0502040204020203" pitchFamily="34" charset="0"/>
              </a:rPr>
              <a:t>Have participants consider</a:t>
            </a:r>
            <a:r>
              <a:rPr lang="en-US" sz="1100" baseline="0">
                <a:latin typeface="Segoe UI" panose="020B0502040204020203" pitchFamily="34" charset="0"/>
                <a:ea typeface="Times New Roman" pitchFamily="-1" charset="0"/>
                <a:cs typeface="Segoe UI" panose="020B0502040204020203" pitchFamily="34" charset="0"/>
              </a:rPr>
              <a:t> the questions above, elicit responses from the group, and engage them in discussion about the day.</a:t>
            </a:r>
          </a:p>
          <a:p>
            <a:endParaRPr lang="en-US" sz="1100" baseline="0">
              <a:latin typeface="Segoe UI" panose="020B0502040204020203" pitchFamily="34" charset="0"/>
              <a:ea typeface="Times New Roman" pitchFamily="-1" charset="0"/>
              <a:cs typeface="Segoe UI" panose="020B0502040204020203" pitchFamily="34" charset="0"/>
            </a:endParaRPr>
          </a:p>
          <a:p>
            <a:pPr defTabSz="942289">
              <a:defRPr/>
            </a:pPr>
            <a:r>
              <a:rPr lang="en-US" sz="1100" i="0">
                <a:latin typeface="Segoe UI" panose="020B0502040204020203" pitchFamily="34" charset="0"/>
                <a:cs typeface="Segoe UI" panose="020B0502040204020203" pitchFamily="34" charset="0"/>
              </a:rPr>
              <a:t>Conclude by going around and asking each person to state one thing they learned that they can use in their work the next day.</a:t>
            </a:r>
          </a:p>
          <a:p>
            <a:endParaRPr lang="en-US" sz="1100">
              <a:latin typeface="Segoe UI" panose="020B0502040204020203" pitchFamily="34" charset="0"/>
              <a:ea typeface="Times New Roman" pitchFamily="-1" charset="0"/>
              <a:cs typeface="Segoe UI" panose="020B0502040204020203" pitchFamily="34" charset="0"/>
            </a:endParaRPr>
          </a:p>
          <a:p>
            <a:pPr>
              <a:defRPr/>
            </a:pPr>
            <a:endParaRPr lang="en-US" sz="1100">
              <a:latin typeface="Segoe UI" panose="020B0502040204020203" pitchFamily="34" charset="0"/>
              <a:cs typeface="Segoe UI" panose="020B0502040204020203" pitchFamily="34" charset="0"/>
              <a:sym typeface="Tahoma" charset="0"/>
            </a:endParaRPr>
          </a:p>
        </p:txBody>
      </p:sp>
      <p:sp>
        <p:nvSpPr>
          <p:cNvPr id="3" name="Slide Image Placeholder 2">
            <a:extLst>
              <a:ext uri="{FF2B5EF4-FFF2-40B4-BE49-F238E27FC236}">
                <a16:creationId xmlns:a16="http://schemas.microsoft.com/office/drawing/2014/main" id="{896DD2B4-5745-47D3-B83F-1AA36DC908D8}"/>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30875134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ChangeArrowheads="1"/>
          </p:cNvSpPr>
          <p:nvPr>
            <p:ph type="body" idx="1"/>
          </p:nvPr>
        </p:nvSpPr>
        <p:spPr>
          <a:xfrm>
            <a:off x="571500" y="4460875"/>
            <a:ext cx="5715000" cy="41910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kern="1200">
              <a:solidFill>
                <a:schemeClr val="tx1"/>
              </a:solidFill>
              <a:effectLst/>
            </a:endParaRPr>
          </a:p>
        </p:txBody>
      </p:sp>
      <p:sp>
        <p:nvSpPr>
          <p:cNvPr id="3" name="Slide Image Placeholder 2">
            <a:extLst>
              <a:ext uri="{FF2B5EF4-FFF2-40B4-BE49-F238E27FC236}">
                <a16:creationId xmlns:a16="http://schemas.microsoft.com/office/drawing/2014/main" id="{62D3E4D9-5DE3-44A9-B615-098C5BF891C6}"/>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2999126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2125"/>
            <a:ext cx="5486400" cy="3086100"/>
          </a:xfrm>
        </p:spPr>
      </p:sp>
      <p:sp>
        <p:nvSpPr>
          <p:cNvPr id="3" name="Notes Placeholder 2"/>
          <p:cNvSpPr>
            <a:spLocks noGrp="1"/>
          </p:cNvSpPr>
          <p:nvPr>
            <p:ph type="body" idx="1"/>
          </p:nvPr>
        </p:nvSpPr>
        <p:spPr/>
        <p:txBody>
          <a:bodyPr/>
          <a:lstStyle/>
          <a:p>
            <a:r>
              <a:rPr lang="en-US" b="1"/>
              <a:t>Purpose</a:t>
            </a:r>
          </a:p>
          <a:p>
            <a:r>
              <a:rPr lang="en-US" b="0"/>
              <a:t>To have staff begin to discuss the importance of screening decisions at hotline.</a:t>
            </a:r>
          </a:p>
          <a:p>
            <a:endParaRPr lang="en-US"/>
          </a:p>
          <a:p>
            <a:r>
              <a:rPr lang="en-US" b="1"/>
              <a:t>Example</a:t>
            </a:r>
          </a:p>
          <a:p>
            <a:r>
              <a:rPr lang="en-US" b="0"/>
              <a:t>Today we are here to talk about interviewing to support the fidelity use of the SDM hotline tool. </a:t>
            </a:r>
          </a:p>
          <a:p>
            <a:endParaRPr lang="en-US" sz="1100" b="0">
              <a:latin typeface="Segoe UI" panose="020B0502040204020203" pitchFamily="34" charset="0"/>
              <a:ea typeface="Verdana" panose="020B0604030504040204" pitchFamily="34" charset="0"/>
              <a:cs typeface="Segoe UI" panose="020B0502040204020203" pitchFamily="34" charset="0"/>
            </a:endParaRPr>
          </a:p>
          <a:p>
            <a:r>
              <a:rPr lang="en-US" sz="1100" b="0">
                <a:latin typeface="Segoe UI" panose="020B0502040204020203" pitchFamily="34" charset="0"/>
                <a:ea typeface="Verdana" panose="020B0604030504040204" pitchFamily="34" charset="0"/>
                <a:cs typeface="Segoe UI" panose="020B0502040204020203" pitchFamily="34" charset="0"/>
              </a:rPr>
              <a:t>Hotline work is a critical function of your organization, and it requires use of advanced interviewing skills and critical thinking. You are the front door, and what you ask, say, and do ripples out—to the reporter, the family, and any staff who will work with the family after you.</a:t>
            </a:r>
          </a:p>
          <a:p>
            <a:endParaRPr lang="en-US" sz="1100" b="0">
              <a:latin typeface="Segoe UI" panose="020B0502040204020203" pitchFamily="34" charset="0"/>
              <a:ea typeface="Verdana" panose="020B0604030504040204" pitchFamily="34" charset="0"/>
              <a:cs typeface="Segoe UI" panose="020B0502040204020203" pitchFamily="34" charset="0"/>
            </a:endParaRPr>
          </a:p>
          <a:p>
            <a:r>
              <a:rPr lang="en-US" sz="1100" b="0">
                <a:latin typeface="Segoe UI" panose="020B0502040204020203" pitchFamily="34" charset="0"/>
                <a:ea typeface="Verdana" panose="020B0604030504040204" pitchFamily="34" charset="0"/>
                <a:cs typeface="Segoe UI" panose="020B0502040204020203" pitchFamily="34" charset="0"/>
              </a:rPr>
              <a:t>It is also a critical opportunity to make connections to prevention. </a:t>
            </a:r>
            <a:endParaRPr lang="en-US" b="0"/>
          </a:p>
          <a:p>
            <a:endParaRPr lang="en-US" b="0"/>
          </a:p>
          <a:p>
            <a:endParaRPr lang="en-US" b="0"/>
          </a:p>
        </p:txBody>
      </p:sp>
    </p:spTree>
    <p:extLst>
      <p:ext uri="{BB962C8B-B14F-4D97-AF65-F5344CB8AC3E}">
        <p14:creationId xmlns:p14="http://schemas.microsoft.com/office/powerpoint/2010/main" val="1374126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2125"/>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10312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2125"/>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196469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2125"/>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215467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91873" y="4580141"/>
            <a:ext cx="5918729" cy="4303051"/>
          </a:xfrm>
        </p:spPr>
        <p:txBody>
          <a:bodyPr/>
          <a:lstStyle/>
          <a:p>
            <a:r>
              <a:rPr lang="en-US" altLang="en-US" b="1"/>
              <a:t>Purpose</a:t>
            </a:r>
          </a:p>
          <a:p>
            <a:r>
              <a:rPr lang="en-US" altLang="en-US"/>
              <a:t>To practice screening criteria. </a:t>
            </a:r>
          </a:p>
          <a:p>
            <a:endParaRPr lang="en-US" altLang="en-US"/>
          </a:p>
          <a:p>
            <a:r>
              <a:rPr lang="en-US" altLang="en-US" b="1"/>
              <a:t>Trainer Note</a:t>
            </a:r>
          </a:p>
          <a:p>
            <a:r>
              <a:rPr lang="en-US" altLang="en-US" b="0" i="1"/>
              <a:t>(Optional third example)</a:t>
            </a:r>
          </a:p>
          <a:p>
            <a:endParaRPr lang="en-US" altLang="en-US" b="1"/>
          </a:p>
          <a:p>
            <a:r>
              <a:rPr lang="en-US" altLang="en-US"/>
              <a:t>Read the scenario on the slide (vignette 3). Ask participants how they would complete the screening assessment for this report.</a:t>
            </a:r>
          </a:p>
          <a:p>
            <a:endParaRPr lang="en-US" altLang="en-US"/>
          </a:p>
          <a:p>
            <a:r>
              <a:rPr lang="en-US" altLang="en-US" i="1"/>
              <a:t>Answer: Evaluate out.</a:t>
            </a:r>
            <a:endParaRPr lang="en-US" altLang="en-US"/>
          </a:p>
          <a:p>
            <a:r>
              <a:rPr lang="en-US" altLang="en-US" i="1"/>
              <a:t>Stories and injuries are consistent with accidental injuries and the mom responded appropriately.</a:t>
            </a:r>
          </a:p>
          <a:p>
            <a:endParaRPr lang="en-US" altLang="en-US" i="1"/>
          </a:p>
        </p:txBody>
      </p:sp>
      <p:sp>
        <p:nvSpPr>
          <p:cNvPr id="6" name="Slide Image Placeholder 5">
            <a:extLst>
              <a:ext uri="{FF2B5EF4-FFF2-40B4-BE49-F238E27FC236}">
                <a16:creationId xmlns:a16="http://schemas.microsoft.com/office/drawing/2014/main" id="{0F63923F-910E-4A0E-ABFB-5048A979CD55}"/>
              </a:ext>
            </a:extLst>
          </p:cNvPr>
          <p:cNvSpPr>
            <a:spLocks noGrp="1" noRot="1" noChangeAspect="1"/>
          </p:cNvSpPr>
          <p:nvPr>
            <p:ph type="sldImg"/>
          </p:nvPr>
        </p:nvSpPr>
        <p:spPr>
          <a:xfrm>
            <a:off x="735013" y="504825"/>
            <a:ext cx="5632450" cy="3168650"/>
          </a:xfrm>
        </p:spPr>
      </p:sp>
    </p:spTree>
    <p:extLst>
      <p:ext uri="{BB962C8B-B14F-4D97-AF65-F5344CB8AC3E}">
        <p14:creationId xmlns:p14="http://schemas.microsoft.com/office/powerpoint/2010/main" val="5549993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Notes Placeholder 2"/>
          <p:cNvSpPr>
            <a:spLocks noGrp="1"/>
          </p:cNvSpPr>
          <p:nvPr>
            <p:ph type="body" idx="1"/>
          </p:nvPr>
        </p:nvSpPr>
        <p:spPr>
          <a:xfrm>
            <a:off x="571500" y="4460875"/>
            <a:ext cx="5715000" cy="4191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b="1">
                <a:latin typeface="Segoe UI" panose="020B0502040204020203" pitchFamily="34" charset="0"/>
                <a:ea typeface="Verdana" panose="020B0604030504040204" pitchFamily="34" charset="0"/>
                <a:cs typeface="Segoe UI" panose="020B0502040204020203" pitchFamily="34" charset="0"/>
              </a:rPr>
              <a:t>Purpose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b="0">
                <a:latin typeface="Segoe UI" panose="020B0502040204020203" pitchFamily="34" charset="0"/>
                <a:ea typeface="Verdana" panose="020B0604030504040204" pitchFamily="34" charset="0"/>
                <a:cs typeface="Segoe UI" panose="020B0502040204020203" pitchFamily="34" charset="0"/>
              </a:rPr>
              <a:t>To introduce provisional harm statements.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b="1">
              <a:latin typeface="Segoe UI" panose="020B0502040204020203" pitchFamily="34" charset="0"/>
              <a:ea typeface="Verdan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b="1">
                <a:latin typeface="Segoe UI" panose="020B0502040204020203" pitchFamily="34" charset="0"/>
                <a:ea typeface="Verdana" panose="020B0604030504040204" pitchFamily="34" charset="0"/>
                <a:cs typeface="Segoe UI" panose="020B0502040204020203" pitchFamily="34" charset="0"/>
              </a:rPr>
              <a:t>Resource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b="0">
                <a:latin typeface="Segoe UI" panose="020B0502040204020203" pitchFamily="34" charset="0"/>
                <a:ea typeface="Verdana" panose="020B0604030504040204" pitchFamily="34" charset="0"/>
                <a:cs typeface="Segoe UI" panose="020B0502040204020203" pitchFamily="34" charset="0"/>
              </a:rPr>
              <a:t>“Provisional Harm and Worry Statement Examples” handout from the participant guide</a:t>
            </a:r>
            <a:endParaRPr lang="en-US" altLang="en-US" sz="1100" b="1">
              <a:latin typeface="Segoe UI" panose="020B0502040204020203" pitchFamily="34" charset="0"/>
              <a:ea typeface="Verdan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b="1">
              <a:latin typeface="Segoe UI" panose="020B0502040204020203" pitchFamily="34" charset="0"/>
              <a:ea typeface="Verdan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b="1">
                <a:latin typeface="Segoe UI" panose="020B0502040204020203" pitchFamily="34" charset="0"/>
                <a:ea typeface="Verdana" panose="020B0604030504040204" pitchFamily="34" charset="0"/>
                <a:cs typeface="Segoe UI" panose="020B0502040204020203" pitchFamily="34" charset="0"/>
              </a:rPr>
              <a:t>Example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a:latin typeface="Segoe UI" panose="020B0502040204020203" pitchFamily="34" charset="0"/>
                <a:ea typeface="Verdana" panose="020B0604030504040204" pitchFamily="34" charset="0"/>
                <a:cs typeface="Segoe UI" panose="020B0502040204020203" pitchFamily="34" charset="0"/>
              </a:rPr>
              <a:t>You may be familiar with a strategy for creating clear and shared understanding about harm (events that occurred before we responded) and worry (specific worries about a child’s safety now and in the future). Using these statements</a:t>
            </a:r>
            <a:r>
              <a:rPr lang="en-US" altLang="en-US" sz="1100" b="1">
                <a:latin typeface="Segoe UI" panose="020B0502040204020203" pitchFamily="34" charset="0"/>
                <a:ea typeface="Verdana" panose="020B0604030504040204" pitchFamily="34" charset="0"/>
                <a:cs typeface="Segoe UI" panose="020B0502040204020203" pitchFamily="34" charset="0"/>
              </a:rPr>
              <a:t> </a:t>
            </a:r>
            <a:r>
              <a:rPr lang="en-US" altLang="en-US" sz="1100" u="sng">
                <a:latin typeface="Segoe UI" panose="020B0502040204020203" pitchFamily="34" charset="0"/>
                <a:ea typeface="Verdana" panose="020B0604030504040204" pitchFamily="34" charset="0"/>
                <a:cs typeface="Segoe UI" panose="020B0502040204020203" pitchFamily="34" charset="0"/>
              </a:rPr>
              <a:t>provisionally</a:t>
            </a:r>
            <a:r>
              <a:rPr lang="en-US" altLang="en-US" sz="1100" b="0">
                <a:latin typeface="Segoe UI" panose="020B0502040204020203" pitchFamily="34" charset="0"/>
                <a:ea typeface="Verdana" panose="020B0604030504040204" pitchFamily="34" charset="0"/>
                <a:cs typeface="Segoe UI" panose="020B0502040204020203" pitchFamily="34" charset="0"/>
              </a:rPr>
              <a:t>,</a:t>
            </a:r>
            <a:r>
              <a:rPr lang="en-US" altLang="en-US" sz="1100" b="1">
                <a:latin typeface="Segoe UI" panose="020B0502040204020203" pitchFamily="34" charset="0"/>
                <a:ea typeface="Verdana" panose="020B0604030504040204" pitchFamily="34" charset="0"/>
                <a:cs typeface="Segoe UI" panose="020B0502040204020203" pitchFamily="34" charset="0"/>
              </a:rPr>
              <a:t> </a:t>
            </a:r>
            <a:r>
              <a:rPr lang="en-US" altLang="en-US" sz="1100">
                <a:latin typeface="Segoe UI" panose="020B0502040204020203" pitchFamily="34" charset="0"/>
                <a:ea typeface="Verdana" panose="020B0604030504040204" pitchFamily="34" charset="0"/>
                <a:cs typeface="Segoe UI" panose="020B0502040204020203" pitchFamily="34" charset="0"/>
              </a:rPr>
              <a:t>as part of your screener narrative,</a:t>
            </a:r>
            <a:r>
              <a:rPr lang="en-US" altLang="en-US" sz="1100" baseline="0">
                <a:latin typeface="Segoe UI" panose="020B0502040204020203" pitchFamily="34" charset="0"/>
                <a:ea typeface="Verdana" panose="020B0604030504040204" pitchFamily="34" charset="0"/>
                <a:cs typeface="Segoe UI" panose="020B0502040204020203" pitchFamily="34" charset="0"/>
              </a:rPr>
              <a:t> </a:t>
            </a:r>
            <a:r>
              <a:rPr lang="en-US" altLang="en-US" sz="1100">
                <a:latin typeface="Segoe UI" panose="020B0502040204020203" pitchFamily="34" charset="0"/>
                <a:ea typeface="Verdana" panose="020B0604030504040204" pitchFamily="34" charset="0"/>
                <a:cs typeface="Segoe UI" panose="020B0502040204020203" pitchFamily="34" charset="0"/>
              </a:rPr>
              <a:t>can be helpful in getting</a:t>
            </a:r>
            <a:r>
              <a:rPr lang="en-US" altLang="en-US" sz="1100" baseline="0">
                <a:latin typeface="Segoe UI" panose="020B0502040204020203" pitchFamily="34" charset="0"/>
                <a:ea typeface="Verdana" panose="020B0604030504040204" pitchFamily="34" charset="0"/>
                <a:cs typeface="Segoe UI" panose="020B0502040204020203" pitchFamily="34" charset="0"/>
              </a:rPr>
              <a:t> a shared understanding with the caller about worries that meet the definition of child abuse and neglect, and they can also help make any potential harm in the situation clear to the investigations worker</a:t>
            </a:r>
            <a:r>
              <a:rPr lang="en-US" altLang="en-US" sz="1100">
                <a:latin typeface="Segoe UI" panose="020B0502040204020203" pitchFamily="34" charset="0"/>
                <a:ea typeface="Verdana" panose="020B0604030504040204" pitchFamily="34" charset="0"/>
                <a:cs typeface="Segoe UI" panose="020B0502040204020203" pitchFamily="34" charset="0"/>
              </a:rPr>
              <a:t>. It is important to use behavior-specific details and craft these statements in words that the family uses and understands. Note the link between caregiver action and its impact on the child.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a:latin typeface="Segoe UI" panose="020B0502040204020203" pitchFamily="34" charset="0"/>
              <a:ea typeface="Verdan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b="1">
                <a:latin typeface="Segoe UI" panose="020B0502040204020203" pitchFamily="34" charset="0"/>
                <a:ea typeface="Verdana" panose="020B0604030504040204" pitchFamily="34" charset="0"/>
                <a:cs typeface="Segoe UI" panose="020B0502040204020203" pitchFamily="34" charset="0"/>
              </a:rPr>
              <a:t>Technology Support</a:t>
            </a:r>
            <a:endParaRPr lang="en-US" altLang="en-US" b="1">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b="0">
                <a:latin typeface="Segoe UI" panose="020B0502040204020203" pitchFamily="34" charset="0"/>
                <a:ea typeface="Verdana" panose="020B0604030504040204" pitchFamily="34" charset="0"/>
                <a:cs typeface="Segoe UI" panose="020B0502040204020203" pitchFamily="34" charset="0"/>
              </a:rPr>
              <a:t>Consider sharing the handout.</a:t>
            </a:r>
          </a:p>
        </p:txBody>
      </p:sp>
      <p:sp>
        <p:nvSpPr>
          <p:cNvPr id="3" name="Slide Image Placeholder 2">
            <a:extLst>
              <a:ext uri="{FF2B5EF4-FFF2-40B4-BE49-F238E27FC236}">
                <a16:creationId xmlns:a16="http://schemas.microsoft.com/office/drawing/2014/main" id="{CA4A405E-2680-4B93-B9D8-172FCDCA6BC4}"/>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18505590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Notes Placeholder 2"/>
          <p:cNvSpPr>
            <a:spLocks noGrp="1"/>
          </p:cNvSpPr>
          <p:nvPr>
            <p:ph type="body" idx="1"/>
          </p:nvPr>
        </p:nvSpPr>
        <p:spPr>
          <a:xfrm>
            <a:off x="571500" y="4460875"/>
            <a:ext cx="5715000" cy="4191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z="1100" b="1">
                <a:latin typeface="Segoe UI" panose="020B0502040204020203" pitchFamily="34" charset="0"/>
                <a:ea typeface="Verdana" panose="020B0604030504040204" pitchFamily="34" charset="0"/>
                <a:cs typeface="Segoe UI" panose="020B0502040204020203" pitchFamily="34" charset="0"/>
              </a:rPr>
              <a:t>Purpose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b="0">
                <a:latin typeface="Segoe UI" panose="020B0502040204020203" pitchFamily="34" charset="0"/>
                <a:ea typeface="Verdana" panose="020B0604030504040204" pitchFamily="34" charset="0"/>
                <a:cs typeface="Segoe UI" panose="020B0502040204020203" pitchFamily="34" charset="0"/>
              </a:rPr>
              <a:t>To introduce provisional harm statements.</a:t>
            </a:r>
            <a:endParaRPr lang="en-US" altLang="en-US" sz="1100" b="1">
              <a:latin typeface="Segoe UI" panose="020B0502040204020203" pitchFamily="34" charset="0"/>
              <a:ea typeface="Verdana" panose="020B0604030504040204" pitchFamily="34" charset="0"/>
              <a:cs typeface="Segoe UI" panose="020B0502040204020203" pitchFamily="34" charset="0"/>
            </a:endParaRPr>
          </a:p>
          <a:p>
            <a:endParaRPr lang="en-US" altLang="en-US" sz="1100" b="1">
              <a:latin typeface="Segoe UI" panose="020B0502040204020203" pitchFamily="34" charset="0"/>
              <a:ea typeface="Verdana" panose="020B0604030504040204" pitchFamily="34" charset="0"/>
              <a:cs typeface="Segoe UI" panose="020B0502040204020203" pitchFamily="34" charset="0"/>
            </a:endParaRPr>
          </a:p>
          <a:p>
            <a:r>
              <a:rPr lang="en-US" altLang="en-US" sz="1100" b="1">
                <a:latin typeface="Segoe UI" panose="020B0502040204020203" pitchFamily="34" charset="0"/>
                <a:ea typeface="Verdana" panose="020B0604030504040204" pitchFamily="34" charset="0"/>
                <a:cs typeface="Segoe UI" panose="020B0502040204020203" pitchFamily="34" charset="0"/>
              </a:rPr>
              <a:t>Example</a:t>
            </a:r>
          </a:p>
          <a:p>
            <a:r>
              <a:rPr lang="en-US" altLang="en-US" sz="1100">
                <a:latin typeface="Segoe UI" panose="020B0502040204020203" pitchFamily="34" charset="0"/>
                <a:ea typeface="Verdana" panose="020B0604030504040204" pitchFamily="34" charset="0"/>
                <a:cs typeface="Segoe UI" panose="020B0502040204020203" pitchFamily="34" charset="0"/>
              </a:rPr>
              <a:t>Here is a sample harm statement that might be used in a screener narrative.</a:t>
            </a:r>
          </a:p>
          <a:p>
            <a:endParaRPr lang="en-US" altLang="en-US" sz="1100" b="1">
              <a:latin typeface="Segoe UI" panose="020B0502040204020203" pitchFamily="34" charset="0"/>
              <a:ea typeface="Verdana" panose="020B0604030504040204" pitchFamily="34" charset="0"/>
              <a:cs typeface="Segoe UI" panose="020B0502040204020203" pitchFamily="34" charset="0"/>
            </a:endParaRPr>
          </a:p>
        </p:txBody>
      </p:sp>
      <p:sp>
        <p:nvSpPr>
          <p:cNvPr id="3" name="Slide Image Placeholder 2">
            <a:extLst>
              <a:ext uri="{FF2B5EF4-FFF2-40B4-BE49-F238E27FC236}">
                <a16:creationId xmlns:a16="http://schemas.microsoft.com/office/drawing/2014/main" id="{93ADF5DD-85CD-4257-8737-A5E04F3CF03C}"/>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9141835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Notes Placeholder 2"/>
          <p:cNvSpPr>
            <a:spLocks noGrp="1"/>
          </p:cNvSpPr>
          <p:nvPr>
            <p:ph type="body" idx="1"/>
          </p:nvPr>
        </p:nvSpPr>
        <p:spPr>
          <a:xfrm>
            <a:off x="571500" y="4460875"/>
            <a:ext cx="5715000" cy="4191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b="1">
                <a:latin typeface="Segoe UI" panose="020B0502040204020203" pitchFamily="34" charset="0"/>
                <a:ea typeface="Verdana" panose="020B0604030504040204" pitchFamily="34" charset="0"/>
                <a:cs typeface="Segoe UI" panose="020B0502040204020203" pitchFamily="34" charset="0"/>
              </a:rPr>
              <a:t>Purpose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b="0">
                <a:latin typeface="Segoe UI" panose="020B0502040204020203" pitchFamily="34" charset="0"/>
                <a:ea typeface="Verdana" panose="020B0604030504040204" pitchFamily="34" charset="0"/>
                <a:cs typeface="Segoe UI" panose="020B0502040204020203" pitchFamily="34" charset="0"/>
              </a:rPr>
              <a:t>To introduce provisional worry statements.</a:t>
            </a:r>
            <a:endParaRPr lang="en-US" altLang="en-US" sz="1100" b="1">
              <a:latin typeface="Segoe UI" panose="020B0502040204020203" pitchFamily="34" charset="0"/>
              <a:ea typeface="Verdan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b="1">
              <a:latin typeface="Segoe UI" panose="020B0502040204020203" pitchFamily="34" charset="0"/>
              <a:ea typeface="Verdan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b="1">
                <a:latin typeface="Segoe UI" panose="020B0502040204020203" pitchFamily="34" charset="0"/>
                <a:ea typeface="Verdana" panose="020B0604030504040204" pitchFamily="34" charset="0"/>
                <a:cs typeface="Segoe UI" panose="020B0502040204020203" pitchFamily="34" charset="0"/>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b="0">
                <a:latin typeface="Segoe UI" panose="020B0502040204020203" pitchFamily="34" charset="0"/>
                <a:ea typeface="Verdana" panose="020B0604030504040204" pitchFamily="34" charset="0"/>
                <a:cs typeface="Segoe UI" panose="020B0502040204020203" pitchFamily="34" charset="0"/>
              </a:rPr>
              <a:t>“Provisional Harm and Worry Statement Examples” handout from the participant guide</a:t>
            </a:r>
            <a:endParaRPr lang="en-US" altLang="en-US" sz="1100" b="1">
              <a:latin typeface="Segoe UI" panose="020B0502040204020203" pitchFamily="34" charset="0"/>
              <a:ea typeface="Verdan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b="1">
              <a:latin typeface="Segoe UI" panose="020B0502040204020203" pitchFamily="34" charset="0"/>
              <a:ea typeface="Verdan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b="1">
                <a:latin typeface="Segoe UI" panose="020B0502040204020203" pitchFamily="34" charset="0"/>
                <a:ea typeface="Verdana" panose="020B0604030504040204" pitchFamily="34" charset="0"/>
                <a:cs typeface="Segoe UI" panose="020B0502040204020203" pitchFamily="34" charset="0"/>
              </a:rPr>
              <a:t>Example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a:latin typeface="Segoe UI" panose="020B0502040204020203" pitchFamily="34" charset="0"/>
                <a:ea typeface="Verdana" panose="020B0604030504040204" pitchFamily="34" charset="0"/>
                <a:cs typeface="Segoe UI" panose="020B0502040204020203" pitchFamily="34" charset="0"/>
              </a:rPr>
              <a:t>Different from harm statements, provisional worry statements move beyond the harm of what happened in the past to describe the specific worry we have concerning the child now and in the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a:latin typeface="Segoe UI" panose="020B0502040204020203" pitchFamily="34" charset="0"/>
              <a:ea typeface="Verdan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b="1">
                <a:latin typeface="Segoe UI" panose="020B0502040204020203" pitchFamily="34" charset="0"/>
                <a:ea typeface="Verdana" panose="020B0604030504040204" pitchFamily="34" charset="0"/>
                <a:cs typeface="Segoe UI" panose="020B0502040204020203" pitchFamily="34" charset="0"/>
              </a:rPr>
              <a:t>Technology Support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b="0">
                <a:latin typeface="Segoe UI" panose="020B0502040204020203" pitchFamily="34" charset="0"/>
                <a:ea typeface="Verdana" panose="020B0604030504040204" pitchFamily="34" charset="0"/>
                <a:cs typeface="Segoe UI" panose="020B0502040204020203" pitchFamily="34" charset="0"/>
              </a:rPr>
              <a:t>Consider sharing the handout with participants.</a:t>
            </a:r>
          </a:p>
          <a:p>
            <a:endParaRPr lang="en-US" altLang="en-US" sz="1100">
              <a:latin typeface="Segoe UI" panose="020B0502040204020203" pitchFamily="34" charset="0"/>
              <a:cs typeface="Segoe UI" panose="020B0502040204020203" pitchFamily="34" charset="0"/>
            </a:endParaRPr>
          </a:p>
        </p:txBody>
      </p:sp>
      <p:sp>
        <p:nvSpPr>
          <p:cNvPr id="3" name="Slide Image Placeholder 2">
            <a:extLst>
              <a:ext uri="{FF2B5EF4-FFF2-40B4-BE49-F238E27FC236}">
                <a16:creationId xmlns:a16="http://schemas.microsoft.com/office/drawing/2014/main" id="{D5FCE7DF-D523-42A1-978D-29898A7C632A}"/>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24654558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Notes Placeholder 2"/>
          <p:cNvSpPr>
            <a:spLocks noGrp="1"/>
          </p:cNvSpPr>
          <p:nvPr>
            <p:ph type="body" idx="1"/>
          </p:nvPr>
        </p:nvSpPr>
        <p:spPr>
          <a:xfrm>
            <a:off x="571500" y="4460875"/>
            <a:ext cx="5715000" cy="4191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z="1100" b="1">
                <a:latin typeface="Segoe UI" panose="020B0502040204020203" pitchFamily="34" charset="0"/>
                <a:ea typeface="Verdana" panose="020B0604030504040204" pitchFamily="34" charset="0"/>
                <a:cs typeface="Segoe UI" panose="020B0502040204020203" pitchFamily="34" charset="0"/>
              </a:rPr>
              <a:t>Purpose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b="0">
                <a:latin typeface="Segoe UI" panose="020B0502040204020203" pitchFamily="34" charset="0"/>
                <a:ea typeface="Verdana" panose="020B0604030504040204" pitchFamily="34" charset="0"/>
                <a:cs typeface="Segoe UI" panose="020B0502040204020203" pitchFamily="34" charset="0"/>
              </a:rPr>
              <a:t>To introduce provisional worry statements.</a:t>
            </a:r>
            <a:endParaRPr lang="en-US" altLang="en-US" sz="1100" b="1">
              <a:latin typeface="Segoe UI" panose="020B0502040204020203" pitchFamily="34" charset="0"/>
              <a:ea typeface="Verdana" panose="020B0604030504040204" pitchFamily="34" charset="0"/>
              <a:cs typeface="Segoe UI" panose="020B0502040204020203" pitchFamily="34" charset="0"/>
            </a:endParaRPr>
          </a:p>
          <a:p>
            <a:endParaRPr lang="en-US" altLang="en-US" sz="1100" b="1">
              <a:latin typeface="Segoe UI" panose="020B0502040204020203" pitchFamily="34" charset="0"/>
              <a:ea typeface="Verdana" panose="020B0604030504040204" pitchFamily="34" charset="0"/>
              <a:cs typeface="Segoe UI" panose="020B0502040204020203" pitchFamily="34" charset="0"/>
            </a:endParaRPr>
          </a:p>
          <a:p>
            <a:r>
              <a:rPr lang="en-US" altLang="en-US" sz="1100" b="1">
                <a:latin typeface="Segoe UI" panose="020B0502040204020203" pitchFamily="34" charset="0"/>
                <a:ea typeface="Verdana" panose="020B0604030504040204" pitchFamily="34" charset="0"/>
                <a:cs typeface="Segoe UI" panose="020B0502040204020203" pitchFamily="34" charset="0"/>
              </a:rPr>
              <a:t>Example</a:t>
            </a:r>
          </a:p>
          <a:p>
            <a:r>
              <a:rPr lang="en-US" altLang="en-US" sz="1100">
                <a:latin typeface="Segoe UI" panose="020B0502040204020203" pitchFamily="34" charset="0"/>
                <a:ea typeface="Verdana" panose="020B0604030504040204" pitchFamily="34" charset="0"/>
                <a:cs typeface="Segoe UI" panose="020B0502040204020203" pitchFamily="34" charset="0"/>
              </a:rPr>
              <a:t>Here is a sample worry statement that might be used in a screener narrative.</a:t>
            </a:r>
          </a:p>
          <a:p>
            <a:endParaRPr lang="en-US" altLang="en-US" sz="1100" b="1">
              <a:latin typeface="Segoe UI" panose="020B0502040204020203" pitchFamily="34" charset="0"/>
              <a:ea typeface="Verdana" panose="020B0604030504040204" pitchFamily="34" charset="0"/>
              <a:cs typeface="Segoe UI" panose="020B0502040204020203" pitchFamily="34" charset="0"/>
            </a:endParaRPr>
          </a:p>
        </p:txBody>
      </p:sp>
      <p:sp>
        <p:nvSpPr>
          <p:cNvPr id="3" name="Slide Image Placeholder 2">
            <a:extLst>
              <a:ext uri="{FF2B5EF4-FFF2-40B4-BE49-F238E27FC236}">
                <a16:creationId xmlns:a16="http://schemas.microsoft.com/office/drawing/2014/main" id="{24093719-F89B-4625-8BFA-C1D6569EA042}"/>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771689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2125"/>
            <a:ext cx="5486400" cy="3086100"/>
          </a:xfrm>
        </p:spPr>
      </p:sp>
      <p:sp>
        <p:nvSpPr>
          <p:cNvPr id="3" name="Notes Placeholder 2"/>
          <p:cNvSpPr>
            <a:spLocks noGrp="1"/>
          </p:cNvSpPr>
          <p:nvPr>
            <p:ph type="body" idx="1"/>
          </p:nvPr>
        </p:nvSpPr>
        <p:spPr/>
        <p:txBody>
          <a:bodyPr/>
          <a:lstStyle/>
          <a:p>
            <a:pPr marL="0" marR="0" lvl="1" algn="l" defTabSz="914400" rtl="0" eaLnBrk="1" fontAlgn="auto" latinLnBrk="0" hangingPunct="1">
              <a:lnSpc>
                <a:spcPct val="100000"/>
              </a:lnSpc>
              <a:spcBef>
                <a:spcPts val="0"/>
              </a:spcBef>
              <a:spcAft>
                <a:spcPts val="0"/>
              </a:spcAft>
              <a:buClrTx/>
              <a:buSzTx/>
              <a:buFont typeface="Arial" charset="0"/>
              <a:buNone/>
              <a:tabLst/>
              <a:defRPr/>
            </a:pPr>
            <a:r>
              <a:rPr lang="en-US" sz="1100" b="1"/>
              <a:t>Purpose</a:t>
            </a:r>
            <a:endParaRPr lang="en-US" sz="1100"/>
          </a:p>
          <a:p>
            <a:pPr marL="0" marR="0" lvl="1" algn="l" defTabSz="914400" rtl="0" eaLnBrk="1" fontAlgn="auto" latinLnBrk="0" hangingPunct="1">
              <a:lnSpc>
                <a:spcPct val="100000"/>
              </a:lnSpc>
              <a:spcBef>
                <a:spcPts val="0"/>
              </a:spcBef>
              <a:spcAft>
                <a:spcPts val="0"/>
              </a:spcAft>
              <a:buClrTx/>
              <a:buSzTx/>
              <a:buFont typeface="Arial" charset="0"/>
              <a:buNone/>
              <a:tabLst/>
              <a:defRPr/>
            </a:pPr>
            <a:r>
              <a:rPr lang="en-US" sz="1100"/>
              <a:t>To briefly lay out the structure for the day.</a:t>
            </a:r>
          </a:p>
          <a:p>
            <a:pPr marL="0" lvl="1">
              <a:buFont typeface="Arial" charset="0"/>
              <a:buNone/>
            </a:pPr>
            <a:endParaRPr lang="en-US" sz="1100">
              <a:ea typeface="Verdana" pitchFamily="34" charset="0"/>
            </a:endParaRPr>
          </a:p>
          <a:p>
            <a:pPr marL="0" lvl="1">
              <a:buFont typeface="Arial" charset="0"/>
              <a:buNone/>
            </a:pPr>
            <a:r>
              <a:rPr lang="en-US" sz="1100" b="1">
                <a:ea typeface="Verdana" pitchFamily="34" charset="0"/>
              </a:rPr>
              <a:t>Example</a:t>
            </a:r>
          </a:p>
          <a:p>
            <a:pPr marL="0" lvl="1">
              <a:buFont typeface="Arial" charset="0"/>
              <a:buNone/>
            </a:pPr>
            <a:r>
              <a:rPr lang="en-US" sz="1100">
                <a:ea typeface="Verdana" pitchFamily="34" charset="0"/>
              </a:rPr>
              <a:t>This is what</a:t>
            </a:r>
            <a:r>
              <a:rPr lang="en-US" sz="1100" baseline="0">
                <a:ea typeface="Verdana" pitchFamily="34" charset="0"/>
              </a:rPr>
              <a:t> we will do today.</a:t>
            </a:r>
            <a:endParaRPr lang="en-US" sz="1100">
              <a:ea typeface="Verdana" pitchFamily="34" charset="0"/>
            </a:endParaRPr>
          </a:p>
          <a:p>
            <a:pPr marL="914400" indent="-457200">
              <a:buFont typeface="Arial" charset="0"/>
              <a:buNone/>
            </a:pPr>
            <a:endParaRPr lang="en-US" sz="1100">
              <a:ea typeface="Verdana" pitchFamily="34" charset="0"/>
            </a:endParaRPr>
          </a:p>
          <a:p>
            <a:pPr marL="228600" lvl="1" indent="-228600">
              <a:buFont typeface="Arial" charset="0"/>
              <a:buChar char="•"/>
            </a:pPr>
            <a:r>
              <a:rPr lang="en-US" sz="1100">
                <a:ea typeface="Verdana" pitchFamily="34" charset="0"/>
              </a:rPr>
              <a:t>Review SDM hotline tool fundamentals.</a:t>
            </a:r>
          </a:p>
          <a:p>
            <a:pPr marL="228600" lvl="1" indent="-228600">
              <a:buFont typeface="Arial" charset="0"/>
              <a:buChar char="•"/>
            </a:pPr>
            <a:endParaRPr lang="en-US" sz="1100" baseline="0">
              <a:ea typeface="Verdana" pitchFamily="34" charset="0"/>
            </a:endParaRPr>
          </a:p>
          <a:p>
            <a:pPr marL="228600" lvl="1" indent="-228600">
              <a:buFont typeface="Arial" charset="0"/>
              <a:buChar char="•"/>
            </a:pPr>
            <a:r>
              <a:rPr lang="en-US" sz="1100" baseline="0">
                <a:ea typeface="Verdana" pitchFamily="34" charset="0"/>
              </a:rPr>
              <a:t>Focus on engaging callers, practicing assessment completion, and using assessment findings in our work with families. </a:t>
            </a:r>
            <a:endParaRPr lang="en-US" sz="1100">
              <a:ea typeface="Verdana" pitchFamily="34" charset="0"/>
            </a:endParaRPr>
          </a:p>
          <a:p>
            <a:pPr marL="228600" lvl="1" indent="-228600">
              <a:buFont typeface="Arial" charset="0"/>
              <a:buChar char="•"/>
            </a:pPr>
            <a:endParaRPr lang="en-US" sz="1100">
              <a:ea typeface="Verdana" pitchFamily="34" charset="0"/>
            </a:endParaRPr>
          </a:p>
          <a:p>
            <a:pPr marL="228600" lvl="1" indent="-228600">
              <a:buFont typeface="Arial" charset="0"/>
              <a:buChar char="•"/>
            </a:pPr>
            <a:r>
              <a:rPr lang="en-US" sz="1100">
                <a:ea typeface="Verdana" pitchFamily="34" charset="0"/>
              </a:rPr>
              <a:t>Practice</a:t>
            </a:r>
            <a:r>
              <a:rPr lang="en-US" sz="1100" baseline="0">
                <a:ea typeface="Verdana" pitchFamily="34" charset="0"/>
              </a:rPr>
              <a:t> using the screening and response priority sections and engagement skills. </a:t>
            </a:r>
          </a:p>
          <a:p>
            <a:pPr marL="228600" lvl="1" indent="-228600">
              <a:buFont typeface="Arial" charset="0"/>
              <a:buChar char="•"/>
            </a:pPr>
            <a:endParaRPr lang="en-US"/>
          </a:p>
          <a:p>
            <a:pPr marL="228600" lvl="1" indent="-228600">
              <a:buFont typeface="Arial" charset="0"/>
              <a:buChar char="•"/>
            </a:pPr>
            <a:r>
              <a:rPr lang="en-US"/>
              <a:t>We will end the session with a debriefing, sharing what we learned from our practice with each other.</a:t>
            </a:r>
          </a:p>
          <a:p>
            <a:pPr marL="228600" lvl="1" indent="-228600">
              <a:buFont typeface="Arial" charset="0"/>
              <a:buChar char="•"/>
            </a:pPr>
            <a:endParaRPr lang="en-US" sz="1100" baseline="0">
              <a:ea typeface="Verdana" pitchFamily="34" charset="0"/>
            </a:endParaRPr>
          </a:p>
          <a:p>
            <a:endParaRPr lang="en-US"/>
          </a:p>
        </p:txBody>
      </p:sp>
    </p:spTree>
    <p:extLst>
      <p:ext uri="{BB962C8B-B14F-4D97-AF65-F5344CB8AC3E}">
        <p14:creationId xmlns:p14="http://schemas.microsoft.com/office/powerpoint/2010/main" val="268723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71500" y="3934326"/>
            <a:ext cx="5715000" cy="4717549"/>
          </a:xfrm>
        </p:spPr>
        <p:txBody>
          <a:bodyPr/>
          <a:lstStyle/>
          <a:p>
            <a:r>
              <a:rPr lang="en-US" b="1"/>
              <a:t>Purpose</a:t>
            </a:r>
          </a:p>
          <a:p>
            <a:r>
              <a:rPr lang="en-US" b="0"/>
              <a:t>To have staff attending the training introduce themselves. </a:t>
            </a:r>
          </a:p>
          <a:p>
            <a:endParaRPr lang="en-US" b="1"/>
          </a:p>
          <a:p>
            <a:r>
              <a:rPr lang="en-US" b="1"/>
              <a:t>Trainer Note</a:t>
            </a:r>
          </a:p>
          <a:p>
            <a:r>
              <a:rPr lang="en-US" b="0"/>
              <a:t>In small groups of three to four, ask participants to introduce themselves and then reflect on the following questions.</a:t>
            </a:r>
          </a:p>
          <a:p>
            <a:endParaRPr lang="en-US" b="0"/>
          </a:p>
          <a:p>
            <a:pPr marL="228600" indent="-228600">
              <a:buFont typeface="Arial" panose="020B0604020202020204" pitchFamily="34" charset="0"/>
              <a:buChar char="•"/>
            </a:pPr>
            <a:r>
              <a:rPr lang="en-US" b="0"/>
              <a:t>What parts of assessment at screening are your strengths? What is particularly challenging? </a:t>
            </a:r>
          </a:p>
          <a:p>
            <a:pPr marL="228600" indent="-228600">
              <a:buFont typeface="Arial" panose="020B0604020202020204" pitchFamily="34" charset="0"/>
              <a:buChar char="•"/>
            </a:pPr>
            <a:endParaRPr lang="en-US" b="0"/>
          </a:p>
          <a:p>
            <a:pPr marL="228600" indent="-228600">
              <a:buFont typeface="Arial" panose="020B0604020202020204" pitchFamily="34" charset="0"/>
              <a:buChar char="•"/>
            </a:pPr>
            <a:r>
              <a:rPr lang="en-US" b="0"/>
              <a:t>What are you hoping to take away from this training? </a:t>
            </a:r>
          </a:p>
          <a:p>
            <a:pPr marL="171450" indent="-171450">
              <a:buFont typeface="Arial" panose="020B0604020202020204" pitchFamily="34" charset="0"/>
              <a:buChar char="•"/>
            </a:pPr>
            <a:endParaRPr lang="en-US" b="1"/>
          </a:p>
          <a:p>
            <a:r>
              <a:rPr lang="en-US"/>
              <a:t>Do the following in a large-group debrief.</a:t>
            </a:r>
          </a:p>
          <a:p>
            <a:endParaRPr lang="en-US"/>
          </a:p>
          <a:p>
            <a:pPr marL="228600" indent="-228600">
              <a:buAutoNum type="arabicPeriod"/>
            </a:pPr>
            <a:r>
              <a:rPr lang="en-US"/>
              <a:t>Technology facilitator opens and shares the introduction poll.</a:t>
            </a:r>
          </a:p>
          <a:p>
            <a:pPr marL="228600" indent="-228600">
              <a:buAutoNum type="arabicPeriod"/>
            </a:pPr>
            <a:endParaRPr lang="en-US"/>
          </a:p>
          <a:p>
            <a:pPr lvl="1" indent="-228600">
              <a:buFont typeface="Arial" panose="020B0604020202020204" pitchFamily="34" charset="0"/>
              <a:buChar char="•"/>
            </a:pPr>
            <a:r>
              <a:rPr lang="en-US"/>
              <a:t>Question 1 asks participants about their roles (supervisor, worker, or other).</a:t>
            </a:r>
          </a:p>
          <a:p>
            <a:pPr lvl="1" indent="-228600">
              <a:buFont typeface="Arial" panose="020B0604020202020204" pitchFamily="34" charset="0"/>
              <a:buChar char="•"/>
              <a:defRPr/>
            </a:pPr>
            <a:endParaRPr lang="en-US"/>
          </a:p>
          <a:p>
            <a:pPr lvl="1" indent="-228600">
              <a:buFont typeface="Arial" panose="020B0604020202020204" pitchFamily="34" charset="0"/>
              <a:buChar char="•"/>
              <a:defRPr/>
            </a:pPr>
            <a:r>
              <a:rPr lang="en-US"/>
              <a:t>Question 2 asks how long staff have worked at hotline (&lt;6 months, &lt;I year, 1–3 years, 3–5 years, 5–10 years, 10–15 years, longer than 15 years)</a:t>
            </a:r>
          </a:p>
          <a:p>
            <a:pPr lvl="1" indent="-228600">
              <a:buFont typeface="Arial" panose="020B0604020202020204" pitchFamily="34" charset="0"/>
              <a:buChar char="•"/>
              <a:defRPr/>
            </a:pPr>
            <a:endParaRPr lang="en-US"/>
          </a:p>
          <a:p>
            <a:pPr lvl="1" indent="-228600">
              <a:buFont typeface="Arial" panose="020B0604020202020204" pitchFamily="34" charset="0"/>
              <a:buChar char="•"/>
              <a:defRPr/>
            </a:pPr>
            <a:r>
              <a:rPr lang="en-US"/>
              <a:t>Question 3 asks participants, </a:t>
            </a:r>
            <a:r>
              <a:rPr lang="en-US">
                <a:effectLst/>
                <a:latin typeface="Segoe UI" panose="020B0502040204020203" pitchFamily="34" charset="0"/>
                <a:ea typeface="Calibri" panose="020F0502020204030204" pitchFamily="34" charset="0"/>
              </a:rPr>
              <a:t>on a scale of 1–5, how skilled they feel with using the SDM hotline tool.</a:t>
            </a:r>
            <a:endParaRPr lang="en-US"/>
          </a:p>
          <a:p>
            <a:pPr marL="228600" lvl="0" indent="-228600">
              <a:buFontTx/>
              <a:buAutoNum type="arabicPeriod"/>
              <a:defRPr/>
            </a:pPr>
            <a:endParaRPr lang="en-US">
              <a:effectLst/>
              <a:latin typeface="Segoe UI" panose="020B0502040204020203" pitchFamily="34" charset="0"/>
              <a:ea typeface="Calibri" panose="020F0502020204030204" pitchFamily="34" charset="0"/>
            </a:endParaRPr>
          </a:p>
          <a:p>
            <a:pPr marL="228600" lvl="0" indent="-228600">
              <a:buFontTx/>
              <a:buAutoNum type="arabicPeriod"/>
              <a:defRPr/>
            </a:pPr>
            <a:r>
              <a:rPr lang="en-US">
                <a:effectLst/>
                <a:latin typeface="Segoe UI" panose="020B0502040204020203" pitchFamily="34" charset="0"/>
                <a:ea typeface="Calibri" panose="020F0502020204030204" pitchFamily="34" charset="0"/>
              </a:rPr>
              <a:t>Trainers may ask participants to respond in the chat: What is one thing you hope to learn or improve upon during this training?</a:t>
            </a:r>
          </a:p>
          <a:p>
            <a:pPr marL="228600" indent="-228600">
              <a:buAutoNum type="arabicPeriod"/>
            </a:pPr>
            <a:endParaRPr lang="en-US"/>
          </a:p>
          <a:p>
            <a:pPr marL="228600" indent="-228600">
              <a:buAutoNum type="arabicPeriod"/>
            </a:pPr>
            <a:r>
              <a:rPr lang="en-US"/>
              <a:t>Trainer may provide participants a reminder about the pre-session tasks or conduct an in-session, pre-test evaluation.</a:t>
            </a:r>
          </a:p>
          <a:p>
            <a:pPr marL="228600" indent="-228600">
              <a:buAutoNum type="arabicPeriod"/>
            </a:pPr>
            <a:endParaRPr lang="en-US"/>
          </a:p>
          <a:p>
            <a:pPr marL="0" indent="0">
              <a:buNone/>
            </a:pPr>
            <a:r>
              <a:rPr lang="en-US" b="1"/>
              <a:t>Technology Support</a:t>
            </a:r>
          </a:p>
          <a:p>
            <a:pPr marL="0" indent="0">
              <a:buNone/>
            </a:pPr>
            <a:r>
              <a:rPr lang="en-US"/>
              <a:t>Launch the first three polls. </a:t>
            </a:r>
          </a:p>
        </p:txBody>
      </p:sp>
      <p:sp>
        <p:nvSpPr>
          <p:cNvPr id="4" name="Slide Image Placeholder 3">
            <a:extLst>
              <a:ext uri="{FF2B5EF4-FFF2-40B4-BE49-F238E27FC236}">
                <a16:creationId xmlns:a16="http://schemas.microsoft.com/office/drawing/2014/main" id="{ED3F3C7B-70FA-4A2C-AD82-2E7F41947BD7}"/>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1843912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2125"/>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13244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71500" y="3801979"/>
            <a:ext cx="5715000" cy="4849896"/>
          </a:xfrm>
        </p:spPr>
        <p:txBody>
          <a:bodyPr/>
          <a:lstStyle/>
          <a:p>
            <a:r>
              <a:rPr lang="en-US" b="1" dirty="0">
                <a:latin typeface="Segoe UI"/>
                <a:cs typeface="Segoe UI"/>
              </a:rPr>
              <a:t>Purpose</a:t>
            </a:r>
          </a:p>
          <a:p>
            <a:r>
              <a:rPr lang="en-US" dirty="0">
                <a:latin typeface="Segoe UI"/>
                <a:cs typeface="Segoe UI"/>
              </a:rPr>
              <a:t>To provide a visual of the hotline tool’s logic. </a:t>
            </a:r>
            <a:endParaRPr lang="en-US" dirty="0"/>
          </a:p>
          <a:p>
            <a:endParaRPr lang="en-US" dirty="0"/>
          </a:p>
          <a:p>
            <a:r>
              <a:rPr lang="en-US" b="1" dirty="0">
                <a:latin typeface="Segoe UI"/>
                <a:cs typeface="Segoe UI"/>
              </a:rPr>
              <a:t>Example</a:t>
            </a:r>
          </a:p>
          <a:p>
            <a:r>
              <a:rPr lang="en-US" altLang="en-US" dirty="0">
                <a:latin typeface="Segoe UI"/>
                <a:cs typeface="Segoe UI"/>
              </a:rPr>
              <a:t>In this room, everyone’s experience with the SDM system and the hotline tools varies. </a:t>
            </a:r>
            <a:endParaRPr lang="en-US" altLang="en-US" dirty="0"/>
          </a:p>
          <a:p>
            <a:r>
              <a:rPr lang="en-US" altLang="en-US" dirty="0">
                <a:latin typeface="Segoe UI"/>
                <a:cs typeface="Segoe UI"/>
              </a:rPr>
              <a:t> </a:t>
            </a:r>
          </a:p>
          <a:p>
            <a:r>
              <a:rPr lang="en-US" altLang="en-US" dirty="0">
                <a:latin typeface="Segoe UI"/>
                <a:cs typeface="Segoe UI"/>
              </a:rPr>
              <a:t>Because of this variation, we’re going to start this session with a brief review of the hotline tools, when and how they are used, and some practice. That way, we’ll all approach the interviewing section from the same starting point.</a:t>
            </a:r>
          </a:p>
          <a:p>
            <a:endParaRPr lang="en-US" dirty="0"/>
          </a:p>
          <a:p>
            <a:r>
              <a:rPr lang="en-US" dirty="0">
                <a:latin typeface="Segoe UI"/>
                <a:cs typeface="Segoe UI"/>
              </a:rPr>
              <a:t>The hotline tool helps us to answer two main questions: “</a:t>
            </a:r>
            <a:r>
              <a:rPr lang="en-US" sz="1100" dirty="0">
                <a:solidFill>
                  <a:schemeClr val="tx1"/>
                </a:solidFill>
                <a:latin typeface="+mj-lt"/>
                <a:cs typeface="Calibri Light"/>
              </a:rPr>
              <a:t>Does the allegation meet statutory and legal threshold for an in-person response?” and “If yes, how quickly should we respond?“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Segoe UI"/>
                <a:ea typeface="Verdana"/>
                <a:cs typeface="Segoe UI"/>
              </a:rPr>
              <a:t>Trainer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Segoe UI"/>
                <a:ea typeface="Verdana"/>
                <a:cs typeface="Segoe UI"/>
              </a:rPr>
              <a:t>You may find it helpful</a:t>
            </a:r>
            <a:r>
              <a:rPr lang="en-US" altLang="en-US" baseline="0" dirty="0">
                <a:latin typeface="Segoe UI"/>
                <a:ea typeface="Verdana"/>
                <a:cs typeface="Segoe UI"/>
              </a:rPr>
              <a:t> to remind the group that the </a:t>
            </a:r>
            <a:r>
              <a:rPr lang="en-US" altLang="en-US" dirty="0">
                <a:latin typeface="Segoe UI"/>
                <a:ea typeface="Verdana"/>
                <a:cs typeface="Segoe UI"/>
              </a:rPr>
              <a:t>hotline tools were developed based</a:t>
            </a:r>
            <a:r>
              <a:rPr lang="en-US" altLang="en-US" baseline="0" dirty="0">
                <a:latin typeface="Segoe UI"/>
                <a:ea typeface="Verdana"/>
                <a:cs typeface="Segoe UI"/>
              </a:rPr>
              <a:t> on local child maltreatment laws and policies designed for situations that require a response from child welfare services (CWS) due to child abuse and neglect.</a:t>
            </a:r>
          </a:p>
          <a:p>
            <a:endParaRPr lang="en-US" altLang="en-US" dirty="0">
              <a:ea typeface="Verdana" panose="020B0604030504040204" pitchFamily="34" charset="0"/>
            </a:endParaRPr>
          </a:p>
          <a:p>
            <a:r>
              <a:rPr lang="en-US" altLang="en-US" dirty="0">
                <a:latin typeface="Segoe UI"/>
                <a:ea typeface="Verdana"/>
                <a:cs typeface="Segoe UI"/>
              </a:rPr>
              <a:t>Have</a:t>
            </a:r>
            <a:r>
              <a:rPr lang="en-US" altLang="en-US" baseline="0" dirty="0">
                <a:latin typeface="Segoe UI"/>
                <a:ea typeface="Verdana"/>
                <a:cs typeface="Segoe UI"/>
              </a:rPr>
              <a:t> participants open their policy and procedures (P&amp;P) manuals to the tool itself. Walk through each section with the group.</a:t>
            </a:r>
            <a:r>
              <a:rPr lang="en-US" altLang="en-US" dirty="0">
                <a:latin typeface="Segoe UI"/>
                <a:ea typeface="Verdana"/>
                <a:cs typeface="Segoe UI"/>
              </a:rPr>
              <a:t> </a:t>
            </a:r>
            <a:endParaRPr lang="en-US" altLang="en-US" baseline="0" dirty="0">
              <a:ea typeface="Verdana" panose="020B0604030504040204" pitchFamily="34" charset="0"/>
            </a:endParaRPr>
          </a:p>
          <a:p>
            <a:endParaRPr lang="en-US" altLang="en-US" baseline="0" dirty="0">
              <a:ea typeface="Verdana" panose="020B0604030504040204" pitchFamily="34" charset="0"/>
            </a:endParaRPr>
          </a:p>
          <a:p>
            <a:r>
              <a:rPr lang="en-US" altLang="en-US" baseline="0" dirty="0">
                <a:latin typeface="Segoe UI"/>
                <a:ea typeface="Verdana"/>
                <a:cs typeface="Segoe UI"/>
              </a:rPr>
              <a:t>The screening criteria are allegation types, categorized by types of harm—physical abuse, sexual abuse, emotional abuse, and neglect. Each allegation within these types of harm is associated with a response time of either immediate/same working day or within 10 days.</a:t>
            </a:r>
          </a:p>
          <a:p>
            <a:endParaRPr lang="en-US" altLang="en-US" baseline="0" dirty="0">
              <a:ea typeface="Verdana" panose="020B0604030504040204" pitchFamily="34" charset="0"/>
            </a:endParaRPr>
          </a:p>
          <a:p>
            <a:r>
              <a:rPr lang="en-US" altLang="en-US" baseline="0" dirty="0">
                <a:latin typeface="Segoe UI"/>
                <a:ea typeface="Verdana"/>
                <a:cs typeface="Segoe UI"/>
              </a:rPr>
              <a:t>Because the assessment can never cover all potential scenarios and cases, overrides are included in the tool. Overrides are used in certain circumstances that require a change in the screening decision or the response time; however, the need to use overrides should be rare—about 5% of cases. This will be covered again later.</a:t>
            </a:r>
          </a:p>
          <a:p>
            <a:endParaRPr lang="en-US" altLang="en-US" baseline="0" dirty="0">
              <a:ea typeface="Verdana" panose="020B0604030504040204" pitchFamily="34" charset="0"/>
            </a:endParaRPr>
          </a:p>
          <a:p>
            <a:r>
              <a:rPr lang="en-US" altLang="en-US" dirty="0">
                <a:latin typeface="Segoe UI"/>
                <a:ea typeface="Verdana"/>
                <a:cs typeface="Segoe UI"/>
              </a:rPr>
              <a:t>SYSTEM ONE AND SYSTEM TWO THINKING</a:t>
            </a:r>
            <a:endParaRPr lang="en-US" altLang="en-US" dirty="0">
              <a:ea typeface="Verdana" panose="020B0604030504040204" pitchFamily="34" charset="0"/>
            </a:endParaRPr>
          </a:p>
          <a:p>
            <a:endParaRPr lang="en-US" altLang="en-US" dirty="0">
              <a:ea typeface="Verdana" panose="020B0604030504040204" pitchFamily="34" charset="0"/>
            </a:endParaRPr>
          </a:p>
          <a:p>
            <a:r>
              <a:rPr lang="en-US" altLang="en-US" baseline="0" dirty="0">
                <a:latin typeface="Segoe UI"/>
                <a:ea typeface="Verdana"/>
                <a:cs typeface="Segoe UI"/>
              </a:rPr>
              <a:t>The assessment results in a final response time.</a:t>
            </a:r>
          </a:p>
        </p:txBody>
      </p:sp>
      <p:sp>
        <p:nvSpPr>
          <p:cNvPr id="5" name="Slide Image Placeholder 4">
            <a:extLst>
              <a:ext uri="{FF2B5EF4-FFF2-40B4-BE49-F238E27FC236}">
                <a16:creationId xmlns:a16="http://schemas.microsoft.com/office/drawing/2014/main" id="{05E76615-1E5E-4735-AB63-5DE2E50795B9}"/>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41271320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4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4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8.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9.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0.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2.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4.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5.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7.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8.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9.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0.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1.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2.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3.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DA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C9E03-31B7-FE1E-F385-CB17AF278358}"/>
              </a:ext>
            </a:extLst>
          </p:cNvPr>
          <p:cNvSpPr>
            <a:spLocks noGrp="1"/>
          </p:cNvSpPr>
          <p:nvPr>
            <p:ph type="title" hasCustomPrompt="1"/>
          </p:nvPr>
        </p:nvSpPr>
        <p:spPr>
          <a:xfrm>
            <a:off x="696913" y="2741324"/>
            <a:ext cx="10898216" cy="1992601"/>
          </a:xfrm>
        </p:spPr>
        <p:txBody>
          <a:bodyPr/>
          <a:lstStyle>
            <a:lvl1pPr>
              <a:lnSpc>
                <a:spcPts val="6340"/>
              </a:lnSpc>
              <a:defRPr sz="6600"/>
            </a:lvl1pPr>
          </a:lstStyle>
          <a:p>
            <a:r>
              <a:rPr lang="en-US"/>
              <a:t>Presentation title here</a:t>
            </a:r>
          </a:p>
        </p:txBody>
      </p:sp>
      <p:pic>
        <p:nvPicPr>
          <p:cNvPr id="5" name="Picture 4" descr="Evident Change logo">
            <a:extLst>
              <a:ext uri="{FF2B5EF4-FFF2-40B4-BE49-F238E27FC236}">
                <a16:creationId xmlns:a16="http://schemas.microsoft.com/office/drawing/2014/main" id="{3F3239EB-8621-4ECB-9A98-D76C9B2D0EDA}"/>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626728" y="508001"/>
            <a:ext cx="3092949" cy="1449547"/>
          </a:xfrm>
          <a:prstGeom prst="rect">
            <a:avLst/>
          </a:prstGeom>
        </p:spPr>
      </p:pic>
      <p:sp>
        <p:nvSpPr>
          <p:cNvPr id="8" name="Text Placeholder 7">
            <a:extLst>
              <a:ext uri="{FF2B5EF4-FFF2-40B4-BE49-F238E27FC236}">
                <a16:creationId xmlns:a16="http://schemas.microsoft.com/office/drawing/2014/main" id="{5B45D833-F690-40CC-A244-742F2287D053}"/>
              </a:ext>
            </a:extLst>
          </p:cNvPr>
          <p:cNvSpPr>
            <a:spLocks noGrp="1"/>
          </p:cNvSpPr>
          <p:nvPr>
            <p:ph type="body" sz="quarter" idx="12" hasCustomPrompt="1"/>
          </p:nvPr>
        </p:nvSpPr>
        <p:spPr>
          <a:xfrm>
            <a:off x="696913" y="4733925"/>
            <a:ext cx="10888662" cy="1398588"/>
          </a:xfrm>
        </p:spPr>
        <p:txBody>
          <a:bodyPr>
            <a:noAutofit/>
          </a:bodyPr>
          <a:lstStyle>
            <a:lvl1pPr marL="0" indent="0">
              <a:buFontTx/>
              <a:buNone/>
              <a:defRPr sz="2800" b="1" cap="all" baseline="0">
                <a:solidFill>
                  <a:schemeClr val="accent6"/>
                </a:solidFill>
              </a:defRPr>
            </a:lvl1pPr>
            <a:lvl2pPr marL="325830" indent="0">
              <a:buFontTx/>
              <a:buNone/>
              <a:defRPr sz="2800" b="1">
                <a:solidFill>
                  <a:schemeClr val="accent1"/>
                </a:solidFill>
              </a:defRPr>
            </a:lvl2pPr>
            <a:lvl3pPr marL="642732" indent="0">
              <a:buFontTx/>
              <a:buNone/>
              <a:defRPr sz="2800" b="1">
                <a:solidFill>
                  <a:schemeClr val="accent1"/>
                </a:solidFill>
              </a:defRPr>
            </a:lvl3pPr>
            <a:lvl4pPr marL="1370947" indent="0">
              <a:buFontTx/>
              <a:buNone/>
              <a:defRPr sz="2800" b="1">
                <a:solidFill>
                  <a:schemeClr val="accent1"/>
                </a:solidFill>
              </a:defRPr>
            </a:lvl4pPr>
            <a:lvl5pPr marL="1827929" indent="0">
              <a:buFontTx/>
              <a:buNone/>
              <a:defRPr sz="2800" b="1">
                <a:solidFill>
                  <a:schemeClr val="accent1"/>
                </a:solidFill>
              </a:defRPr>
            </a:lvl5pPr>
          </a:lstStyle>
          <a:p>
            <a:pPr lvl="0"/>
            <a:r>
              <a:rPr lang="en-US"/>
              <a:t>SUBTITLE</a:t>
            </a:r>
          </a:p>
        </p:txBody>
      </p:sp>
    </p:spTree>
    <p:custDataLst>
      <p:tags r:id="rId1"/>
    </p:custDataLst>
    <p:extLst>
      <p:ext uri="{BB962C8B-B14F-4D97-AF65-F5344CB8AC3E}">
        <p14:creationId xmlns:p14="http://schemas.microsoft.com/office/powerpoint/2010/main" val="3007068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DA Sectio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0AC06-A4EC-440A-8F17-666A0F21675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8" y="5657041"/>
            <a:ext cx="1548149" cy="589475"/>
          </a:xfrm>
          <a:prstGeom prst="rect">
            <a:avLst/>
          </a:prstGeom>
        </p:spPr>
      </p:pic>
      <p:sp>
        <p:nvSpPr>
          <p:cNvPr id="8" name="Oval 7">
            <a:extLst>
              <a:ext uri="{FF2B5EF4-FFF2-40B4-BE49-F238E27FC236}">
                <a16:creationId xmlns:a16="http://schemas.microsoft.com/office/drawing/2014/main" id="{04E65E41-8140-46E6-BC21-826531C65725}"/>
              </a:ext>
            </a:extLst>
          </p:cNvPr>
          <p:cNvSpPr/>
          <p:nvPr/>
        </p:nvSpPr>
        <p:spPr>
          <a:xfrm>
            <a:off x="1816700" y="2646010"/>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chemeClr val="tx1"/>
                </a:solidFill>
                <a:latin typeface="Segoe UI" panose="020B0502040204020203" pitchFamily="34" charset="0"/>
                <a:cs typeface="Segoe UI" panose="020B0502040204020203" pitchFamily="34" charset="0"/>
              </a:rPr>
              <a:t>1</a:t>
            </a:r>
          </a:p>
        </p:txBody>
      </p:sp>
      <p:sp>
        <p:nvSpPr>
          <p:cNvPr id="10" name="Rounded Rectangle 5">
            <a:extLst>
              <a:ext uri="{FF2B5EF4-FFF2-40B4-BE49-F238E27FC236}">
                <a16:creationId xmlns:a16="http://schemas.microsoft.com/office/drawing/2014/main" id="{1D600693-33BF-4422-8016-7B49FD31A132}"/>
              </a:ext>
              <a:ext uri="{C183D7F6-B498-43B3-948B-1728B52AA6E4}">
                <adec:decorative xmlns:adec="http://schemas.microsoft.com/office/drawing/2017/decorative" val="1"/>
              </a:ext>
            </a:extLst>
          </p:cNvPr>
          <p:cNvSpPr/>
          <p:nvPr/>
        </p:nvSpPr>
        <p:spPr>
          <a:xfrm rot="16200000">
            <a:off x="-989391" y="1399609"/>
            <a:ext cx="6501384" cy="4043882"/>
          </a:xfrm>
          <a:prstGeom prst="round2SameRect">
            <a:avLst>
              <a:gd name="adj1" fmla="val 6348"/>
              <a:gd name="adj2" fmla="val 0"/>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11" name="Oval 10">
            <a:extLst>
              <a:ext uri="{FF2B5EF4-FFF2-40B4-BE49-F238E27FC236}">
                <a16:creationId xmlns:a16="http://schemas.microsoft.com/office/drawing/2014/main" id="{3029BEC3-0A0F-4492-A728-F8245E702919}"/>
              </a:ext>
            </a:extLst>
          </p:cNvPr>
          <p:cNvSpPr/>
          <p:nvPr/>
        </p:nvSpPr>
        <p:spPr>
          <a:xfrm>
            <a:off x="1484060" y="2640263"/>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r>
              <a:rPr lang="en-US" sz="6680" b="1" kern="1200">
                <a:solidFill>
                  <a:schemeClr val="tx1"/>
                </a:solidFill>
                <a:latin typeface="Segoe UI" panose="020B0502040204020203" pitchFamily="34" charset="0"/>
                <a:ea typeface="+mn-ea"/>
                <a:cs typeface="Segoe UI" panose="020B0502040204020203" pitchFamily="34" charset="0"/>
              </a:rPr>
              <a:t>4</a:t>
            </a:r>
          </a:p>
        </p:txBody>
      </p:sp>
      <p:sp>
        <p:nvSpPr>
          <p:cNvPr id="9" name="Title 1">
            <a:extLst>
              <a:ext uri="{FF2B5EF4-FFF2-40B4-BE49-F238E27FC236}">
                <a16:creationId xmlns:a16="http://schemas.microsoft.com/office/drawing/2014/main" id="{26AE2162-06B9-BF16-5EF6-EEC69ACA60AD}"/>
              </a:ext>
            </a:extLst>
          </p:cNvPr>
          <p:cNvSpPr>
            <a:spLocks noGrp="1"/>
          </p:cNvSpPr>
          <p:nvPr>
            <p:ph type="title" hasCustomPrompt="1"/>
          </p:nvPr>
        </p:nvSpPr>
        <p:spPr>
          <a:xfrm>
            <a:off x="4604083" y="170857"/>
            <a:ext cx="7218948" cy="6497982"/>
          </a:xfrm>
        </p:spPr>
        <p:txBody>
          <a:bodyPr/>
          <a:lstStyle>
            <a:lvl1pPr>
              <a:defRPr sz="6600">
                <a:solidFill>
                  <a:schemeClr val="tx1"/>
                </a:solidFill>
              </a:defRPr>
            </a:lvl1pPr>
          </a:lstStyle>
          <a:p>
            <a:r>
              <a:rPr lang="en-US"/>
              <a:t>Section slide</a:t>
            </a:r>
          </a:p>
        </p:txBody>
      </p:sp>
    </p:spTree>
    <p:custDataLst>
      <p:tags r:id="rId1"/>
    </p:custDataLst>
    <p:extLst>
      <p:ext uri="{BB962C8B-B14F-4D97-AF65-F5344CB8AC3E}">
        <p14:creationId xmlns:p14="http://schemas.microsoft.com/office/powerpoint/2010/main" val="4000860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DA Section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0AC06-A4EC-440A-8F17-666A0F21675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8" y="5657041"/>
            <a:ext cx="1548149" cy="589475"/>
          </a:xfrm>
          <a:prstGeom prst="rect">
            <a:avLst/>
          </a:prstGeom>
        </p:spPr>
      </p:pic>
      <p:sp>
        <p:nvSpPr>
          <p:cNvPr id="8" name="Oval 7">
            <a:extLst>
              <a:ext uri="{FF2B5EF4-FFF2-40B4-BE49-F238E27FC236}">
                <a16:creationId xmlns:a16="http://schemas.microsoft.com/office/drawing/2014/main" id="{04E65E41-8140-46E6-BC21-826531C65725}"/>
              </a:ext>
            </a:extLst>
          </p:cNvPr>
          <p:cNvSpPr/>
          <p:nvPr/>
        </p:nvSpPr>
        <p:spPr>
          <a:xfrm>
            <a:off x="1816700" y="2646010"/>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chemeClr val="tx1"/>
                </a:solidFill>
                <a:latin typeface="Segoe UI" panose="020B0502040204020203" pitchFamily="34" charset="0"/>
                <a:cs typeface="Segoe UI" panose="020B0502040204020203" pitchFamily="34" charset="0"/>
              </a:rPr>
              <a:t>1</a:t>
            </a:r>
          </a:p>
        </p:txBody>
      </p:sp>
      <p:sp>
        <p:nvSpPr>
          <p:cNvPr id="10" name="Rounded Rectangle 5">
            <a:extLst>
              <a:ext uri="{FF2B5EF4-FFF2-40B4-BE49-F238E27FC236}">
                <a16:creationId xmlns:a16="http://schemas.microsoft.com/office/drawing/2014/main" id="{1D600693-33BF-4422-8016-7B49FD31A132}"/>
              </a:ext>
              <a:ext uri="{C183D7F6-B498-43B3-948B-1728B52AA6E4}">
                <adec:decorative xmlns:adec="http://schemas.microsoft.com/office/drawing/2017/decorative" val="1"/>
              </a:ext>
            </a:extLst>
          </p:cNvPr>
          <p:cNvSpPr/>
          <p:nvPr/>
        </p:nvSpPr>
        <p:spPr>
          <a:xfrm rot="16200000">
            <a:off x="-989391" y="1399609"/>
            <a:ext cx="6501384" cy="4043882"/>
          </a:xfrm>
          <a:prstGeom prst="round2SameRect">
            <a:avLst>
              <a:gd name="adj1" fmla="val 6348"/>
              <a:gd name="adj2" fmla="val 0"/>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11" name="Oval 10">
            <a:extLst>
              <a:ext uri="{FF2B5EF4-FFF2-40B4-BE49-F238E27FC236}">
                <a16:creationId xmlns:a16="http://schemas.microsoft.com/office/drawing/2014/main" id="{3029BEC3-0A0F-4492-A728-F8245E702919}"/>
              </a:ext>
            </a:extLst>
          </p:cNvPr>
          <p:cNvSpPr/>
          <p:nvPr/>
        </p:nvSpPr>
        <p:spPr>
          <a:xfrm>
            <a:off x="1484060" y="2640263"/>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r>
              <a:rPr lang="en-US" sz="6680" b="1" kern="1200">
                <a:solidFill>
                  <a:schemeClr val="tx1"/>
                </a:solidFill>
                <a:latin typeface="Segoe UI" panose="020B0502040204020203" pitchFamily="34" charset="0"/>
                <a:ea typeface="+mn-ea"/>
                <a:cs typeface="Segoe UI" panose="020B0502040204020203" pitchFamily="34" charset="0"/>
              </a:rPr>
              <a:t>5</a:t>
            </a:r>
          </a:p>
        </p:txBody>
      </p:sp>
      <p:sp>
        <p:nvSpPr>
          <p:cNvPr id="9" name="Title 1">
            <a:extLst>
              <a:ext uri="{FF2B5EF4-FFF2-40B4-BE49-F238E27FC236}">
                <a16:creationId xmlns:a16="http://schemas.microsoft.com/office/drawing/2014/main" id="{C0941358-BBD1-9C15-47DC-5EE3872A4098}"/>
              </a:ext>
            </a:extLst>
          </p:cNvPr>
          <p:cNvSpPr>
            <a:spLocks noGrp="1"/>
          </p:cNvSpPr>
          <p:nvPr>
            <p:ph type="title" hasCustomPrompt="1"/>
          </p:nvPr>
        </p:nvSpPr>
        <p:spPr>
          <a:xfrm>
            <a:off x="4604083" y="170857"/>
            <a:ext cx="7218948" cy="6497982"/>
          </a:xfrm>
        </p:spPr>
        <p:txBody>
          <a:bodyPr/>
          <a:lstStyle>
            <a:lvl1pPr>
              <a:defRPr sz="6600">
                <a:solidFill>
                  <a:schemeClr val="tx1"/>
                </a:solidFill>
              </a:defRPr>
            </a:lvl1pPr>
          </a:lstStyle>
          <a:p>
            <a:r>
              <a:rPr lang="en-US"/>
              <a:t>Section slide</a:t>
            </a:r>
          </a:p>
        </p:txBody>
      </p:sp>
    </p:spTree>
    <p:custDataLst>
      <p:tags r:id="rId1"/>
    </p:custDataLst>
    <p:extLst>
      <p:ext uri="{BB962C8B-B14F-4D97-AF65-F5344CB8AC3E}">
        <p14:creationId xmlns:p14="http://schemas.microsoft.com/office/powerpoint/2010/main" val="629614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DA Section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0AC06-A4EC-440A-8F17-666A0F21675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8" y="5657041"/>
            <a:ext cx="1548149" cy="589475"/>
          </a:xfrm>
          <a:prstGeom prst="rect">
            <a:avLst/>
          </a:prstGeom>
        </p:spPr>
      </p:pic>
      <p:sp>
        <p:nvSpPr>
          <p:cNvPr id="8" name="Oval 7">
            <a:extLst>
              <a:ext uri="{FF2B5EF4-FFF2-40B4-BE49-F238E27FC236}">
                <a16:creationId xmlns:a16="http://schemas.microsoft.com/office/drawing/2014/main" id="{04E65E41-8140-46E6-BC21-826531C65725}"/>
              </a:ext>
            </a:extLst>
          </p:cNvPr>
          <p:cNvSpPr/>
          <p:nvPr/>
        </p:nvSpPr>
        <p:spPr>
          <a:xfrm>
            <a:off x="1816700" y="2646010"/>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chemeClr val="tx1"/>
                </a:solidFill>
                <a:latin typeface="Segoe UI" panose="020B0502040204020203" pitchFamily="34" charset="0"/>
                <a:cs typeface="Segoe UI" panose="020B0502040204020203" pitchFamily="34" charset="0"/>
              </a:rPr>
              <a:t>1</a:t>
            </a:r>
          </a:p>
        </p:txBody>
      </p:sp>
      <p:sp>
        <p:nvSpPr>
          <p:cNvPr id="10" name="Rounded Rectangle 5">
            <a:extLst>
              <a:ext uri="{FF2B5EF4-FFF2-40B4-BE49-F238E27FC236}">
                <a16:creationId xmlns:a16="http://schemas.microsoft.com/office/drawing/2014/main" id="{1D600693-33BF-4422-8016-7B49FD31A132}"/>
              </a:ext>
              <a:ext uri="{C183D7F6-B498-43B3-948B-1728B52AA6E4}">
                <adec:decorative xmlns:adec="http://schemas.microsoft.com/office/drawing/2017/decorative" val="1"/>
              </a:ext>
            </a:extLst>
          </p:cNvPr>
          <p:cNvSpPr/>
          <p:nvPr/>
        </p:nvSpPr>
        <p:spPr>
          <a:xfrm rot="16200000">
            <a:off x="-989391" y="1399609"/>
            <a:ext cx="6501384" cy="4043882"/>
          </a:xfrm>
          <a:prstGeom prst="round2SameRect">
            <a:avLst>
              <a:gd name="adj1" fmla="val 6348"/>
              <a:gd name="adj2" fmla="val 0"/>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11" name="Oval 10">
            <a:extLst>
              <a:ext uri="{FF2B5EF4-FFF2-40B4-BE49-F238E27FC236}">
                <a16:creationId xmlns:a16="http://schemas.microsoft.com/office/drawing/2014/main" id="{3029BEC3-0A0F-4492-A728-F8245E702919}"/>
              </a:ext>
            </a:extLst>
          </p:cNvPr>
          <p:cNvSpPr/>
          <p:nvPr/>
        </p:nvSpPr>
        <p:spPr>
          <a:xfrm>
            <a:off x="1484060" y="2640263"/>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r>
              <a:rPr lang="en-US" sz="6680" b="1" kern="1200">
                <a:solidFill>
                  <a:schemeClr val="tx1"/>
                </a:solidFill>
                <a:latin typeface="Segoe UI" panose="020B0502040204020203" pitchFamily="34" charset="0"/>
                <a:ea typeface="+mn-ea"/>
                <a:cs typeface="Segoe UI" panose="020B0502040204020203" pitchFamily="34" charset="0"/>
              </a:rPr>
              <a:t>6</a:t>
            </a:r>
          </a:p>
        </p:txBody>
      </p:sp>
      <p:sp>
        <p:nvSpPr>
          <p:cNvPr id="9" name="Title 1">
            <a:extLst>
              <a:ext uri="{FF2B5EF4-FFF2-40B4-BE49-F238E27FC236}">
                <a16:creationId xmlns:a16="http://schemas.microsoft.com/office/drawing/2014/main" id="{96D24B15-9A38-A352-D353-8504F7A2ED67}"/>
              </a:ext>
            </a:extLst>
          </p:cNvPr>
          <p:cNvSpPr>
            <a:spLocks noGrp="1"/>
          </p:cNvSpPr>
          <p:nvPr>
            <p:ph type="title" hasCustomPrompt="1"/>
          </p:nvPr>
        </p:nvSpPr>
        <p:spPr>
          <a:xfrm>
            <a:off x="4604083" y="170857"/>
            <a:ext cx="7218948" cy="6497982"/>
          </a:xfrm>
        </p:spPr>
        <p:txBody>
          <a:bodyPr/>
          <a:lstStyle>
            <a:lvl1pPr>
              <a:defRPr sz="6600">
                <a:solidFill>
                  <a:schemeClr val="tx1"/>
                </a:solidFill>
              </a:defRPr>
            </a:lvl1pPr>
          </a:lstStyle>
          <a:p>
            <a:r>
              <a:rPr lang="en-US"/>
              <a:t>Section slide</a:t>
            </a:r>
          </a:p>
        </p:txBody>
      </p:sp>
    </p:spTree>
    <p:custDataLst>
      <p:tags r:id="rId1"/>
    </p:custDataLst>
    <p:extLst>
      <p:ext uri="{BB962C8B-B14F-4D97-AF65-F5344CB8AC3E}">
        <p14:creationId xmlns:p14="http://schemas.microsoft.com/office/powerpoint/2010/main" val="1044555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DA Section dark blue">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4BC23317-8D33-394B-A54E-6FD51BD79E64}"/>
              </a:ext>
              <a:ext uri="{C183D7F6-B498-43B3-948B-1728B52AA6E4}">
                <adec:decorative xmlns:adec="http://schemas.microsoft.com/office/drawing/2017/decorative" val="1"/>
              </a:ext>
            </a:extLst>
          </p:cNvPr>
          <p:cNvSpPr/>
          <p:nvPr/>
        </p:nvSpPr>
        <p:spPr>
          <a:xfrm>
            <a:off x="235981" y="180008"/>
            <a:ext cx="11720038" cy="6497983"/>
          </a:xfrm>
          <a:prstGeom prst="roundRect">
            <a:avLst>
              <a:gd name="adj" fmla="val 430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340"/>
              </a:lnSpc>
            </a:pPr>
            <a:endParaRPr lang="en-US" sz="1265"/>
          </a:p>
        </p:txBody>
      </p:sp>
      <p:pic>
        <p:nvPicPr>
          <p:cNvPr id="6" name="Picture 5" descr="Evident Change logo">
            <a:extLst>
              <a:ext uri="{FF2B5EF4-FFF2-40B4-BE49-F238E27FC236}">
                <a16:creationId xmlns:a16="http://schemas.microsoft.com/office/drawing/2014/main" id="{65502752-7F2E-40A7-BDC4-F04EAC2096C9}"/>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9681510" y="5657041"/>
            <a:ext cx="1548149" cy="589475"/>
          </a:xfrm>
          <a:prstGeom prst="rect">
            <a:avLst/>
          </a:prstGeom>
        </p:spPr>
      </p:pic>
      <p:sp>
        <p:nvSpPr>
          <p:cNvPr id="2" name="Title 1">
            <a:extLst>
              <a:ext uri="{FF2B5EF4-FFF2-40B4-BE49-F238E27FC236}">
                <a16:creationId xmlns:a16="http://schemas.microsoft.com/office/drawing/2014/main" id="{A358670D-65E8-154A-CC3E-9A4E4E883A0F}"/>
              </a:ext>
            </a:extLst>
          </p:cNvPr>
          <p:cNvSpPr>
            <a:spLocks noGrp="1"/>
          </p:cNvSpPr>
          <p:nvPr>
            <p:ph type="title" hasCustomPrompt="1"/>
          </p:nvPr>
        </p:nvSpPr>
        <p:spPr>
          <a:xfrm>
            <a:off x="861237" y="174607"/>
            <a:ext cx="10363200" cy="6503384"/>
          </a:xfrm>
        </p:spPr>
        <p:txBody>
          <a:bodyPr/>
          <a:lstStyle>
            <a:lvl1pPr>
              <a:lnSpc>
                <a:spcPts val="6340"/>
              </a:lnSpc>
              <a:defRPr sz="6600">
                <a:solidFill>
                  <a:schemeClr val="bg1"/>
                </a:solidFill>
              </a:defRPr>
            </a:lvl1pPr>
          </a:lstStyle>
          <a:p>
            <a:r>
              <a:rPr lang="en-US"/>
              <a:t>Section Slide</a:t>
            </a:r>
          </a:p>
        </p:txBody>
      </p:sp>
    </p:spTree>
    <p:custDataLst>
      <p:tags r:id="rId1"/>
    </p:custDataLst>
    <p:extLst>
      <p:ext uri="{BB962C8B-B14F-4D97-AF65-F5344CB8AC3E}">
        <p14:creationId xmlns:p14="http://schemas.microsoft.com/office/powerpoint/2010/main" val="876207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DA Section mid blue">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4BC23317-8D33-394B-A54E-6FD51BD79E64}"/>
              </a:ext>
              <a:ext uri="{C183D7F6-B498-43B3-948B-1728B52AA6E4}">
                <adec:decorative xmlns:adec="http://schemas.microsoft.com/office/drawing/2017/decorative" val="1"/>
              </a:ext>
            </a:extLst>
          </p:cNvPr>
          <p:cNvSpPr/>
          <p:nvPr/>
        </p:nvSpPr>
        <p:spPr>
          <a:xfrm>
            <a:off x="235981" y="180008"/>
            <a:ext cx="11720038" cy="6497983"/>
          </a:xfrm>
          <a:prstGeom prst="roundRect">
            <a:avLst>
              <a:gd name="adj" fmla="val 430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pic>
        <p:nvPicPr>
          <p:cNvPr id="6" name="Picture 5">
            <a:extLst>
              <a:ext uri="{FF2B5EF4-FFF2-40B4-BE49-F238E27FC236}">
                <a16:creationId xmlns:a16="http://schemas.microsoft.com/office/drawing/2014/main" id="{65502752-7F2E-40A7-BDC4-F04EAC2096C9}"/>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10" y="5657041"/>
            <a:ext cx="1548149" cy="589475"/>
          </a:xfrm>
          <a:prstGeom prst="rect">
            <a:avLst/>
          </a:prstGeom>
        </p:spPr>
      </p:pic>
      <p:sp>
        <p:nvSpPr>
          <p:cNvPr id="8" name="Title 1">
            <a:extLst>
              <a:ext uri="{FF2B5EF4-FFF2-40B4-BE49-F238E27FC236}">
                <a16:creationId xmlns:a16="http://schemas.microsoft.com/office/drawing/2014/main" id="{6177137E-BC65-34E2-B6FA-892288FB9F86}"/>
              </a:ext>
            </a:extLst>
          </p:cNvPr>
          <p:cNvSpPr>
            <a:spLocks noGrp="1"/>
          </p:cNvSpPr>
          <p:nvPr>
            <p:ph type="title" hasCustomPrompt="1"/>
          </p:nvPr>
        </p:nvSpPr>
        <p:spPr>
          <a:xfrm>
            <a:off x="861237" y="174607"/>
            <a:ext cx="10363200" cy="6503384"/>
          </a:xfrm>
        </p:spPr>
        <p:txBody>
          <a:bodyPr/>
          <a:lstStyle>
            <a:lvl1pPr>
              <a:lnSpc>
                <a:spcPts val="6340"/>
              </a:lnSpc>
              <a:defRPr sz="6600">
                <a:solidFill>
                  <a:schemeClr val="bg1"/>
                </a:solidFill>
              </a:defRPr>
            </a:lvl1pPr>
          </a:lstStyle>
          <a:p>
            <a:r>
              <a:rPr lang="en-US"/>
              <a:t>Section Slide</a:t>
            </a:r>
          </a:p>
        </p:txBody>
      </p:sp>
    </p:spTree>
    <p:custDataLst>
      <p:tags r:id="rId1"/>
    </p:custDataLst>
    <p:extLst>
      <p:ext uri="{BB962C8B-B14F-4D97-AF65-F5344CB8AC3E}">
        <p14:creationId xmlns:p14="http://schemas.microsoft.com/office/powerpoint/2010/main" val="68484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DA Section gray">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2194001C-FDBA-2B47-A0FE-402D7FA98FC4}"/>
              </a:ext>
              <a:ext uri="{C183D7F6-B498-43B3-948B-1728B52AA6E4}">
                <adec:decorative xmlns:adec="http://schemas.microsoft.com/office/drawing/2017/decorative" val="1"/>
              </a:ext>
            </a:extLst>
          </p:cNvPr>
          <p:cNvSpPr/>
          <p:nvPr/>
        </p:nvSpPr>
        <p:spPr>
          <a:xfrm>
            <a:off x="235981" y="180008"/>
            <a:ext cx="11720038" cy="6497983"/>
          </a:xfrm>
          <a:prstGeom prst="roundRect">
            <a:avLst>
              <a:gd name="adj" fmla="val 43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pic>
        <p:nvPicPr>
          <p:cNvPr id="6" name="Picture 5">
            <a:extLst>
              <a:ext uri="{FF2B5EF4-FFF2-40B4-BE49-F238E27FC236}">
                <a16:creationId xmlns:a16="http://schemas.microsoft.com/office/drawing/2014/main" id="{E4ACCA3E-2673-4CC1-99B3-4ADFD34D7A49}"/>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10" y="5657041"/>
            <a:ext cx="1548149" cy="589475"/>
          </a:xfrm>
          <a:prstGeom prst="rect">
            <a:avLst/>
          </a:prstGeom>
        </p:spPr>
      </p:pic>
      <p:sp>
        <p:nvSpPr>
          <p:cNvPr id="8" name="Title 1">
            <a:extLst>
              <a:ext uri="{FF2B5EF4-FFF2-40B4-BE49-F238E27FC236}">
                <a16:creationId xmlns:a16="http://schemas.microsoft.com/office/drawing/2014/main" id="{50BF3906-20FD-2A6F-C766-C9B9262147C3}"/>
              </a:ext>
            </a:extLst>
          </p:cNvPr>
          <p:cNvSpPr>
            <a:spLocks noGrp="1"/>
          </p:cNvSpPr>
          <p:nvPr>
            <p:ph type="title" hasCustomPrompt="1"/>
          </p:nvPr>
        </p:nvSpPr>
        <p:spPr>
          <a:xfrm>
            <a:off x="861237" y="174607"/>
            <a:ext cx="10363200" cy="6503384"/>
          </a:xfrm>
        </p:spPr>
        <p:txBody>
          <a:bodyPr/>
          <a:lstStyle>
            <a:lvl1pPr>
              <a:lnSpc>
                <a:spcPts val="6340"/>
              </a:lnSpc>
              <a:defRPr sz="6600">
                <a:solidFill>
                  <a:schemeClr val="bg1"/>
                </a:solidFill>
              </a:defRPr>
            </a:lvl1pPr>
          </a:lstStyle>
          <a:p>
            <a:r>
              <a:rPr lang="en-US"/>
              <a:t>Section Slide</a:t>
            </a:r>
          </a:p>
        </p:txBody>
      </p:sp>
    </p:spTree>
    <p:custDataLst>
      <p:tags r:id="rId1"/>
    </p:custDataLst>
    <p:extLst>
      <p:ext uri="{BB962C8B-B14F-4D97-AF65-F5344CB8AC3E}">
        <p14:creationId xmlns:p14="http://schemas.microsoft.com/office/powerpoint/2010/main" val="484407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ADA Section orange">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D5D43A7D-C509-8441-9D0E-0124EEFF26A7}"/>
              </a:ext>
              <a:ext uri="{C183D7F6-B498-43B3-948B-1728B52AA6E4}">
                <adec:decorative xmlns:adec="http://schemas.microsoft.com/office/drawing/2017/decorative" val="1"/>
              </a:ext>
            </a:extLst>
          </p:cNvPr>
          <p:cNvSpPr/>
          <p:nvPr/>
        </p:nvSpPr>
        <p:spPr>
          <a:xfrm>
            <a:off x="235981" y="180008"/>
            <a:ext cx="11720038" cy="6497983"/>
          </a:xfrm>
          <a:prstGeom prst="roundRect">
            <a:avLst>
              <a:gd name="adj" fmla="val 4303"/>
            </a:avLst>
          </a:prstGeom>
          <a:solidFill>
            <a:srgbClr val="D95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pic>
        <p:nvPicPr>
          <p:cNvPr id="5" name="Picture 4">
            <a:extLst>
              <a:ext uri="{FF2B5EF4-FFF2-40B4-BE49-F238E27FC236}">
                <a16:creationId xmlns:a16="http://schemas.microsoft.com/office/drawing/2014/main" id="{5EE0AC06-A4EC-440A-8F17-666A0F21675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8" y="5657041"/>
            <a:ext cx="1548149" cy="589475"/>
          </a:xfrm>
          <a:prstGeom prst="rect">
            <a:avLst/>
          </a:prstGeom>
        </p:spPr>
      </p:pic>
      <p:sp>
        <p:nvSpPr>
          <p:cNvPr id="8" name="Title 1">
            <a:extLst>
              <a:ext uri="{FF2B5EF4-FFF2-40B4-BE49-F238E27FC236}">
                <a16:creationId xmlns:a16="http://schemas.microsoft.com/office/drawing/2014/main" id="{137416DD-F4D3-B8DC-93A0-E55314A5DB7E}"/>
              </a:ext>
            </a:extLst>
          </p:cNvPr>
          <p:cNvSpPr>
            <a:spLocks noGrp="1"/>
          </p:cNvSpPr>
          <p:nvPr>
            <p:ph type="title" hasCustomPrompt="1"/>
          </p:nvPr>
        </p:nvSpPr>
        <p:spPr>
          <a:xfrm>
            <a:off x="861237" y="174607"/>
            <a:ext cx="10363200" cy="6503384"/>
          </a:xfrm>
        </p:spPr>
        <p:txBody>
          <a:bodyPr/>
          <a:lstStyle>
            <a:lvl1pPr>
              <a:lnSpc>
                <a:spcPts val="6340"/>
              </a:lnSpc>
              <a:defRPr sz="6600">
                <a:solidFill>
                  <a:schemeClr val="bg1"/>
                </a:solidFill>
              </a:defRPr>
            </a:lvl1pPr>
          </a:lstStyle>
          <a:p>
            <a:r>
              <a:rPr lang="en-US"/>
              <a:t>Section Slide</a:t>
            </a:r>
          </a:p>
        </p:txBody>
      </p:sp>
    </p:spTree>
    <p:custDataLst>
      <p:tags r:id="rId1"/>
    </p:custDataLst>
    <p:extLst>
      <p:ext uri="{BB962C8B-B14F-4D97-AF65-F5344CB8AC3E}">
        <p14:creationId xmlns:p14="http://schemas.microsoft.com/office/powerpoint/2010/main" val="254120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ADA Section re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AD63047-E3BC-E44B-A6AC-83ED1C7A1CCC}"/>
              </a:ext>
              <a:ext uri="{C183D7F6-B498-43B3-948B-1728B52AA6E4}">
                <adec:decorative xmlns:adec="http://schemas.microsoft.com/office/drawing/2017/decorative" val="1"/>
              </a:ext>
            </a:extLst>
          </p:cNvPr>
          <p:cNvSpPr/>
          <p:nvPr/>
        </p:nvSpPr>
        <p:spPr>
          <a:xfrm>
            <a:off x="235981" y="180008"/>
            <a:ext cx="11720038" cy="6497983"/>
          </a:xfrm>
          <a:prstGeom prst="roundRect">
            <a:avLst>
              <a:gd name="adj" fmla="val 4303"/>
            </a:avLst>
          </a:prstGeom>
          <a:solidFill>
            <a:srgbClr val="93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pic>
        <p:nvPicPr>
          <p:cNvPr id="5" name="Picture 4">
            <a:extLst>
              <a:ext uri="{FF2B5EF4-FFF2-40B4-BE49-F238E27FC236}">
                <a16:creationId xmlns:a16="http://schemas.microsoft.com/office/drawing/2014/main" id="{16CA18CF-8B4D-42E9-A7CC-F0EE3193964C}"/>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4" y="5657041"/>
            <a:ext cx="1548149" cy="589475"/>
          </a:xfrm>
          <a:prstGeom prst="rect">
            <a:avLst/>
          </a:prstGeom>
        </p:spPr>
      </p:pic>
      <p:sp>
        <p:nvSpPr>
          <p:cNvPr id="8" name="Title 1">
            <a:extLst>
              <a:ext uri="{FF2B5EF4-FFF2-40B4-BE49-F238E27FC236}">
                <a16:creationId xmlns:a16="http://schemas.microsoft.com/office/drawing/2014/main" id="{1AE983C6-1330-8B79-36E9-CD2C5C1B014B}"/>
              </a:ext>
            </a:extLst>
          </p:cNvPr>
          <p:cNvSpPr>
            <a:spLocks noGrp="1"/>
          </p:cNvSpPr>
          <p:nvPr>
            <p:ph type="title" hasCustomPrompt="1"/>
          </p:nvPr>
        </p:nvSpPr>
        <p:spPr>
          <a:xfrm>
            <a:off x="861237" y="174607"/>
            <a:ext cx="10363200" cy="6503384"/>
          </a:xfrm>
        </p:spPr>
        <p:txBody>
          <a:bodyPr/>
          <a:lstStyle>
            <a:lvl1pPr>
              <a:lnSpc>
                <a:spcPts val="6340"/>
              </a:lnSpc>
              <a:defRPr sz="6600">
                <a:solidFill>
                  <a:schemeClr val="bg1"/>
                </a:solidFill>
              </a:defRPr>
            </a:lvl1pPr>
          </a:lstStyle>
          <a:p>
            <a:r>
              <a:rPr lang="en-US"/>
              <a:t>Section Slide</a:t>
            </a:r>
          </a:p>
        </p:txBody>
      </p:sp>
    </p:spTree>
    <p:custDataLst>
      <p:tags r:id="rId1"/>
    </p:custDataLst>
    <p:extLst>
      <p:ext uri="{BB962C8B-B14F-4D97-AF65-F5344CB8AC3E}">
        <p14:creationId xmlns:p14="http://schemas.microsoft.com/office/powerpoint/2010/main" val="4008698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ADA subtitl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4B14594-85C3-4DCB-BA0E-7051ED0EDD2E}"/>
              </a:ext>
            </a:extLst>
          </p:cNvPr>
          <p:cNvSpPr>
            <a:spLocks noGrp="1"/>
          </p:cNvSpPr>
          <p:nvPr>
            <p:ph type="body" sz="quarter" idx="13" hasCustomPrompt="1"/>
          </p:nvPr>
        </p:nvSpPr>
        <p:spPr>
          <a:xfrm>
            <a:off x="640080" y="1692910"/>
            <a:ext cx="11015662" cy="660146"/>
          </a:xfrm>
        </p:spPr>
        <p:txBody>
          <a:bodyPr anchor="ctr"/>
          <a:lstStyle>
            <a:lvl1pPr>
              <a:buFontTx/>
              <a:buNone/>
              <a:defRPr sz="2800" b="1" cap="all" baseline="0">
                <a:solidFill>
                  <a:schemeClr val="accent1"/>
                </a:solidFill>
                <a:latin typeface="+mj-lt"/>
              </a:defRPr>
            </a:lvl1pPr>
            <a:lvl2pPr>
              <a:buFontTx/>
              <a:buNone/>
              <a:defRPr sz="4400" b="1" cap="all" baseline="0"/>
            </a:lvl2pPr>
            <a:lvl3pPr>
              <a:buFontTx/>
              <a:buNone/>
              <a:defRPr sz="4400" b="1" cap="all" baseline="0"/>
            </a:lvl3pPr>
            <a:lvl4pPr>
              <a:buNone/>
              <a:defRPr/>
            </a:lvl4pPr>
          </a:lstStyle>
          <a:p>
            <a:pPr lvl="0"/>
            <a:r>
              <a:rPr lang="en-US"/>
              <a:t>subtitle</a:t>
            </a:r>
          </a:p>
        </p:txBody>
      </p:sp>
      <p:sp>
        <p:nvSpPr>
          <p:cNvPr id="12" name="Text Placeholder 11">
            <a:extLst>
              <a:ext uri="{FF2B5EF4-FFF2-40B4-BE49-F238E27FC236}">
                <a16:creationId xmlns:a16="http://schemas.microsoft.com/office/drawing/2014/main" id="{AB140CA8-3871-4249-B2F2-2D95F56AC32B}"/>
              </a:ext>
            </a:extLst>
          </p:cNvPr>
          <p:cNvSpPr>
            <a:spLocks noGrp="1"/>
          </p:cNvSpPr>
          <p:nvPr>
            <p:ph type="body" sz="quarter" idx="11"/>
          </p:nvPr>
        </p:nvSpPr>
        <p:spPr>
          <a:xfrm>
            <a:off x="640080" y="2258092"/>
            <a:ext cx="10964792" cy="3079750"/>
          </a:xfrm>
        </p:spPr>
        <p:txBody>
          <a:bodyPr>
            <a:noAutofit/>
          </a:bodyPr>
          <a:lstStyle>
            <a:lvl1pPr marL="0" indent="0">
              <a:lnSpc>
                <a:spcPct val="100000"/>
              </a:lnSpc>
              <a:buFontTx/>
              <a:buNone/>
              <a:defRPr sz="2800"/>
            </a:lvl1pPr>
            <a:lvl2pPr marL="457200" indent="0">
              <a:buFontTx/>
              <a:buNone/>
              <a:defRPr sz="2800"/>
            </a:lvl2pPr>
            <a:lvl3pPr marL="914400" indent="0">
              <a:buFontTx/>
              <a:buNone/>
              <a:defRPr sz="2800"/>
            </a:lvl3pPr>
            <a:lvl4pPr>
              <a:defRPr sz="2800"/>
            </a:lvl4pPr>
            <a:lvl5pPr>
              <a:defRPr sz="2800"/>
            </a:lvl5pPr>
          </a:lstStyle>
          <a:p>
            <a:pPr lvl="0"/>
            <a:r>
              <a:rPr lang="en-US"/>
              <a:t>Click to edit Master text styles</a:t>
            </a:r>
          </a:p>
        </p:txBody>
      </p:sp>
      <p:pic>
        <p:nvPicPr>
          <p:cNvPr id="5" name="Picture 4">
            <a:extLst>
              <a:ext uri="{FF2B5EF4-FFF2-40B4-BE49-F238E27FC236}">
                <a16:creationId xmlns:a16="http://schemas.microsoft.com/office/drawing/2014/main" id="{D2D39E59-0084-485E-951C-38F926CD5AD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21208" y="5907024"/>
            <a:ext cx="1548147" cy="589475"/>
          </a:xfrm>
          <a:prstGeom prst="rect">
            <a:avLst/>
          </a:prstGeom>
        </p:spPr>
      </p:pic>
      <p:sp>
        <p:nvSpPr>
          <p:cNvPr id="6" name="Title 1">
            <a:extLst>
              <a:ext uri="{FF2B5EF4-FFF2-40B4-BE49-F238E27FC236}">
                <a16:creationId xmlns:a16="http://schemas.microsoft.com/office/drawing/2014/main" id="{9BF90DF8-B1FE-70B0-6F3E-10C2E182843D}"/>
              </a:ext>
            </a:extLst>
          </p:cNvPr>
          <p:cNvSpPr>
            <a:spLocks noGrp="1"/>
          </p:cNvSpPr>
          <p:nvPr>
            <p:ph type="title" hasCustomPrompt="1"/>
          </p:nvPr>
        </p:nvSpPr>
        <p:spPr>
          <a:xfrm>
            <a:off x="639663" y="365129"/>
            <a:ext cx="10898216" cy="1280160"/>
          </a:xfrm>
        </p:spPr>
        <p:txBody>
          <a:bodyPr/>
          <a:lstStyle>
            <a:lvl1pPr>
              <a:defRPr/>
            </a:lvl1pPr>
          </a:lstStyle>
          <a:p>
            <a:r>
              <a:rPr lang="en-US"/>
              <a:t>title</a:t>
            </a:r>
          </a:p>
        </p:txBody>
      </p:sp>
    </p:spTree>
    <p:custDataLst>
      <p:tags r:id="rId1"/>
    </p:custDataLst>
    <p:extLst>
      <p:ext uri="{BB962C8B-B14F-4D97-AF65-F5344CB8AC3E}">
        <p14:creationId xmlns:p14="http://schemas.microsoft.com/office/powerpoint/2010/main" val="1596558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ADA Title and conten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B140CA8-3871-4249-B2F2-2D95F56AC32B}"/>
              </a:ext>
            </a:extLst>
          </p:cNvPr>
          <p:cNvSpPr>
            <a:spLocks noGrp="1"/>
          </p:cNvSpPr>
          <p:nvPr>
            <p:ph type="body" sz="quarter" idx="11"/>
          </p:nvPr>
        </p:nvSpPr>
        <p:spPr>
          <a:xfrm>
            <a:off x="640080" y="1975448"/>
            <a:ext cx="11015282" cy="3608487"/>
          </a:xfrm>
        </p:spPr>
        <p:txBody>
          <a:bodyPr>
            <a:noAutofit/>
          </a:bodyPr>
          <a:lstStyle>
            <a:lvl1pPr marL="0" indent="0">
              <a:lnSpc>
                <a:spcPct val="100000"/>
              </a:lnSpc>
              <a:buFontTx/>
              <a:buNone/>
              <a:defRPr sz="2800"/>
            </a:lvl1pPr>
            <a:lvl2pPr marL="457200" indent="0">
              <a:buFontTx/>
              <a:buNone/>
              <a:defRPr sz="2800"/>
            </a:lvl2pPr>
            <a:lvl3pPr marL="914400" indent="0">
              <a:buFontTx/>
              <a:buNone/>
              <a:defRPr sz="2800"/>
            </a:lvl3pPr>
            <a:lvl4pPr>
              <a:defRPr sz="2800"/>
            </a:lvl4pPr>
            <a:lvl5pPr>
              <a:defRPr sz="2800"/>
            </a:lvl5pPr>
          </a:lstStyle>
          <a:p>
            <a:pPr lvl="0"/>
            <a:r>
              <a:rPr lang="en-US"/>
              <a:t>Click to edit Master text styles</a:t>
            </a:r>
          </a:p>
        </p:txBody>
      </p:sp>
      <p:pic>
        <p:nvPicPr>
          <p:cNvPr id="5" name="Picture 4">
            <a:extLst>
              <a:ext uri="{FF2B5EF4-FFF2-40B4-BE49-F238E27FC236}">
                <a16:creationId xmlns:a16="http://schemas.microsoft.com/office/drawing/2014/main" id="{D2D39E59-0084-485E-951C-38F926CD5AD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141862" y="5902206"/>
            <a:ext cx="1548147" cy="589475"/>
          </a:xfrm>
          <a:prstGeom prst="rect">
            <a:avLst/>
          </a:prstGeom>
        </p:spPr>
      </p:pic>
      <p:sp>
        <p:nvSpPr>
          <p:cNvPr id="7" name="Title 1">
            <a:extLst>
              <a:ext uri="{FF2B5EF4-FFF2-40B4-BE49-F238E27FC236}">
                <a16:creationId xmlns:a16="http://schemas.microsoft.com/office/drawing/2014/main" id="{C1D1E99D-1297-AEB5-9D03-5D0B21A3C0C3}"/>
              </a:ext>
            </a:extLst>
          </p:cNvPr>
          <p:cNvSpPr>
            <a:spLocks noGrp="1"/>
          </p:cNvSpPr>
          <p:nvPr>
            <p:ph type="title" hasCustomPrompt="1"/>
          </p:nvPr>
        </p:nvSpPr>
        <p:spPr>
          <a:xfrm>
            <a:off x="639663" y="365129"/>
            <a:ext cx="10898216" cy="1280160"/>
          </a:xfrm>
        </p:spPr>
        <p:txBody>
          <a:bodyPr/>
          <a:lstStyle>
            <a:lvl1pPr>
              <a:defRPr/>
            </a:lvl1pPr>
          </a:lstStyle>
          <a:p>
            <a:r>
              <a:rPr lang="en-US"/>
              <a:t>title</a:t>
            </a:r>
          </a:p>
        </p:txBody>
      </p:sp>
    </p:spTree>
    <p:custDataLst>
      <p:tags r:id="rId1"/>
    </p:custDataLst>
    <p:extLst>
      <p:ext uri="{BB962C8B-B14F-4D97-AF65-F5344CB8AC3E}">
        <p14:creationId xmlns:p14="http://schemas.microsoft.com/office/powerpoint/2010/main" val="3481924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DA Logo">
    <p:spTree>
      <p:nvGrpSpPr>
        <p:cNvPr id="1" name=""/>
        <p:cNvGrpSpPr/>
        <p:nvPr/>
      </p:nvGrpSpPr>
      <p:grpSpPr>
        <a:xfrm>
          <a:off x="0" y="0"/>
          <a:ext cx="0" cy="0"/>
          <a:chOff x="0" y="0"/>
          <a:chExt cx="0" cy="0"/>
        </a:xfrm>
      </p:grpSpPr>
      <p:pic>
        <p:nvPicPr>
          <p:cNvPr id="3" name="Picture 2" descr="Evident Change logo">
            <a:extLst>
              <a:ext uri="{FF2B5EF4-FFF2-40B4-BE49-F238E27FC236}">
                <a16:creationId xmlns:a16="http://schemas.microsoft.com/office/drawing/2014/main" id="{EDDFBE0D-8F16-47C6-ADAB-230FE7A8F5AE}"/>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4864" y="1659636"/>
            <a:ext cx="9262272" cy="3790188"/>
          </a:xfrm>
          <a:prstGeom prst="rect">
            <a:avLst/>
          </a:prstGeom>
          <a:noFill/>
          <a:ln>
            <a:noFill/>
          </a:ln>
        </p:spPr>
      </p:pic>
    </p:spTree>
    <p:custDataLst>
      <p:tags r:id="rId1"/>
    </p:custDataLst>
    <p:extLst>
      <p:ext uri="{BB962C8B-B14F-4D97-AF65-F5344CB8AC3E}">
        <p14:creationId xmlns:p14="http://schemas.microsoft.com/office/powerpoint/2010/main" val="19769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ADA Blue Box Title and Content Right">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C577BC2A-2518-4320-B443-4FE4A0D8BED6}"/>
              </a:ext>
              <a:ext uri="{C183D7F6-B498-43B3-948B-1728B52AA6E4}">
                <adec:decorative xmlns:adec="http://schemas.microsoft.com/office/drawing/2017/decorative" val="1"/>
              </a:ext>
            </a:extLst>
          </p:cNvPr>
          <p:cNvSpPr>
            <a:spLocks noGrp="1"/>
          </p:cNvSpPr>
          <p:nvPr>
            <p:ph type="pic" sz="quarter" idx="10"/>
          </p:nvPr>
        </p:nvSpPr>
        <p:spPr>
          <a:xfrm>
            <a:off x="247426" y="180767"/>
            <a:ext cx="4905487" cy="6496465"/>
          </a:xfrm>
          <a:prstGeom prst="roundRect">
            <a:avLst>
              <a:gd name="adj" fmla="val 5414"/>
            </a:avLst>
          </a:prstGeom>
        </p:spPr>
        <p:txBody>
          <a:bodyPr/>
          <a:lstStyle>
            <a:lvl1pPr marL="0" indent="0">
              <a:buFontTx/>
              <a:buNone/>
              <a:defRPr/>
            </a:lvl1pPr>
          </a:lstStyle>
          <a:p>
            <a:r>
              <a:rPr lang="en-US"/>
              <a:t>Click icon to add picture</a:t>
            </a:r>
          </a:p>
        </p:txBody>
      </p:sp>
      <p:sp>
        <p:nvSpPr>
          <p:cNvPr id="9" name="Text Placeholder 11">
            <a:extLst>
              <a:ext uri="{FF2B5EF4-FFF2-40B4-BE49-F238E27FC236}">
                <a16:creationId xmlns:a16="http://schemas.microsoft.com/office/drawing/2014/main" id="{C683241C-81F2-4A10-8D96-1686F2D2AE2C}"/>
              </a:ext>
            </a:extLst>
          </p:cNvPr>
          <p:cNvSpPr>
            <a:spLocks noGrp="1"/>
          </p:cNvSpPr>
          <p:nvPr>
            <p:ph type="body" sz="quarter" idx="12"/>
          </p:nvPr>
        </p:nvSpPr>
        <p:spPr>
          <a:xfrm rot="16200000">
            <a:off x="4855860" y="-411482"/>
            <a:ext cx="6496468" cy="7680960"/>
          </a:xfrm>
          <a:prstGeom prst="round2SameRect">
            <a:avLst>
              <a:gd name="adj1" fmla="val 0"/>
              <a:gd name="adj2" fmla="val 4067"/>
            </a:avLst>
          </a:prstGeom>
          <a:solidFill>
            <a:schemeClr val="tx2"/>
          </a:solidFill>
        </p:spPr>
        <p:txBody>
          <a:bodyPr vert="vert" lIns="548640" tIns="548640" rIns="548640" bIns="548640" anchor="t">
            <a:noAutofit/>
          </a:bodyPr>
          <a:lstStyle>
            <a:lvl1pPr marL="0" indent="0">
              <a:lnSpc>
                <a:spcPts val="6326"/>
              </a:lnSpc>
              <a:spcBef>
                <a:spcPts val="1000"/>
              </a:spcBef>
              <a:buNone/>
              <a:defRPr sz="6600" b="1" cap="all" baseline="0">
                <a:no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pic>
        <p:nvPicPr>
          <p:cNvPr id="5" name="Picture 4">
            <a:extLst>
              <a:ext uri="{FF2B5EF4-FFF2-40B4-BE49-F238E27FC236}">
                <a16:creationId xmlns:a16="http://schemas.microsoft.com/office/drawing/2014/main" id="{8FFDA961-B773-475E-A8B9-B0D50470BE6F}"/>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8" y="5657041"/>
            <a:ext cx="1548149" cy="589475"/>
          </a:xfrm>
          <a:prstGeom prst="rect">
            <a:avLst/>
          </a:prstGeom>
        </p:spPr>
      </p:pic>
      <p:sp>
        <p:nvSpPr>
          <p:cNvPr id="7" name="Text Placeholder 11">
            <a:extLst>
              <a:ext uri="{FF2B5EF4-FFF2-40B4-BE49-F238E27FC236}">
                <a16:creationId xmlns:a16="http://schemas.microsoft.com/office/drawing/2014/main" id="{0C9AA6AF-4593-4059-A6E0-9D87FBCD668D}"/>
              </a:ext>
            </a:extLst>
          </p:cNvPr>
          <p:cNvSpPr>
            <a:spLocks noGrp="1"/>
          </p:cNvSpPr>
          <p:nvPr>
            <p:ph type="body" sz="quarter" idx="13" hasCustomPrompt="1"/>
          </p:nvPr>
        </p:nvSpPr>
        <p:spPr>
          <a:xfrm>
            <a:off x="4949647" y="2935705"/>
            <a:ext cx="6308893" cy="2387613"/>
          </a:xfrm>
        </p:spPr>
        <p:txBody>
          <a:bodyPr>
            <a:noAutofit/>
          </a:bodyPr>
          <a:lstStyle>
            <a:lvl1pPr marL="0" indent="0">
              <a:lnSpc>
                <a:spcPct val="100000"/>
              </a:lnSpc>
              <a:spcBef>
                <a:spcPts val="1000"/>
              </a:spcBef>
              <a:buNone/>
              <a:defRPr sz="2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add text</a:t>
            </a:r>
          </a:p>
        </p:txBody>
      </p:sp>
      <p:sp>
        <p:nvSpPr>
          <p:cNvPr id="10" name="Title 1">
            <a:extLst>
              <a:ext uri="{FF2B5EF4-FFF2-40B4-BE49-F238E27FC236}">
                <a16:creationId xmlns:a16="http://schemas.microsoft.com/office/drawing/2014/main" id="{F2C59A45-EEEA-483F-DA2A-196B8C8AA94C}"/>
              </a:ext>
            </a:extLst>
          </p:cNvPr>
          <p:cNvSpPr>
            <a:spLocks noGrp="1"/>
          </p:cNvSpPr>
          <p:nvPr>
            <p:ph type="title" hasCustomPrompt="1"/>
          </p:nvPr>
        </p:nvSpPr>
        <p:spPr>
          <a:xfrm>
            <a:off x="4949646" y="924025"/>
            <a:ext cx="6308893" cy="1838426"/>
          </a:xfrm>
        </p:spPr>
        <p:txBody>
          <a:bodyPr anchor="t"/>
          <a:lstStyle>
            <a:lvl1pPr>
              <a:lnSpc>
                <a:spcPts val="6340"/>
              </a:lnSpc>
              <a:defRPr sz="6600">
                <a:solidFill>
                  <a:schemeClr val="bg1"/>
                </a:solidFill>
              </a:defRPr>
            </a:lvl1pPr>
          </a:lstStyle>
          <a:p>
            <a:r>
              <a:rPr lang="en-US"/>
              <a:t>title</a:t>
            </a:r>
          </a:p>
        </p:txBody>
      </p:sp>
    </p:spTree>
    <p:custDataLst>
      <p:tags r:id="rId1"/>
    </p:custDataLst>
    <p:extLst>
      <p:ext uri="{BB962C8B-B14F-4D97-AF65-F5344CB8AC3E}">
        <p14:creationId xmlns:p14="http://schemas.microsoft.com/office/powerpoint/2010/main" val="2112824263"/>
      </p:ext>
    </p:extLst>
  </p:cSld>
  <p:clrMapOvr>
    <a:masterClrMapping/>
  </p:clrMapOvr>
  <p:extLst>
    <p:ext uri="{DCECCB84-F9BA-43D5-87BE-67443E8EF086}">
      <p15:sldGuideLst xmlns:p15="http://schemas.microsoft.com/office/powerpoint/2012/main">
        <p15:guide id="1" pos="753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ADA Blue Box Title and Content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 uri="{C183D7F6-B498-43B3-948B-1728B52AA6E4}">
                <adec:decorative xmlns:adec="http://schemas.microsoft.com/office/drawing/2017/decorative" val="1"/>
              </a:ext>
            </a:extLst>
          </p:cNvPr>
          <p:cNvSpPr>
            <a:spLocks noGrp="1"/>
          </p:cNvSpPr>
          <p:nvPr>
            <p:ph type="pic" sz="quarter" idx="10"/>
          </p:nvPr>
        </p:nvSpPr>
        <p:spPr>
          <a:xfrm>
            <a:off x="7463790" y="180770"/>
            <a:ext cx="4493168" cy="6496465"/>
          </a:xfrm>
          <a:prstGeom prst="roundRect">
            <a:avLst>
              <a:gd name="adj" fmla="val 5404"/>
            </a:avLst>
          </a:prstGeom>
        </p:spPr>
        <p:txBody>
          <a:bodyPr/>
          <a:lstStyle/>
          <a:p>
            <a:r>
              <a:rPr lang="en-US"/>
              <a:t>Click icon to add picture</a:t>
            </a:r>
          </a:p>
        </p:txBody>
      </p:sp>
      <p:sp>
        <p:nvSpPr>
          <p:cNvPr id="10" name="Text Placeholder 11">
            <a:extLst>
              <a:ext uri="{FF2B5EF4-FFF2-40B4-BE49-F238E27FC236}">
                <a16:creationId xmlns:a16="http://schemas.microsoft.com/office/drawing/2014/main" id="{3494112A-408D-4F6D-BE58-E9B1866EF754}"/>
              </a:ext>
            </a:extLst>
          </p:cNvPr>
          <p:cNvSpPr>
            <a:spLocks noGrp="1"/>
          </p:cNvSpPr>
          <p:nvPr>
            <p:ph type="body" sz="quarter" idx="12" hasCustomPrompt="1"/>
          </p:nvPr>
        </p:nvSpPr>
        <p:spPr>
          <a:xfrm rot="5400000">
            <a:off x="827755" y="-410320"/>
            <a:ext cx="6496468" cy="7678642"/>
          </a:xfrm>
          <a:prstGeom prst="round2SameRect">
            <a:avLst>
              <a:gd name="adj1" fmla="val 0"/>
              <a:gd name="adj2" fmla="val 4564"/>
            </a:avLst>
          </a:prstGeom>
          <a:solidFill>
            <a:schemeClr val="tx2"/>
          </a:solidFill>
        </p:spPr>
        <p:txBody>
          <a:bodyPr vert="vert270" lIns="548640" tIns="548640" rIns="548640" bIns="548640">
            <a:noAutofit/>
          </a:bodyPr>
          <a:lstStyle>
            <a:lvl1pPr marL="0" indent="0">
              <a:lnSpc>
                <a:spcPts val="6280"/>
              </a:lnSpc>
              <a:spcBef>
                <a:spcPts val="1000"/>
              </a:spcBef>
              <a:buNone/>
              <a:defRPr sz="6600" b="1" cap="all" baseline="0">
                <a:no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TITLE AND TEXT</a:t>
            </a:r>
          </a:p>
          <a:p>
            <a:pPr lvl="0"/>
            <a:endParaRPr lang="en-US"/>
          </a:p>
        </p:txBody>
      </p:sp>
      <p:pic>
        <p:nvPicPr>
          <p:cNvPr id="5" name="Picture 4">
            <a:extLst>
              <a:ext uri="{FF2B5EF4-FFF2-40B4-BE49-F238E27FC236}">
                <a16:creationId xmlns:a16="http://schemas.microsoft.com/office/drawing/2014/main" id="{22DBE021-09FD-448B-805B-1EBF7CCB068D}"/>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886968" y="5664684"/>
            <a:ext cx="1548149" cy="589475"/>
          </a:xfrm>
          <a:prstGeom prst="rect">
            <a:avLst/>
          </a:prstGeom>
        </p:spPr>
      </p:pic>
      <p:sp>
        <p:nvSpPr>
          <p:cNvPr id="7" name="Text Placeholder 11">
            <a:extLst>
              <a:ext uri="{FF2B5EF4-FFF2-40B4-BE49-F238E27FC236}">
                <a16:creationId xmlns:a16="http://schemas.microsoft.com/office/drawing/2014/main" id="{83F2D6E5-7944-EAD7-C5D1-E49E2D87C6DB}"/>
              </a:ext>
            </a:extLst>
          </p:cNvPr>
          <p:cNvSpPr>
            <a:spLocks noGrp="1"/>
          </p:cNvSpPr>
          <p:nvPr>
            <p:ph type="body" sz="quarter" idx="13" hasCustomPrompt="1"/>
          </p:nvPr>
        </p:nvSpPr>
        <p:spPr>
          <a:xfrm>
            <a:off x="886969" y="3072244"/>
            <a:ext cx="6308893" cy="2387613"/>
          </a:xfrm>
        </p:spPr>
        <p:txBody>
          <a:bodyPr>
            <a:noAutofit/>
          </a:bodyPr>
          <a:lstStyle>
            <a:lvl1pPr marL="0" indent="0">
              <a:lnSpc>
                <a:spcPct val="100000"/>
              </a:lnSpc>
              <a:spcBef>
                <a:spcPts val="1000"/>
              </a:spcBef>
              <a:buNone/>
              <a:defRPr sz="2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add text</a:t>
            </a:r>
          </a:p>
        </p:txBody>
      </p:sp>
      <p:sp>
        <p:nvSpPr>
          <p:cNvPr id="8" name="Title 1">
            <a:extLst>
              <a:ext uri="{FF2B5EF4-FFF2-40B4-BE49-F238E27FC236}">
                <a16:creationId xmlns:a16="http://schemas.microsoft.com/office/drawing/2014/main" id="{8CEF4FD2-9A6D-4313-FFFE-3A67C1512761}"/>
              </a:ext>
            </a:extLst>
          </p:cNvPr>
          <p:cNvSpPr>
            <a:spLocks noGrp="1"/>
          </p:cNvSpPr>
          <p:nvPr>
            <p:ph type="title" hasCustomPrompt="1"/>
          </p:nvPr>
        </p:nvSpPr>
        <p:spPr>
          <a:xfrm>
            <a:off x="886968" y="1060564"/>
            <a:ext cx="6308893" cy="1838426"/>
          </a:xfrm>
        </p:spPr>
        <p:txBody>
          <a:bodyPr anchor="t"/>
          <a:lstStyle>
            <a:lvl1pPr>
              <a:lnSpc>
                <a:spcPts val="6340"/>
              </a:lnSpc>
              <a:defRPr sz="6600">
                <a:solidFill>
                  <a:schemeClr val="bg1"/>
                </a:solidFill>
              </a:defRPr>
            </a:lvl1pPr>
          </a:lstStyle>
          <a:p>
            <a:r>
              <a:rPr lang="en-US"/>
              <a:t>title</a:t>
            </a:r>
          </a:p>
        </p:txBody>
      </p:sp>
    </p:spTree>
    <p:custDataLst>
      <p:tags r:id="rId1"/>
    </p:custDataLst>
    <p:extLst>
      <p:ext uri="{BB962C8B-B14F-4D97-AF65-F5344CB8AC3E}">
        <p14:creationId xmlns:p14="http://schemas.microsoft.com/office/powerpoint/2010/main" val="339774265"/>
      </p:ext>
    </p:extLst>
  </p:cSld>
  <p:clrMapOvr>
    <a:masterClrMapping/>
  </p:clrMapOvr>
  <p:extLst>
    <p:ext uri="{DCECCB84-F9BA-43D5-87BE-67443E8EF086}">
      <p15:sldGuideLst xmlns:p15="http://schemas.microsoft.com/office/powerpoint/2012/main">
        <p15:guide id="1" pos="75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ADA Blue Box Title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 uri="{C183D7F6-B498-43B3-948B-1728B52AA6E4}">
                <adec:decorative xmlns:adec="http://schemas.microsoft.com/office/drawing/2017/decorative" val="1"/>
              </a:ext>
            </a:extLst>
          </p:cNvPr>
          <p:cNvSpPr>
            <a:spLocks noGrp="1"/>
          </p:cNvSpPr>
          <p:nvPr>
            <p:ph type="pic" sz="quarter" idx="10"/>
          </p:nvPr>
        </p:nvSpPr>
        <p:spPr>
          <a:xfrm>
            <a:off x="7566660" y="180767"/>
            <a:ext cx="4379540" cy="6496465"/>
          </a:xfrm>
          <a:prstGeom prst="roundRect">
            <a:avLst>
              <a:gd name="adj" fmla="val 4973"/>
            </a:avLst>
          </a:prstGeom>
        </p:spPr>
        <p:txBody>
          <a:bodyPr/>
          <a:lstStyle/>
          <a:p>
            <a:r>
              <a:rPr lang="en-US"/>
              <a:t>Click icon to add picture</a:t>
            </a:r>
          </a:p>
        </p:txBody>
      </p:sp>
      <p:sp>
        <p:nvSpPr>
          <p:cNvPr id="10" name="Text Placeholder 11">
            <a:extLst>
              <a:ext uri="{FF2B5EF4-FFF2-40B4-BE49-F238E27FC236}">
                <a16:creationId xmlns:a16="http://schemas.microsoft.com/office/drawing/2014/main" id="{3494112A-408D-4F6D-BE58-E9B1866EF754}"/>
              </a:ext>
            </a:extLst>
          </p:cNvPr>
          <p:cNvSpPr>
            <a:spLocks noGrp="1"/>
          </p:cNvSpPr>
          <p:nvPr>
            <p:ph type="body" sz="quarter" idx="12" hasCustomPrompt="1"/>
          </p:nvPr>
        </p:nvSpPr>
        <p:spPr>
          <a:xfrm rot="5400000">
            <a:off x="838046" y="-411482"/>
            <a:ext cx="6496468" cy="7680960"/>
          </a:xfrm>
          <a:prstGeom prst="round2SameRect">
            <a:avLst>
              <a:gd name="adj1" fmla="val 0"/>
              <a:gd name="adj2" fmla="val 4565"/>
            </a:avLst>
          </a:prstGeom>
          <a:solidFill>
            <a:schemeClr val="tx2"/>
          </a:solidFill>
        </p:spPr>
        <p:txBody>
          <a:bodyPr vert="vert270" lIns="731520" tIns="731520" rIns="731520" bIns="731520" anchor="ctr">
            <a:noAutofit/>
          </a:bodyPr>
          <a:lstStyle>
            <a:lvl1pPr marL="0" indent="0">
              <a:lnSpc>
                <a:spcPts val="6326"/>
              </a:lnSpc>
              <a:spcBef>
                <a:spcPts val="1000"/>
              </a:spcBef>
              <a:buNone/>
              <a:defRPr sz="6600" b="1" cap="all" baseline="0">
                <a:no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HEADLINE</a:t>
            </a:r>
          </a:p>
        </p:txBody>
      </p:sp>
      <p:sp>
        <p:nvSpPr>
          <p:cNvPr id="5" name="Title 1">
            <a:extLst>
              <a:ext uri="{FF2B5EF4-FFF2-40B4-BE49-F238E27FC236}">
                <a16:creationId xmlns:a16="http://schemas.microsoft.com/office/drawing/2014/main" id="{5A4F0CAC-EFFC-E960-6151-B73DC715A1AF}"/>
              </a:ext>
            </a:extLst>
          </p:cNvPr>
          <p:cNvSpPr>
            <a:spLocks noGrp="1"/>
          </p:cNvSpPr>
          <p:nvPr>
            <p:ph type="title" hasCustomPrompt="1"/>
          </p:nvPr>
        </p:nvSpPr>
        <p:spPr>
          <a:xfrm>
            <a:off x="861237" y="174607"/>
            <a:ext cx="7065523" cy="6503384"/>
          </a:xfrm>
        </p:spPr>
        <p:txBody>
          <a:bodyPr/>
          <a:lstStyle>
            <a:lvl1pPr>
              <a:lnSpc>
                <a:spcPts val="6340"/>
              </a:lnSpc>
              <a:defRPr sz="6600">
                <a:solidFill>
                  <a:schemeClr val="bg1"/>
                </a:solidFill>
              </a:defRPr>
            </a:lvl1pPr>
          </a:lstStyle>
          <a:p>
            <a:r>
              <a:rPr lang="en-US"/>
              <a:t>Title</a:t>
            </a:r>
          </a:p>
        </p:txBody>
      </p:sp>
    </p:spTree>
    <p:custDataLst>
      <p:tags r:id="rId1"/>
    </p:custDataLst>
    <p:extLst>
      <p:ext uri="{BB962C8B-B14F-4D97-AF65-F5344CB8AC3E}">
        <p14:creationId xmlns:p14="http://schemas.microsoft.com/office/powerpoint/2010/main" val="3670887160"/>
      </p:ext>
    </p:extLst>
  </p:cSld>
  <p:clrMapOvr>
    <a:masterClrMapping/>
  </p:clrMapOvr>
  <p:extLst>
    <p:ext uri="{DCECCB84-F9BA-43D5-87BE-67443E8EF086}">
      <p15:sldGuideLst xmlns:p15="http://schemas.microsoft.com/office/powerpoint/2012/main">
        <p15:guide id="1" pos="753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ADA Blue Box Title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 uri="{C183D7F6-B498-43B3-948B-1728B52AA6E4}">
                <adec:decorative xmlns:adec="http://schemas.microsoft.com/office/drawing/2017/decorative" val="1"/>
              </a:ext>
            </a:extLst>
          </p:cNvPr>
          <p:cNvSpPr>
            <a:spLocks noGrp="1"/>
          </p:cNvSpPr>
          <p:nvPr>
            <p:ph type="pic" sz="quarter" idx="10"/>
          </p:nvPr>
        </p:nvSpPr>
        <p:spPr>
          <a:xfrm>
            <a:off x="247427" y="180767"/>
            <a:ext cx="4358864" cy="6496465"/>
          </a:xfrm>
          <a:prstGeom prst="roundRect">
            <a:avLst>
              <a:gd name="adj" fmla="val 5414"/>
            </a:avLst>
          </a:prstGeom>
        </p:spPr>
        <p:txBody>
          <a:bodyPr/>
          <a:lstStyle>
            <a:lvl1pPr marL="0" indent="0">
              <a:buFontTx/>
              <a:buNone/>
              <a:defRPr/>
            </a:lvl1pPr>
          </a:lstStyle>
          <a:p>
            <a:r>
              <a:rPr lang="en-US"/>
              <a:t>Click icon to add picture</a:t>
            </a:r>
          </a:p>
        </p:txBody>
      </p:sp>
      <p:sp>
        <p:nvSpPr>
          <p:cNvPr id="9" name="Text Placeholder 11">
            <a:extLst>
              <a:ext uri="{FF2B5EF4-FFF2-40B4-BE49-F238E27FC236}">
                <a16:creationId xmlns:a16="http://schemas.microsoft.com/office/drawing/2014/main" id="{C683241C-81F2-4A10-8D96-1686F2D2AE2C}"/>
              </a:ext>
            </a:extLst>
          </p:cNvPr>
          <p:cNvSpPr>
            <a:spLocks noGrp="1"/>
          </p:cNvSpPr>
          <p:nvPr>
            <p:ph type="body" sz="quarter" idx="12" hasCustomPrompt="1"/>
          </p:nvPr>
        </p:nvSpPr>
        <p:spPr>
          <a:xfrm rot="16200000">
            <a:off x="4855860" y="-411482"/>
            <a:ext cx="6496468" cy="7680960"/>
          </a:xfrm>
          <a:prstGeom prst="round2SameRect">
            <a:avLst>
              <a:gd name="adj1" fmla="val 0"/>
              <a:gd name="adj2" fmla="val 3737"/>
            </a:avLst>
          </a:prstGeom>
          <a:solidFill>
            <a:schemeClr val="tx2"/>
          </a:solidFill>
        </p:spPr>
        <p:txBody>
          <a:bodyPr vert="vert" lIns="731520" tIns="731520" rIns="731520" bIns="731520" anchor="ctr">
            <a:noAutofit/>
          </a:bodyPr>
          <a:lstStyle>
            <a:lvl1pPr marL="0" indent="0">
              <a:lnSpc>
                <a:spcPts val="6326"/>
              </a:lnSpc>
              <a:spcBef>
                <a:spcPts val="1000"/>
              </a:spcBef>
              <a:buNone/>
              <a:defRPr sz="6600" b="1" cap="all" baseline="0">
                <a:no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Headline</a:t>
            </a:r>
          </a:p>
        </p:txBody>
      </p:sp>
      <p:sp>
        <p:nvSpPr>
          <p:cNvPr id="5" name="Title 1">
            <a:extLst>
              <a:ext uri="{FF2B5EF4-FFF2-40B4-BE49-F238E27FC236}">
                <a16:creationId xmlns:a16="http://schemas.microsoft.com/office/drawing/2014/main" id="{55C56E03-6DCA-388B-F626-D1592CA730E8}"/>
              </a:ext>
            </a:extLst>
          </p:cNvPr>
          <p:cNvSpPr>
            <a:spLocks noGrp="1"/>
          </p:cNvSpPr>
          <p:nvPr>
            <p:ph type="title" hasCustomPrompt="1"/>
          </p:nvPr>
        </p:nvSpPr>
        <p:spPr>
          <a:xfrm>
            <a:off x="4879050" y="173848"/>
            <a:ext cx="7065523" cy="6503384"/>
          </a:xfrm>
        </p:spPr>
        <p:txBody>
          <a:bodyPr/>
          <a:lstStyle>
            <a:lvl1pPr>
              <a:lnSpc>
                <a:spcPts val="6340"/>
              </a:lnSpc>
              <a:defRPr sz="6600">
                <a:solidFill>
                  <a:schemeClr val="bg1"/>
                </a:solidFill>
              </a:defRPr>
            </a:lvl1pPr>
          </a:lstStyle>
          <a:p>
            <a:r>
              <a:rPr lang="en-US"/>
              <a:t>Title</a:t>
            </a:r>
          </a:p>
        </p:txBody>
      </p:sp>
    </p:spTree>
    <p:custDataLst>
      <p:tags r:id="rId1"/>
    </p:custDataLst>
    <p:extLst>
      <p:ext uri="{BB962C8B-B14F-4D97-AF65-F5344CB8AC3E}">
        <p14:creationId xmlns:p14="http://schemas.microsoft.com/office/powerpoint/2010/main" val="3738398493"/>
      </p:ext>
    </p:extLst>
  </p:cSld>
  <p:clrMapOvr>
    <a:masterClrMapping/>
  </p:clrMapOvr>
  <p:extLst>
    <p:ext uri="{DCECCB84-F9BA-43D5-87BE-67443E8EF086}">
      <p15:sldGuideLst xmlns:p15="http://schemas.microsoft.com/office/powerpoint/2012/main">
        <p15:guide id="1" pos="753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ADA Photo and short title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 uri="{C183D7F6-B498-43B3-948B-1728B52AA6E4}">
                <adec:decorative xmlns:adec="http://schemas.microsoft.com/office/drawing/2017/decorative" val="1"/>
              </a:ext>
            </a:extLst>
          </p:cNvPr>
          <p:cNvSpPr>
            <a:spLocks noGrp="1"/>
          </p:cNvSpPr>
          <p:nvPr>
            <p:ph type="pic" sz="quarter" idx="10"/>
          </p:nvPr>
        </p:nvSpPr>
        <p:spPr>
          <a:xfrm>
            <a:off x="247426" y="180767"/>
            <a:ext cx="7970744" cy="6496465"/>
          </a:xfrm>
          <a:prstGeom prst="roundRect">
            <a:avLst>
              <a:gd name="adj" fmla="val 4040"/>
            </a:avLst>
          </a:prstGeom>
        </p:spPr>
        <p:txBody>
          <a:bodyPr/>
          <a:lstStyle>
            <a:lvl1pPr marL="0" indent="0">
              <a:buFontTx/>
              <a:buNone/>
              <a:defRPr/>
            </a:lvl1pPr>
          </a:lstStyle>
          <a:p>
            <a:r>
              <a:rPr lang="en-US"/>
              <a:t>Click icon to add picture</a:t>
            </a:r>
          </a:p>
        </p:txBody>
      </p:sp>
      <p:sp>
        <p:nvSpPr>
          <p:cNvPr id="9" name="Text Placeholder 11">
            <a:extLst>
              <a:ext uri="{FF2B5EF4-FFF2-40B4-BE49-F238E27FC236}">
                <a16:creationId xmlns:a16="http://schemas.microsoft.com/office/drawing/2014/main" id="{C683241C-81F2-4A10-8D96-1686F2D2AE2C}"/>
              </a:ext>
            </a:extLst>
          </p:cNvPr>
          <p:cNvSpPr>
            <a:spLocks noGrp="1"/>
          </p:cNvSpPr>
          <p:nvPr>
            <p:ph type="body" sz="quarter" idx="12" hasCustomPrompt="1"/>
          </p:nvPr>
        </p:nvSpPr>
        <p:spPr>
          <a:xfrm rot="16200000">
            <a:off x="6675516" y="1408177"/>
            <a:ext cx="6496468" cy="4041648"/>
          </a:xfrm>
          <a:prstGeom prst="round2SameRect">
            <a:avLst>
              <a:gd name="adj1" fmla="val 0"/>
              <a:gd name="adj2" fmla="val 5644"/>
            </a:avLst>
          </a:prstGeom>
          <a:solidFill>
            <a:schemeClr val="tx2"/>
          </a:solidFill>
        </p:spPr>
        <p:txBody>
          <a:bodyPr vert="vert" lIns="731520" tIns="548640" rIns="731520" bIns="548640" anchor="ctr">
            <a:noAutofit/>
          </a:bodyPr>
          <a:lstStyle>
            <a:lvl1pPr marL="0" indent="0">
              <a:lnSpc>
                <a:spcPts val="6326"/>
              </a:lnSpc>
              <a:spcBef>
                <a:spcPts val="1000"/>
              </a:spcBef>
              <a:buNone/>
              <a:defRPr sz="6600" b="1" cap="all" baseline="0">
                <a:no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Short word text</a:t>
            </a:r>
          </a:p>
        </p:txBody>
      </p:sp>
      <p:sp>
        <p:nvSpPr>
          <p:cNvPr id="5" name="Title 1">
            <a:extLst>
              <a:ext uri="{FF2B5EF4-FFF2-40B4-BE49-F238E27FC236}">
                <a16:creationId xmlns:a16="http://schemas.microsoft.com/office/drawing/2014/main" id="{6D1344EF-DD03-D3FF-4F73-7C45969788F3}"/>
              </a:ext>
            </a:extLst>
          </p:cNvPr>
          <p:cNvSpPr>
            <a:spLocks noGrp="1"/>
          </p:cNvSpPr>
          <p:nvPr>
            <p:ph type="title" hasCustomPrompt="1"/>
          </p:nvPr>
        </p:nvSpPr>
        <p:spPr>
          <a:xfrm>
            <a:off x="8325853" y="173848"/>
            <a:ext cx="3609681" cy="6503384"/>
          </a:xfrm>
        </p:spPr>
        <p:txBody>
          <a:bodyPr/>
          <a:lstStyle>
            <a:lvl1pPr>
              <a:lnSpc>
                <a:spcPts val="6340"/>
              </a:lnSpc>
              <a:defRPr sz="6600">
                <a:solidFill>
                  <a:schemeClr val="bg1"/>
                </a:solidFill>
              </a:defRPr>
            </a:lvl1pPr>
          </a:lstStyle>
          <a:p>
            <a:r>
              <a:rPr lang="en-US"/>
              <a:t>Short word title</a:t>
            </a:r>
          </a:p>
        </p:txBody>
      </p:sp>
    </p:spTree>
    <p:custDataLst>
      <p:tags r:id="rId1"/>
    </p:custDataLst>
    <p:extLst>
      <p:ext uri="{BB962C8B-B14F-4D97-AF65-F5344CB8AC3E}">
        <p14:creationId xmlns:p14="http://schemas.microsoft.com/office/powerpoint/2010/main" val="3585975140"/>
      </p:ext>
    </p:extLst>
  </p:cSld>
  <p:clrMapOvr>
    <a:masterClrMapping/>
  </p:clrMapOvr>
  <p:extLst>
    <p:ext uri="{DCECCB84-F9BA-43D5-87BE-67443E8EF086}">
      <p15:sldGuideLst xmlns:p15="http://schemas.microsoft.com/office/powerpoint/2012/main">
        <p15:guide id="1" pos="753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DA Photo and short title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 uri="{C183D7F6-B498-43B3-948B-1728B52AA6E4}">
                <adec:decorative xmlns:adec="http://schemas.microsoft.com/office/drawing/2017/decorative" val="1"/>
              </a:ext>
            </a:extLst>
          </p:cNvPr>
          <p:cNvSpPr>
            <a:spLocks noGrp="1"/>
          </p:cNvSpPr>
          <p:nvPr>
            <p:ph type="pic" sz="quarter" idx="10"/>
          </p:nvPr>
        </p:nvSpPr>
        <p:spPr>
          <a:xfrm>
            <a:off x="3989071" y="180767"/>
            <a:ext cx="7967888" cy="6496465"/>
          </a:xfrm>
          <a:prstGeom prst="roundRect">
            <a:avLst>
              <a:gd name="adj" fmla="val 3709"/>
            </a:avLst>
          </a:prstGeom>
        </p:spPr>
        <p:txBody>
          <a:bodyPr/>
          <a:lstStyle/>
          <a:p>
            <a:r>
              <a:rPr lang="en-US"/>
              <a:t>Click icon to add picture</a:t>
            </a:r>
          </a:p>
        </p:txBody>
      </p:sp>
      <p:sp>
        <p:nvSpPr>
          <p:cNvPr id="10" name="Text Placeholder 11">
            <a:extLst>
              <a:ext uri="{FF2B5EF4-FFF2-40B4-BE49-F238E27FC236}">
                <a16:creationId xmlns:a16="http://schemas.microsoft.com/office/drawing/2014/main" id="{3494112A-408D-4F6D-BE58-E9B1866EF754}"/>
              </a:ext>
            </a:extLst>
          </p:cNvPr>
          <p:cNvSpPr>
            <a:spLocks noGrp="1"/>
          </p:cNvSpPr>
          <p:nvPr>
            <p:ph type="body" sz="quarter" idx="12" hasCustomPrompt="1"/>
          </p:nvPr>
        </p:nvSpPr>
        <p:spPr>
          <a:xfrm rot="5400000">
            <a:off x="-992368" y="1408174"/>
            <a:ext cx="6496468" cy="4041648"/>
          </a:xfrm>
          <a:prstGeom prst="round2SameRect">
            <a:avLst>
              <a:gd name="adj1" fmla="val 0"/>
              <a:gd name="adj2" fmla="val 5644"/>
            </a:avLst>
          </a:prstGeom>
          <a:solidFill>
            <a:schemeClr val="tx2"/>
          </a:solidFill>
        </p:spPr>
        <p:txBody>
          <a:bodyPr vert="vert270" lIns="731520" tIns="548640" rIns="731520" bIns="640080" anchor="ctr">
            <a:noAutofit/>
          </a:bodyPr>
          <a:lstStyle>
            <a:lvl1pPr marL="0" indent="0">
              <a:lnSpc>
                <a:spcPts val="6326"/>
              </a:lnSpc>
              <a:spcBef>
                <a:spcPts val="1000"/>
              </a:spcBef>
              <a:buNone/>
              <a:defRPr sz="6600" b="1" cap="all" baseline="0">
                <a:no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Short word text</a:t>
            </a:r>
          </a:p>
        </p:txBody>
      </p:sp>
      <p:sp>
        <p:nvSpPr>
          <p:cNvPr id="5" name="Title 1">
            <a:extLst>
              <a:ext uri="{FF2B5EF4-FFF2-40B4-BE49-F238E27FC236}">
                <a16:creationId xmlns:a16="http://schemas.microsoft.com/office/drawing/2014/main" id="{3D7818B3-A991-F878-CADF-C32FA2D28343}"/>
              </a:ext>
            </a:extLst>
          </p:cNvPr>
          <p:cNvSpPr>
            <a:spLocks noGrp="1"/>
          </p:cNvSpPr>
          <p:nvPr>
            <p:ph type="title" hasCustomPrompt="1"/>
          </p:nvPr>
        </p:nvSpPr>
        <p:spPr>
          <a:xfrm>
            <a:off x="667009" y="183475"/>
            <a:ext cx="3609681" cy="6503384"/>
          </a:xfrm>
        </p:spPr>
        <p:txBody>
          <a:bodyPr/>
          <a:lstStyle>
            <a:lvl1pPr>
              <a:lnSpc>
                <a:spcPts val="6340"/>
              </a:lnSpc>
              <a:defRPr sz="6600">
                <a:solidFill>
                  <a:schemeClr val="bg1"/>
                </a:solidFill>
              </a:defRPr>
            </a:lvl1pPr>
          </a:lstStyle>
          <a:p>
            <a:r>
              <a:rPr lang="en-US"/>
              <a:t>Short word title</a:t>
            </a:r>
          </a:p>
        </p:txBody>
      </p:sp>
    </p:spTree>
    <p:custDataLst>
      <p:tags r:id="rId1"/>
    </p:custDataLst>
    <p:extLst>
      <p:ext uri="{BB962C8B-B14F-4D97-AF65-F5344CB8AC3E}">
        <p14:creationId xmlns:p14="http://schemas.microsoft.com/office/powerpoint/2010/main" val="102262581"/>
      </p:ext>
    </p:extLst>
  </p:cSld>
  <p:clrMapOvr>
    <a:masterClrMapping/>
  </p:clrMapOvr>
  <p:extLst>
    <p:ext uri="{DCECCB84-F9BA-43D5-87BE-67443E8EF086}">
      <p15:sldGuideLst xmlns:p15="http://schemas.microsoft.com/office/powerpoint/2012/main">
        <p15:guide id="1" pos="753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DA Portrait Photo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014F93B-99F8-CCBF-ECC0-390BCEE552CA}"/>
              </a:ext>
            </a:extLst>
          </p:cNvPr>
          <p:cNvSpPr>
            <a:spLocks noGrp="1"/>
          </p:cNvSpPr>
          <p:nvPr>
            <p:ph type="title" hasCustomPrompt="1"/>
          </p:nvPr>
        </p:nvSpPr>
        <p:spPr>
          <a:xfrm>
            <a:off x="648239" y="535666"/>
            <a:ext cx="5447761" cy="1787236"/>
          </a:xfrm>
        </p:spPr>
        <p:txBody>
          <a:bodyPr anchor="t"/>
          <a:lstStyle>
            <a:lvl1pPr>
              <a:defRPr/>
            </a:lvl1pPr>
          </a:lstStyle>
          <a:p>
            <a:r>
              <a:rPr lang="en-US"/>
              <a:t>title</a:t>
            </a:r>
          </a:p>
        </p:txBody>
      </p:sp>
      <p:sp>
        <p:nvSpPr>
          <p:cNvPr id="17" name="Picture Placeholder 3">
            <a:extLst>
              <a:ext uri="{FF2B5EF4-FFF2-40B4-BE49-F238E27FC236}">
                <a16:creationId xmlns:a16="http://schemas.microsoft.com/office/drawing/2014/main" id="{14854F13-844D-4C2D-BB09-40674ABA7646}"/>
              </a:ext>
              <a:ext uri="{C183D7F6-B498-43B3-948B-1728B52AA6E4}">
                <adec:decorative xmlns:adec="http://schemas.microsoft.com/office/drawing/2017/decorative" val="1"/>
              </a:ext>
            </a:extLst>
          </p:cNvPr>
          <p:cNvSpPr>
            <a:spLocks noGrp="1"/>
          </p:cNvSpPr>
          <p:nvPr>
            <p:ph type="pic" sz="quarter" idx="10"/>
          </p:nvPr>
        </p:nvSpPr>
        <p:spPr>
          <a:xfrm>
            <a:off x="6628573" y="535667"/>
            <a:ext cx="4917882"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21208" y="5907024"/>
            <a:ext cx="1548147" cy="589475"/>
          </a:xfrm>
          <a:prstGeom prst="rect">
            <a:avLst/>
          </a:prstGeom>
        </p:spPr>
      </p:pic>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9663" y="2552023"/>
            <a:ext cx="5456337" cy="3202502"/>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2460935205"/>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ADA Portrait Photo and Content 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316E51-411C-DF75-91BE-3F15A5BA7855}"/>
              </a:ext>
            </a:extLst>
          </p:cNvPr>
          <p:cNvSpPr>
            <a:spLocks noGrp="1"/>
          </p:cNvSpPr>
          <p:nvPr>
            <p:ph type="title" hasCustomPrompt="1"/>
          </p:nvPr>
        </p:nvSpPr>
        <p:spPr>
          <a:xfrm>
            <a:off x="6088864" y="535667"/>
            <a:ext cx="5447761" cy="1787236"/>
          </a:xfrm>
        </p:spPr>
        <p:txBody>
          <a:bodyPr anchor="t"/>
          <a:lstStyle>
            <a:lvl1pPr>
              <a:defRPr/>
            </a:lvl1pPr>
          </a:lstStyle>
          <a:p>
            <a:r>
              <a:rPr lang="en-US"/>
              <a:t>title</a:t>
            </a:r>
          </a:p>
        </p:txBody>
      </p:sp>
      <p:sp>
        <p:nvSpPr>
          <p:cNvPr id="17" name="Picture Placeholder 3">
            <a:extLst>
              <a:ext uri="{FF2B5EF4-FFF2-40B4-BE49-F238E27FC236}">
                <a16:creationId xmlns:a16="http://schemas.microsoft.com/office/drawing/2014/main" id="{14854F13-844D-4C2D-BB09-40674ABA7646}"/>
              </a:ext>
              <a:ext uri="{C183D7F6-B498-43B3-948B-1728B52AA6E4}">
                <adec:decorative xmlns:adec="http://schemas.microsoft.com/office/drawing/2017/decorative" val="1"/>
              </a:ext>
            </a:extLst>
          </p:cNvPr>
          <p:cNvSpPr>
            <a:spLocks noGrp="1"/>
          </p:cNvSpPr>
          <p:nvPr>
            <p:ph type="pic" sz="quarter" idx="10"/>
          </p:nvPr>
        </p:nvSpPr>
        <p:spPr>
          <a:xfrm>
            <a:off x="640080" y="535667"/>
            <a:ext cx="4917882"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140696" y="5907024"/>
            <a:ext cx="1548147" cy="589475"/>
          </a:xfrm>
          <a:prstGeom prst="rect">
            <a:avLst/>
          </a:prstGeom>
        </p:spPr>
      </p:pic>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104536" y="2552023"/>
            <a:ext cx="5456337" cy="3202502"/>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923112361"/>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ADA Square Photo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241C2F3-8986-A2DA-7817-AFAF1CFA783A}"/>
              </a:ext>
            </a:extLst>
          </p:cNvPr>
          <p:cNvSpPr>
            <a:spLocks noGrp="1"/>
          </p:cNvSpPr>
          <p:nvPr>
            <p:ph type="title" hasCustomPrompt="1"/>
          </p:nvPr>
        </p:nvSpPr>
        <p:spPr>
          <a:xfrm>
            <a:off x="639664" y="535665"/>
            <a:ext cx="3860618" cy="1956519"/>
          </a:xfrm>
        </p:spPr>
        <p:txBody>
          <a:bodyPr anchor="t"/>
          <a:lstStyle>
            <a:lvl1pPr>
              <a:defRPr/>
            </a:lvl1pPr>
          </a:lstStyle>
          <a:p>
            <a:r>
              <a:rPr lang="en-US"/>
              <a:t>title</a:t>
            </a:r>
          </a:p>
        </p:txBody>
      </p:sp>
      <p:sp>
        <p:nvSpPr>
          <p:cNvPr id="17" name="Picture Placeholder 3">
            <a:extLst>
              <a:ext uri="{FF2B5EF4-FFF2-40B4-BE49-F238E27FC236}">
                <a16:creationId xmlns:a16="http://schemas.microsoft.com/office/drawing/2014/main" id="{14854F13-844D-4C2D-BB09-40674ABA7646}"/>
              </a:ext>
              <a:ext uri="{C183D7F6-B498-43B3-948B-1728B52AA6E4}">
                <adec:decorative xmlns:adec="http://schemas.microsoft.com/office/drawing/2017/decorative" val="1"/>
              </a:ext>
            </a:extLst>
          </p:cNvPr>
          <p:cNvSpPr>
            <a:spLocks noGrp="1"/>
          </p:cNvSpPr>
          <p:nvPr>
            <p:ph type="pic" sz="quarter" idx="10"/>
          </p:nvPr>
        </p:nvSpPr>
        <p:spPr>
          <a:xfrm>
            <a:off x="4971336" y="535667"/>
            <a:ext cx="6575116"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21208" y="5907024"/>
            <a:ext cx="1548147" cy="589475"/>
          </a:xfrm>
          <a:prstGeom prst="rect">
            <a:avLst/>
          </a:prstGeom>
        </p:spPr>
      </p:pic>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9663" y="2644587"/>
            <a:ext cx="3860619" cy="2966503"/>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835097858"/>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ADA Square Photo and Content 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55DF4F5-63CA-372F-9533-48BABC460251}"/>
              </a:ext>
            </a:extLst>
          </p:cNvPr>
          <p:cNvSpPr>
            <a:spLocks noGrp="1"/>
          </p:cNvSpPr>
          <p:nvPr>
            <p:ph type="title" hasCustomPrompt="1"/>
          </p:nvPr>
        </p:nvSpPr>
        <p:spPr>
          <a:xfrm>
            <a:off x="7707413" y="540101"/>
            <a:ext cx="3860618" cy="1956519"/>
          </a:xfrm>
        </p:spPr>
        <p:txBody>
          <a:bodyPr anchor="t"/>
          <a:lstStyle>
            <a:lvl1pPr>
              <a:defRPr/>
            </a:lvl1pPr>
          </a:lstStyle>
          <a:p>
            <a:r>
              <a:rPr lang="en-US"/>
              <a:t>title</a:t>
            </a:r>
          </a:p>
        </p:txBody>
      </p:sp>
      <p:sp>
        <p:nvSpPr>
          <p:cNvPr id="17" name="Picture Placeholder 3">
            <a:extLst>
              <a:ext uri="{FF2B5EF4-FFF2-40B4-BE49-F238E27FC236}">
                <a16:creationId xmlns:a16="http://schemas.microsoft.com/office/drawing/2014/main" id="{14854F13-844D-4C2D-BB09-40674ABA7646}"/>
              </a:ext>
              <a:ext uri="{C183D7F6-B498-43B3-948B-1728B52AA6E4}">
                <adec:decorative xmlns:adec="http://schemas.microsoft.com/office/drawing/2017/decorative" val="1"/>
              </a:ext>
            </a:extLst>
          </p:cNvPr>
          <p:cNvSpPr>
            <a:spLocks noGrp="1"/>
          </p:cNvSpPr>
          <p:nvPr>
            <p:ph type="pic" sz="quarter" idx="10"/>
          </p:nvPr>
        </p:nvSpPr>
        <p:spPr>
          <a:xfrm>
            <a:off x="640080" y="535667"/>
            <a:ext cx="6575116"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140696" y="5907024"/>
            <a:ext cx="1548147" cy="589475"/>
          </a:xfrm>
          <a:prstGeom prst="rect">
            <a:avLst/>
          </a:prstGeom>
        </p:spPr>
      </p:pic>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7707412" y="2644587"/>
            <a:ext cx="3860619" cy="2966503"/>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1944963270"/>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DA Blur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5CF406-ADE4-4E91-A2CF-261A8B6C638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26" y="181182"/>
            <a:ext cx="4921537" cy="6492240"/>
          </a:xfrm>
          <a:prstGeom prst="rect">
            <a:avLst/>
          </a:prstGeom>
        </p:spPr>
      </p:pic>
      <p:pic>
        <p:nvPicPr>
          <p:cNvPr id="5" name="Picture 4">
            <a:extLst>
              <a:ext uri="{FF2B5EF4-FFF2-40B4-BE49-F238E27FC236}">
                <a16:creationId xmlns:a16="http://schemas.microsoft.com/office/drawing/2014/main" id="{A8A77575-EEFA-4AF3-9366-E2B2DA7C7BFE}"/>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683496" y="5660136"/>
            <a:ext cx="1548149" cy="589475"/>
          </a:xfrm>
          <a:prstGeom prst="rect">
            <a:avLst/>
          </a:prstGeom>
        </p:spPr>
      </p:pic>
      <p:pic>
        <p:nvPicPr>
          <p:cNvPr id="12" name="Picture 11">
            <a:extLst>
              <a:ext uri="{FF2B5EF4-FFF2-40B4-BE49-F238E27FC236}">
                <a16:creationId xmlns:a16="http://schemas.microsoft.com/office/drawing/2014/main" id="{7985938E-8BE1-46B4-8E3B-BC9D03306A9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876493" y="179484"/>
            <a:ext cx="7071973" cy="6492803"/>
          </a:xfrm>
          <a:prstGeom prst="rect">
            <a:avLst/>
          </a:prstGeom>
        </p:spPr>
      </p:pic>
      <p:sp>
        <p:nvSpPr>
          <p:cNvPr id="18" name="Rectangle 17">
            <a:extLst>
              <a:ext uri="{FF2B5EF4-FFF2-40B4-BE49-F238E27FC236}">
                <a16:creationId xmlns:a16="http://schemas.microsoft.com/office/drawing/2014/main" id="{B8E960C0-E757-49E8-A6BF-C70DAAA8CB9F}"/>
              </a:ext>
            </a:extLst>
          </p:cNvPr>
          <p:cNvSpPr/>
          <p:nvPr/>
        </p:nvSpPr>
        <p:spPr>
          <a:xfrm>
            <a:off x="5822830" y="1066473"/>
            <a:ext cx="5408815" cy="4154984"/>
          </a:xfrm>
          <a:prstGeom prst="rect">
            <a:avLst/>
          </a:prstGeom>
        </p:spPr>
        <p:txBody>
          <a:bodyPr wrap="square">
            <a:spAutoFit/>
          </a:bodyPr>
          <a:lstStyle/>
          <a:p>
            <a:pPr marL="0" indent="0">
              <a:lnSpc>
                <a:spcPct val="100000"/>
              </a:lnSpc>
              <a:spcBef>
                <a:spcPts val="1000"/>
              </a:spcBef>
              <a:buNone/>
            </a:pPr>
            <a:r>
              <a:rPr lang="en-US" sz="2400">
                <a:solidFill>
                  <a:schemeClr val="bg1"/>
                </a:solidFill>
              </a:rPr>
              <a:t>Evident Change partners with systems professionals and communities to get to the root of their biggest challenges, and gives them the tools and knowledge to achieve better outcomes for everyone involved. Because when we join forces with those who work in our systems and the people they serve, we make our systems—and our society—more equitable from the inside out.</a:t>
            </a:r>
          </a:p>
        </p:txBody>
      </p:sp>
      <p:sp>
        <p:nvSpPr>
          <p:cNvPr id="8" name="Title 1">
            <a:extLst>
              <a:ext uri="{FF2B5EF4-FFF2-40B4-BE49-F238E27FC236}">
                <a16:creationId xmlns:a16="http://schemas.microsoft.com/office/drawing/2014/main" id="{ED399BEC-5BF9-2844-4A91-D2C4932CF068}"/>
              </a:ext>
            </a:extLst>
          </p:cNvPr>
          <p:cNvSpPr>
            <a:spLocks noGrp="1"/>
          </p:cNvSpPr>
          <p:nvPr>
            <p:ph type="title" idx="4294967295"/>
          </p:nvPr>
        </p:nvSpPr>
        <p:spPr>
          <a:xfrm>
            <a:off x="639663" y="-1280160"/>
            <a:ext cx="10898216" cy="1280160"/>
          </a:xfrm>
        </p:spPr>
        <p:txBody>
          <a:bodyPr vert="horz" lIns="91440" tIns="45720" rIns="91440" bIns="45720" rtlCol="0" anchor="b">
            <a:noAutofit/>
          </a:bodyPr>
          <a:lstStyle/>
          <a:p>
            <a:r>
              <a:rPr lang="en-US"/>
              <a:t>Click to edit Master title style</a:t>
            </a:r>
          </a:p>
        </p:txBody>
      </p:sp>
    </p:spTree>
    <p:custDataLst>
      <p:tags r:id="rId1"/>
    </p:custDataLst>
    <p:extLst>
      <p:ext uri="{BB962C8B-B14F-4D97-AF65-F5344CB8AC3E}">
        <p14:creationId xmlns:p14="http://schemas.microsoft.com/office/powerpoint/2010/main" val="860100735"/>
      </p:ext>
    </p:extLst>
  </p:cSld>
  <p:clrMapOvr>
    <a:masterClrMapping/>
  </p:clrMapOvr>
  <p:extLst>
    <p:ext uri="{DCECCB84-F9BA-43D5-87BE-67443E8EF086}">
      <p15:sldGuideLst xmlns:p15="http://schemas.microsoft.com/office/powerpoint/2012/main">
        <p15:guide id="1" pos="753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ADA  Landscape Photo and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7E27A44-8347-D37B-AA95-B208FAE0AC20}"/>
              </a:ext>
            </a:extLst>
          </p:cNvPr>
          <p:cNvSpPr>
            <a:spLocks noGrp="1"/>
          </p:cNvSpPr>
          <p:nvPr>
            <p:ph type="title" hasCustomPrompt="1"/>
          </p:nvPr>
        </p:nvSpPr>
        <p:spPr>
          <a:xfrm>
            <a:off x="634214" y="1261527"/>
            <a:ext cx="3896476" cy="1776846"/>
          </a:xfrm>
        </p:spPr>
        <p:txBody>
          <a:bodyPr anchor="t"/>
          <a:lstStyle>
            <a:lvl1pPr>
              <a:defRPr/>
            </a:lvl1pPr>
          </a:lstStyle>
          <a:p>
            <a:r>
              <a:rPr lang="en-US"/>
              <a:t>title</a:t>
            </a:r>
          </a:p>
        </p:txBody>
      </p:sp>
      <p:pic>
        <p:nvPicPr>
          <p:cNvPr id="19" name="Picture 18">
            <a:extLst>
              <a:ext uri="{FF2B5EF4-FFF2-40B4-BE49-F238E27FC236}">
                <a16:creationId xmlns:a16="http://schemas.microsoft.com/office/drawing/2014/main" id="{A15B5300-79A0-4272-B315-FBF505B333A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21208" y="5907024"/>
            <a:ext cx="1548147" cy="589475"/>
          </a:xfrm>
          <a:prstGeom prst="rect">
            <a:avLst/>
          </a:prstGeom>
        </p:spPr>
      </p:pic>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7295" y="3182061"/>
            <a:ext cx="3896477" cy="2437585"/>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7" name="Picture Placeholder 3">
            <a:extLst>
              <a:ext uri="{FF2B5EF4-FFF2-40B4-BE49-F238E27FC236}">
                <a16:creationId xmlns:a16="http://schemas.microsoft.com/office/drawing/2014/main" id="{452EA5E2-2361-434D-8FA9-8D6C4836DAC9}"/>
              </a:ext>
              <a:ext uri="{C183D7F6-B498-43B3-948B-1728B52AA6E4}">
                <adec:decorative xmlns:adec="http://schemas.microsoft.com/office/drawing/2017/decorative" val="1"/>
              </a:ext>
            </a:extLst>
          </p:cNvPr>
          <p:cNvSpPr>
            <a:spLocks noGrp="1"/>
          </p:cNvSpPr>
          <p:nvPr>
            <p:ph type="pic" sz="quarter" idx="12"/>
          </p:nvPr>
        </p:nvSpPr>
        <p:spPr>
          <a:xfrm>
            <a:off x="4974336" y="1264023"/>
            <a:ext cx="6575116" cy="4347067"/>
          </a:xfrm>
          <a:prstGeom prst="roundRect">
            <a:avLst>
              <a:gd name="adj" fmla="val 4537"/>
            </a:avLst>
          </a:prstGeom>
        </p:spPr>
        <p:txBody>
          <a:bodyPr/>
          <a:lstStyle>
            <a:lvl1pPr marL="0" indent="0">
              <a:buFontTx/>
              <a:buNone/>
              <a:defRPr/>
            </a:lvl1pPr>
          </a:lstStyle>
          <a:p>
            <a:r>
              <a:rPr lang="en-US"/>
              <a:t>Click icon to add picture</a:t>
            </a:r>
          </a:p>
        </p:txBody>
      </p:sp>
    </p:spTree>
    <p:custDataLst>
      <p:tags r:id="rId1"/>
    </p:custDataLst>
    <p:extLst>
      <p:ext uri="{BB962C8B-B14F-4D97-AF65-F5344CB8AC3E}">
        <p14:creationId xmlns:p14="http://schemas.microsoft.com/office/powerpoint/2010/main" val="2402444788"/>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ADA Landscape Photo and Content 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295EDB0-5E49-EF31-C5C3-D65FA227E832}"/>
              </a:ext>
            </a:extLst>
          </p:cNvPr>
          <p:cNvSpPr>
            <a:spLocks noGrp="1"/>
          </p:cNvSpPr>
          <p:nvPr>
            <p:ph type="title" hasCustomPrompt="1"/>
          </p:nvPr>
        </p:nvSpPr>
        <p:spPr>
          <a:xfrm>
            <a:off x="7663625" y="1261526"/>
            <a:ext cx="3894874" cy="1776846"/>
          </a:xfrm>
        </p:spPr>
        <p:txBody>
          <a:bodyPr anchor="t"/>
          <a:lstStyle>
            <a:lvl1pPr>
              <a:defRPr/>
            </a:lvl1pPr>
          </a:lstStyle>
          <a:p>
            <a:r>
              <a:rPr lang="en-US"/>
              <a:t>title</a:t>
            </a:r>
          </a:p>
        </p:txBody>
      </p:sp>
      <p:pic>
        <p:nvPicPr>
          <p:cNvPr id="19" name="Picture 18">
            <a:extLst>
              <a:ext uri="{FF2B5EF4-FFF2-40B4-BE49-F238E27FC236}">
                <a16:creationId xmlns:a16="http://schemas.microsoft.com/office/drawing/2014/main" id="{A15B5300-79A0-4272-B315-FBF505B333A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140696" y="5907024"/>
            <a:ext cx="1548147" cy="589475"/>
          </a:xfrm>
          <a:prstGeom prst="rect">
            <a:avLst/>
          </a:prstGeom>
        </p:spPr>
      </p:pic>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7662022" y="3182061"/>
            <a:ext cx="3896477" cy="2437585"/>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7" name="Picture Placeholder 3">
            <a:extLst>
              <a:ext uri="{FF2B5EF4-FFF2-40B4-BE49-F238E27FC236}">
                <a16:creationId xmlns:a16="http://schemas.microsoft.com/office/drawing/2014/main" id="{452EA5E2-2361-434D-8FA9-8D6C4836DAC9}"/>
              </a:ext>
              <a:ext uri="{C183D7F6-B498-43B3-948B-1728B52AA6E4}">
                <adec:decorative xmlns:adec="http://schemas.microsoft.com/office/drawing/2017/decorative" val="1"/>
              </a:ext>
            </a:extLst>
          </p:cNvPr>
          <p:cNvSpPr>
            <a:spLocks noGrp="1"/>
          </p:cNvSpPr>
          <p:nvPr>
            <p:ph type="pic" sz="quarter" idx="12"/>
          </p:nvPr>
        </p:nvSpPr>
        <p:spPr>
          <a:xfrm>
            <a:off x="640080" y="1264023"/>
            <a:ext cx="6575116" cy="4347067"/>
          </a:xfrm>
          <a:prstGeom prst="roundRect">
            <a:avLst>
              <a:gd name="adj" fmla="val 4537"/>
            </a:avLst>
          </a:prstGeom>
        </p:spPr>
        <p:txBody>
          <a:bodyPr/>
          <a:lstStyle>
            <a:lvl1pPr marL="0" indent="0">
              <a:buFontTx/>
              <a:buNone/>
              <a:defRPr/>
            </a:lvl1pPr>
          </a:lstStyle>
          <a:p>
            <a:r>
              <a:rPr lang="en-US"/>
              <a:t>Click icon to add picture</a:t>
            </a:r>
          </a:p>
        </p:txBody>
      </p:sp>
    </p:spTree>
    <p:custDataLst>
      <p:tags r:id="rId1"/>
    </p:custDataLst>
    <p:extLst>
      <p:ext uri="{BB962C8B-B14F-4D97-AF65-F5344CB8AC3E}">
        <p14:creationId xmlns:p14="http://schemas.microsoft.com/office/powerpoint/2010/main" val="599519576"/>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ADA Pictur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 uri="{C183D7F6-B498-43B3-948B-1728B52AA6E4}">
                <adec:decorative xmlns:adec="http://schemas.microsoft.com/office/drawing/2017/decorative" val="0"/>
              </a:ext>
            </a:extLst>
          </p:cNvPr>
          <p:cNvSpPr>
            <a:spLocks noGrp="1"/>
          </p:cNvSpPr>
          <p:nvPr>
            <p:ph type="pic" sz="quarter" idx="10"/>
          </p:nvPr>
        </p:nvSpPr>
        <p:spPr>
          <a:xfrm>
            <a:off x="0" y="1"/>
            <a:ext cx="12192000" cy="6858000"/>
          </a:xfrm>
          <a:prstGeom prst="rect">
            <a:avLst/>
          </a:prstGeom>
        </p:spPr>
        <p:txBody>
          <a:bodyPr/>
          <a:lstStyle>
            <a:lvl1pPr marL="0" indent="0">
              <a:buFontTx/>
              <a:buNone/>
              <a:defRPr/>
            </a:lvl1pPr>
          </a:lstStyle>
          <a:p>
            <a:r>
              <a:rPr lang="en-US"/>
              <a:t>Click icon to add picture</a:t>
            </a:r>
          </a:p>
        </p:txBody>
      </p:sp>
    </p:spTree>
    <p:custDataLst>
      <p:tags r:id="rId1"/>
    </p:custDataLst>
    <p:extLst>
      <p:ext uri="{BB962C8B-B14F-4D97-AF65-F5344CB8AC3E}">
        <p14:creationId xmlns:p14="http://schemas.microsoft.com/office/powerpoint/2010/main" val="1351705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ADA 2 parts">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9FECF842-5CEC-13E7-B0EE-4E07F8D165AF}"/>
              </a:ext>
            </a:extLst>
          </p:cNvPr>
          <p:cNvSpPr>
            <a:spLocks noGrp="1"/>
          </p:cNvSpPr>
          <p:nvPr>
            <p:ph type="title" hasCustomPrompt="1"/>
          </p:nvPr>
        </p:nvSpPr>
        <p:spPr>
          <a:xfrm>
            <a:off x="639663" y="365129"/>
            <a:ext cx="10898216" cy="1280160"/>
          </a:xfrm>
        </p:spPr>
        <p:txBody>
          <a:bodyPr/>
          <a:lstStyle>
            <a:lvl1pPr>
              <a:defRPr/>
            </a:lvl1pPr>
          </a:lstStyle>
          <a:p>
            <a:r>
              <a:rPr lang="en-US"/>
              <a:t>title</a:t>
            </a:r>
          </a:p>
        </p:txBody>
      </p:sp>
      <p:sp>
        <p:nvSpPr>
          <p:cNvPr id="25" name="TextBox 24">
            <a:extLst>
              <a:ext uri="{FF2B5EF4-FFF2-40B4-BE49-F238E27FC236}">
                <a16:creationId xmlns:a16="http://schemas.microsoft.com/office/drawing/2014/main" id="{CA880E3A-CE01-1E19-8EE9-14E7F4240CE8}"/>
              </a:ext>
            </a:extLst>
          </p:cNvPr>
          <p:cNvSpPr txBox="1"/>
          <p:nvPr/>
        </p:nvSpPr>
        <p:spPr>
          <a:xfrm>
            <a:off x="6365298" y="1796645"/>
            <a:ext cx="5071965" cy="1463040"/>
          </a:xfrm>
          <a:custGeom>
            <a:avLst/>
            <a:gdLst>
              <a:gd name="connsiteX0" fmla="*/ 322052 w 5053160"/>
              <a:gd name="connsiteY0" fmla="*/ 0 h 1417808"/>
              <a:gd name="connsiteX1" fmla="*/ 4731108 w 5053160"/>
              <a:gd name="connsiteY1" fmla="*/ 0 h 1417808"/>
              <a:gd name="connsiteX2" fmla="*/ 5053160 w 5053160"/>
              <a:gd name="connsiteY2" fmla="*/ 322052 h 1417808"/>
              <a:gd name="connsiteX3" fmla="*/ 5053160 w 5053160"/>
              <a:gd name="connsiteY3" fmla="*/ 1417808 h 1417808"/>
              <a:gd name="connsiteX4" fmla="*/ 0 w 5053160"/>
              <a:gd name="connsiteY4" fmla="*/ 1417808 h 1417808"/>
              <a:gd name="connsiteX5" fmla="*/ 0 w 5053160"/>
              <a:gd name="connsiteY5" fmla="*/ 322052 h 1417808"/>
              <a:gd name="connsiteX6" fmla="*/ 322052 w 5053160"/>
              <a:gd name="connsiteY6" fmla="*/ 0 h 14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3160" h="1417808">
                <a:moveTo>
                  <a:pt x="322052" y="0"/>
                </a:moveTo>
                <a:lnTo>
                  <a:pt x="4731108" y="0"/>
                </a:lnTo>
                <a:cubicBezTo>
                  <a:pt x="4908972" y="0"/>
                  <a:pt x="5053160" y="144188"/>
                  <a:pt x="5053160" y="322052"/>
                </a:cubicBezTo>
                <a:lnTo>
                  <a:pt x="5053160" y="1417808"/>
                </a:lnTo>
                <a:lnTo>
                  <a:pt x="0" y="1417808"/>
                </a:lnTo>
                <a:lnTo>
                  <a:pt x="0" y="322052"/>
                </a:lnTo>
                <a:cubicBezTo>
                  <a:pt x="0" y="144188"/>
                  <a:pt x="144188" y="0"/>
                  <a:pt x="322052" y="0"/>
                </a:cubicBez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1376363" defTabSz="457200">
              <a:spcBef>
                <a:spcPct val="0"/>
              </a:spcBef>
            </a:pPr>
            <a:endParaRPr lang="en-US" sz="2800">
              <a:solidFill>
                <a:schemeClr val="bg1"/>
              </a:solidFill>
              <a:latin typeface="Brandon Grotesque Bold" panose="020B0803020203060202" pitchFamily="34" charset="0"/>
              <a:cs typeface="Segoe UI" panose="020B0502040204020203" pitchFamily="34" charset="0"/>
            </a:endParaRPr>
          </a:p>
        </p:txBody>
      </p:sp>
      <p:sp>
        <p:nvSpPr>
          <p:cNvPr id="15" name="TextBox 14">
            <a:extLst>
              <a:ext uri="{FF2B5EF4-FFF2-40B4-BE49-F238E27FC236}">
                <a16:creationId xmlns:a16="http://schemas.microsoft.com/office/drawing/2014/main" id="{44DDCE30-E925-D507-3A4C-99FAB145AF36}"/>
              </a:ext>
            </a:extLst>
          </p:cNvPr>
          <p:cNvSpPr txBox="1"/>
          <p:nvPr/>
        </p:nvSpPr>
        <p:spPr>
          <a:xfrm>
            <a:off x="755177" y="1851056"/>
            <a:ext cx="5071965" cy="1463040"/>
          </a:xfrm>
          <a:custGeom>
            <a:avLst/>
            <a:gdLst>
              <a:gd name="connsiteX0" fmla="*/ 322052 w 5053160"/>
              <a:gd name="connsiteY0" fmla="*/ 0 h 1417808"/>
              <a:gd name="connsiteX1" fmla="*/ 4731108 w 5053160"/>
              <a:gd name="connsiteY1" fmla="*/ 0 h 1417808"/>
              <a:gd name="connsiteX2" fmla="*/ 5053160 w 5053160"/>
              <a:gd name="connsiteY2" fmla="*/ 322052 h 1417808"/>
              <a:gd name="connsiteX3" fmla="*/ 5053160 w 5053160"/>
              <a:gd name="connsiteY3" fmla="*/ 1417808 h 1417808"/>
              <a:gd name="connsiteX4" fmla="*/ 0 w 5053160"/>
              <a:gd name="connsiteY4" fmla="*/ 1417808 h 1417808"/>
              <a:gd name="connsiteX5" fmla="*/ 0 w 5053160"/>
              <a:gd name="connsiteY5" fmla="*/ 322052 h 1417808"/>
              <a:gd name="connsiteX6" fmla="*/ 322052 w 5053160"/>
              <a:gd name="connsiteY6" fmla="*/ 0 h 14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3160" h="1417808">
                <a:moveTo>
                  <a:pt x="322052" y="0"/>
                </a:moveTo>
                <a:lnTo>
                  <a:pt x="4731108" y="0"/>
                </a:lnTo>
                <a:cubicBezTo>
                  <a:pt x="4908972" y="0"/>
                  <a:pt x="5053160" y="144188"/>
                  <a:pt x="5053160" y="322052"/>
                </a:cubicBezTo>
                <a:lnTo>
                  <a:pt x="5053160" y="1417808"/>
                </a:lnTo>
                <a:lnTo>
                  <a:pt x="0" y="1417808"/>
                </a:lnTo>
                <a:lnTo>
                  <a:pt x="0" y="322052"/>
                </a:lnTo>
                <a:cubicBezTo>
                  <a:pt x="0" y="144188"/>
                  <a:pt x="144188" y="0"/>
                  <a:pt x="322052" y="0"/>
                </a:cubicBezTo>
                <a:close/>
              </a:path>
            </a:pathLst>
          </a:custGeom>
          <a:solidFill>
            <a:schemeClr val="tx2"/>
          </a:solid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1376363" defTabSz="457200">
              <a:spcBef>
                <a:spcPct val="0"/>
              </a:spcBef>
            </a:pPr>
            <a:endParaRPr lang="en-US" sz="2800">
              <a:solidFill>
                <a:schemeClr val="bg1"/>
              </a:solidFill>
              <a:latin typeface="Brandon Grotesque Bold" panose="020B0803020203060202" pitchFamily="34" charset="0"/>
              <a:cs typeface="Segoe UI" panose="020B0502040204020203" pitchFamily="34" charset="0"/>
            </a:endParaRPr>
          </a:p>
        </p:txBody>
      </p:sp>
      <p:sp>
        <p:nvSpPr>
          <p:cNvPr id="4" name="Oval 3">
            <a:extLst>
              <a:ext uri="{FF2B5EF4-FFF2-40B4-BE49-F238E27FC236}">
                <a16:creationId xmlns:a16="http://schemas.microsoft.com/office/drawing/2014/main" id="{50AB5A26-8D75-65A6-8E6D-4619A99161DF}"/>
              </a:ext>
            </a:extLst>
          </p:cNvPr>
          <p:cNvSpPr/>
          <p:nvPr/>
        </p:nvSpPr>
        <p:spPr>
          <a:xfrm>
            <a:off x="1199870" y="1979526"/>
            <a:ext cx="1097280" cy="10972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5" name="Rounded Rectangle 4">
            <a:extLst>
              <a:ext uri="{FF2B5EF4-FFF2-40B4-BE49-F238E27FC236}">
                <a16:creationId xmlns:a16="http://schemas.microsoft.com/office/drawing/2014/main" id="{6DD5F42B-4CEF-1DBD-5408-E049DD148259}"/>
              </a:ext>
            </a:extLst>
          </p:cNvPr>
          <p:cNvSpPr txBox="1"/>
          <p:nvPr/>
        </p:nvSpPr>
        <p:spPr>
          <a:xfrm>
            <a:off x="772424" y="3268864"/>
            <a:ext cx="5037467" cy="2923863"/>
          </a:xfrm>
          <a:prstGeom prst="rect">
            <a:avLst/>
          </a:prstGeom>
          <a:noFill/>
          <a:ln w="38100">
            <a:solidFill>
              <a:schemeClr val="tx2"/>
            </a:solidFill>
          </a:ln>
        </p:spPr>
        <p:style>
          <a:lnRef idx="0">
            <a:scrgbClr r="0" g="0" b="0"/>
          </a:lnRef>
          <a:fillRef idx="0">
            <a:scrgbClr r="0" g="0" b="0"/>
          </a:fillRef>
          <a:effectRef idx="0">
            <a:scrgbClr r="0" g="0" b="0"/>
          </a:effectRef>
          <a:fontRef idx="minor">
            <a:schemeClr val="lt1"/>
          </a:fontRef>
        </p:style>
        <p:txBody>
          <a:bodyPr spcFirstLastPara="0" vert="horz" wrap="square" lIns="68580" tIns="68580" rIns="274320" bIns="68580" numCol="1" spcCol="1270" anchor="ctr" anchorCtr="0">
            <a:noAutofit/>
          </a:bodyPr>
          <a:lstStyle/>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p:txBody>
      </p:sp>
      <p:sp>
        <p:nvSpPr>
          <p:cNvPr id="9" name="Oval 8">
            <a:extLst>
              <a:ext uri="{FF2B5EF4-FFF2-40B4-BE49-F238E27FC236}">
                <a16:creationId xmlns:a16="http://schemas.microsoft.com/office/drawing/2014/main" id="{471089AA-2F39-FE28-D082-F22C29C15461}"/>
              </a:ext>
            </a:extLst>
          </p:cNvPr>
          <p:cNvSpPr/>
          <p:nvPr/>
        </p:nvSpPr>
        <p:spPr>
          <a:xfrm>
            <a:off x="6809554" y="1979526"/>
            <a:ext cx="1097280" cy="10972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b="1" kern="1200">
              <a:solidFill>
                <a:schemeClr val="lt1"/>
              </a:solidFill>
              <a:latin typeface="+mj-lt"/>
              <a:ea typeface="+mn-ea"/>
              <a:cs typeface="+mn-cs"/>
            </a:endParaRPr>
          </a:p>
        </p:txBody>
      </p:sp>
      <p:sp>
        <p:nvSpPr>
          <p:cNvPr id="10" name="Rounded Rectangle 4">
            <a:extLst>
              <a:ext uri="{FF2B5EF4-FFF2-40B4-BE49-F238E27FC236}">
                <a16:creationId xmlns:a16="http://schemas.microsoft.com/office/drawing/2014/main" id="{22E6C175-A6A7-2BCC-8FC3-E8ED1B4A3EE8}"/>
              </a:ext>
            </a:extLst>
          </p:cNvPr>
          <p:cNvSpPr txBox="1"/>
          <p:nvPr/>
        </p:nvSpPr>
        <p:spPr>
          <a:xfrm>
            <a:off x="6388833" y="3268864"/>
            <a:ext cx="5030743" cy="2923863"/>
          </a:xfrm>
          <a:prstGeom prst="rect">
            <a:avLst/>
          </a:prstGeom>
          <a:noFill/>
          <a:ln w="38100">
            <a:solidFill>
              <a:schemeClr val="accent3"/>
            </a:solidFill>
          </a:ln>
        </p:spPr>
        <p:style>
          <a:lnRef idx="0">
            <a:scrgbClr r="0" g="0" b="0"/>
          </a:lnRef>
          <a:fillRef idx="0">
            <a:scrgbClr r="0" g="0" b="0"/>
          </a:fillRef>
          <a:effectRef idx="0">
            <a:scrgbClr r="0" g="0" b="0"/>
          </a:effectRef>
          <a:fontRef idx="minor">
            <a:schemeClr val="lt1"/>
          </a:fontRef>
        </p:style>
        <p:txBody>
          <a:bodyPr spcFirstLastPara="0" vert="horz" wrap="square" lIns="68580" tIns="68580" rIns="274320" bIns="68580" numCol="1" spcCol="1270" anchor="ctr" anchorCtr="0">
            <a:noAutofit/>
          </a:bodyPr>
          <a:lstStyle/>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p:txBody>
      </p:sp>
      <p:sp>
        <p:nvSpPr>
          <p:cNvPr id="17" name="Text Placeholder 11">
            <a:extLst>
              <a:ext uri="{FF2B5EF4-FFF2-40B4-BE49-F238E27FC236}">
                <a16:creationId xmlns:a16="http://schemas.microsoft.com/office/drawing/2014/main" id="{03F3FF74-84BF-289A-3AA3-10A55F86475F}"/>
              </a:ext>
            </a:extLst>
          </p:cNvPr>
          <p:cNvSpPr>
            <a:spLocks noGrp="1"/>
          </p:cNvSpPr>
          <p:nvPr>
            <p:ph type="body" sz="quarter" idx="15"/>
          </p:nvPr>
        </p:nvSpPr>
        <p:spPr>
          <a:xfrm>
            <a:off x="982557" y="3512003"/>
            <a:ext cx="4607363" cy="2437584"/>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18" name="Text Placeholder 11">
            <a:extLst>
              <a:ext uri="{FF2B5EF4-FFF2-40B4-BE49-F238E27FC236}">
                <a16:creationId xmlns:a16="http://schemas.microsoft.com/office/drawing/2014/main" id="{47EEA93F-7171-A050-01AD-C9591611A32E}"/>
              </a:ext>
            </a:extLst>
          </p:cNvPr>
          <p:cNvSpPr>
            <a:spLocks noGrp="1"/>
          </p:cNvSpPr>
          <p:nvPr>
            <p:ph type="body" sz="quarter" idx="16"/>
          </p:nvPr>
        </p:nvSpPr>
        <p:spPr>
          <a:xfrm>
            <a:off x="6587756" y="3544685"/>
            <a:ext cx="4607363" cy="2437584"/>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19" name="Text Placeholder 11">
            <a:extLst>
              <a:ext uri="{FF2B5EF4-FFF2-40B4-BE49-F238E27FC236}">
                <a16:creationId xmlns:a16="http://schemas.microsoft.com/office/drawing/2014/main" id="{59D58688-8443-3EB2-1726-299123904CE3}"/>
              </a:ext>
            </a:extLst>
          </p:cNvPr>
          <p:cNvSpPr>
            <a:spLocks noGrp="1"/>
          </p:cNvSpPr>
          <p:nvPr>
            <p:ph type="body" sz="quarter" idx="17"/>
          </p:nvPr>
        </p:nvSpPr>
        <p:spPr>
          <a:xfrm>
            <a:off x="2589062" y="2082753"/>
            <a:ext cx="3000858" cy="942971"/>
          </a:xfrm>
        </p:spPr>
        <p:txBody>
          <a:bodyPr>
            <a:noAutofit/>
          </a:bodyPr>
          <a:lstStyle>
            <a:lvl1pPr marL="0" indent="0" algn="l">
              <a:lnSpc>
                <a:spcPct val="100000"/>
              </a:lnSpc>
              <a:spcBef>
                <a:spcPts val="1000"/>
              </a:spcBef>
              <a:buNone/>
              <a:defRPr sz="2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0" name="Text Placeholder 11">
            <a:extLst>
              <a:ext uri="{FF2B5EF4-FFF2-40B4-BE49-F238E27FC236}">
                <a16:creationId xmlns:a16="http://schemas.microsoft.com/office/drawing/2014/main" id="{A8EEBAAC-F381-C762-33B4-64517265EC27}"/>
              </a:ext>
            </a:extLst>
          </p:cNvPr>
          <p:cNvSpPr>
            <a:spLocks noGrp="1"/>
          </p:cNvSpPr>
          <p:nvPr>
            <p:ph type="body" sz="quarter" idx="18"/>
          </p:nvPr>
        </p:nvSpPr>
        <p:spPr>
          <a:xfrm>
            <a:off x="8194261" y="2056680"/>
            <a:ext cx="3000858" cy="942971"/>
          </a:xfrm>
        </p:spPr>
        <p:txBody>
          <a:bodyPr>
            <a:noAutofit/>
          </a:bodyPr>
          <a:lstStyle>
            <a:lvl1pPr marL="0" indent="0" algn="l">
              <a:lnSpc>
                <a:spcPct val="100000"/>
              </a:lnSpc>
              <a:spcBef>
                <a:spcPts val="1000"/>
              </a:spcBef>
              <a:buNone/>
              <a:defRPr sz="2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1" name="Text Placeholder 11">
            <a:extLst>
              <a:ext uri="{FF2B5EF4-FFF2-40B4-BE49-F238E27FC236}">
                <a16:creationId xmlns:a16="http://schemas.microsoft.com/office/drawing/2014/main" id="{618DAF9F-B8A2-5331-A112-8B8D69A2B3AF}"/>
              </a:ext>
            </a:extLst>
          </p:cNvPr>
          <p:cNvSpPr>
            <a:spLocks noGrp="1"/>
          </p:cNvSpPr>
          <p:nvPr>
            <p:ph type="body" sz="quarter" idx="19" hasCustomPrompt="1"/>
          </p:nvPr>
        </p:nvSpPr>
        <p:spPr>
          <a:xfrm>
            <a:off x="1333387" y="2056680"/>
            <a:ext cx="874977" cy="942971"/>
          </a:xfrm>
        </p:spPr>
        <p:txBody>
          <a:bodyPr anchor="ctr">
            <a:noAutofit/>
          </a:bodyPr>
          <a:lstStyle>
            <a:lvl1pPr marL="0" indent="0" algn="ctr">
              <a:lnSpc>
                <a:spcPct val="100000"/>
              </a:lnSpc>
              <a:spcBef>
                <a:spcPts val="1000"/>
              </a:spcBef>
              <a:buNone/>
              <a:defRPr sz="2800" b="1">
                <a:solidFill>
                  <a:schemeClr val="tx2"/>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1</a:t>
            </a:r>
          </a:p>
        </p:txBody>
      </p:sp>
      <p:sp>
        <p:nvSpPr>
          <p:cNvPr id="22" name="Text Placeholder 11">
            <a:extLst>
              <a:ext uri="{FF2B5EF4-FFF2-40B4-BE49-F238E27FC236}">
                <a16:creationId xmlns:a16="http://schemas.microsoft.com/office/drawing/2014/main" id="{BD1ECA95-17A0-3EAE-1F93-AACE93B81E0B}"/>
              </a:ext>
            </a:extLst>
          </p:cNvPr>
          <p:cNvSpPr>
            <a:spLocks noGrp="1"/>
          </p:cNvSpPr>
          <p:nvPr>
            <p:ph type="body" sz="quarter" idx="20" hasCustomPrompt="1"/>
          </p:nvPr>
        </p:nvSpPr>
        <p:spPr>
          <a:xfrm>
            <a:off x="6920705" y="2068039"/>
            <a:ext cx="874977" cy="942971"/>
          </a:xfrm>
        </p:spPr>
        <p:txBody>
          <a:bodyPr anchor="ctr">
            <a:noAutofit/>
          </a:bodyPr>
          <a:lstStyle>
            <a:lvl1pPr marL="0" indent="0" algn="ctr">
              <a:lnSpc>
                <a:spcPct val="100000"/>
              </a:lnSpc>
              <a:spcBef>
                <a:spcPts val="1000"/>
              </a:spcBef>
              <a:buNone/>
              <a:defRPr sz="2800" b="1">
                <a:solidFill>
                  <a:schemeClr val="accent3"/>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2</a:t>
            </a:r>
          </a:p>
        </p:txBody>
      </p:sp>
    </p:spTree>
    <p:custDataLst>
      <p:tags r:id="rId1"/>
    </p:custDataLst>
    <p:extLst>
      <p:ext uri="{BB962C8B-B14F-4D97-AF65-F5344CB8AC3E}">
        <p14:creationId xmlns:p14="http://schemas.microsoft.com/office/powerpoint/2010/main" val="10779121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ADA 2 parts hidden title">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A880E3A-CE01-1E19-8EE9-14E7F4240CE8}"/>
              </a:ext>
            </a:extLst>
          </p:cNvPr>
          <p:cNvSpPr txBox="1"/>
          <p:nvPr/>
        </p:nvSpPr>
        <p:spPr>
          <a:xfrm>
            <a:off x="6365298" y="582404"/>
            <a:ext cx="5071965" cy="1005840"/>
          </a:xfrm>
          <a:custGeom>
            <a:avLst/>
            <a:gdLst>
              <a:gd name="connsiteX0" fmla="*/ 322052 w 5053160"/>
              <a:gd name="connsiteY0" fmla="*/ 0 h 1417808"/>
              <a:gd name="connsiteX1" fmla="*/ 4731108 w 5053160"/>
              <a:gd name="connsiteY1" fmla="*/ 0 h 1417808"/>
              <a:gd name="connsiteX2" fmla="*/ 5053160 w 5053160"/>
              <a:gd name="connsiteY2" fmla="*/ 322052 h 1417808"/>
              <a:gd name="connsiteX3" fmla="*/ 5053160 w 5053160"/>
              <a:gd name="connsiteY3" fmla="*/ 1417808 h 1417808"/>
              <a:gd name="connsiteX4" fmla="*/ 0 w 5053160"/>
              <a:gd name="connsiteY4" fmla="*/ 1417808 h 1417808"/>
              <a:gd name="connsiteX5" fmla="*/ 0 w 5053160"/>
              <a:gd name="connsiteY5" fmla="*/ 322052 h 1417808"/>
              <a:gd name="connsiteX6" fmla="*/ 322052 w 5053160"/>
              <a:gd name="connsiteY6" fmla="*/ 0 h 14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3160" h="1417808">
                <a:moveTo>
                  <a:pt x="322052" y="0"/>
                </a:moveTo>
                <a:lnTo>
                  <a:pt x="4731108" y="0"/>
                </a:lnTo>
                <a:cubicBezTo>
                  <a:pt x="4908972" y="0"/>
                  <a:pt x="5053160" y="144188"/>
                  <a:pt x="5053160" y="322052"/>
                </a:cubicBezTo>
                <a:lnTo>
                  <a:pt x="5053160" y="1417808"/>
                </a:lnTo>
                <a:lnTo>
                  <a:pt x="0" y="1417808"/>
                </a:lnTo>
                <a:lnTo>
                  <a:pt x="0" y="322052"/>
                </a:lnTo>
                <a:cubicBezTo>
                  <a:pt x="0" y="144188"/>
                  <a:pt x="144188" y="0"/>
                  <a:pt x="322052" y="0"/>
                </a:cubicBez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1376363" defTabSz="457200">
              <a:spcBef>
                <a:spcPct val="0"/>
              </a:spcBef>
            </a:pPr>
            <a:endParaRPr lang="en-US" sz="2800">
              <a:solidFill>
                <a:schemeClr val="bg1"/>
              </a:solidFill>
              <a:latin typeface="Brandon Grotesque Bold" panose="020B0803020203060202" pitchFamily="34" charset="0"/>
              <a:cs typeface="Segoe UI" panose="020B0502040204020203" pitchFamily="34" charset="0"/>
            </a:endParaRPr>
          </a:p>
        </p:txBody>
      </p:sp>
      <p:sp>
        <p:nvSpPr>
          <p:cNvPr id="15" name="TextBox 14">
            <a:extLst>
              <a:ext uri="{FF2B5EF4-FFF2-40B4-BE49-F238E27FC236}">
                <a16:creationId xmlns:a16="http://schemas.microsoft.com/office/drawing/2014/main" id="{44DDCE30-E925-D507-3A4C-99FAB145AF36}"/>
              </a:ext>
            </a:extLst>
          </p:cNvPr>
          <p:cNvSpPr txBox="1"/>
          <p:nvPr/>
        </p:nvSpPr>
        <p:spPr>
          <a:xfrm>
            <a:off x="755177" y="582404"/>
            <a:ext cx="5071965" cy="1005840"/>
          </a:xfrm>
          <a:custGeom>
            <a:avLst/>
            <a:gdLst>
              <a:gd name="connsiteX0" fmla="*/ 322052 w 5053160"/>
              <a:gd name="connsiteY0" fmla="*/ 0 h 1417808"/>
              <a:gd name="connsiteX1" fmla="*/ 4731108 w 5053160"/>
              <a:gd name="connsiteY1" fmla="*/ 0 h 1417808"/>
              <a:gd name="connsiteX2" fmla="*/ 5053160 w 5053160"/>
              <a:gd name="connsiteY2" fmla="*/ 322052 h 1417808"/>
              <a:gd name="connsiteX3" fmla="*/ 5053160 w 5053160"/>
              <a:gd name="connsiteY3" fmla="*/ 1417808 h 1417808"/>
              <a:gd name="connsiteX4" fmla="*/ 0 w 5053160"/>
              <a:gd name="connsiteY4" fmla="*/ 1417808 h 1417808"/>
              <a:gd name="connsiteX5" fmla="*/ 0 w 5053160"/>
              <a:gd name="connsiteY5" fmla="*/ 322052 h 1417808"/>
              <a:gd name="connsiteX6" fmla="*/ 322052 w 5053160"/>
              <a:gd name="connsiteY6" fmla="*/ 0 h 14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3160" h="1417808">
                <a:moveTo>
                  <a:pt x="322052" y="0"/>
                </a:moveTo>
                <a:lnTo>
                  <a:pt x="4731108" y="0"/>
                </a:lnTo>
                <a:cubicBezTo>
                  <a:pt x="4908972" y="0"/>
                  <a:pt x="5053160" y="144188"/>
                  <a:pt x="5053160" y="322052"/>
                </a:cubicBezTo>
                <a:lnTo>
                  <a:pt x="5053160" y="1417808"/>
                </a:lnTo>
                <a:lnTo>
                  <a:pt x="0" y="1417808"/>
                </a:lnTo>
                <a:lnTo>
                  <a:pt x="0" y="322052"/>
                </a:lnTo>
                <a:cubicBezTo>
                  <a:pt x="0" y="144188"/>
                  <a:pt x="144188" y="0"/>
                  <a:pt x="322052" y="0"/>
                </a:cubicBezTo>
                <a:close/>
              </a:path>
            </a:pathLst>
          </a:custGeom>
          <a:solidFill>
            <a:schemeClr val="tx2"/>
          </a:solid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1376363" defTabSz="457200">
              <a:spcBef>
                <a:spcPct val="0"/>
              </a:spcBef>
            </a:pPr>
            <a:endParaRPr lang="en-US" sz="2800">
              <a:solidFill>
                <a:schemeClr val="bg1"/>
              </a:solidFill>
              <a:latin typeface="Brandon Grotesque Bold" panose="020B0803020203060202" pitchFamily="34" charset="0"/>
              <a:cs typeface="Segoe UI" panose="020B0502040204020203" pitchFamily="34" charset="0"/>
            </a:endParaRPr>
          </a:p>
        </p:txBody>
      </p:sp>
      <p:sp>
        <p:nvSpPr>
          <p:cNvPr id="5" name="Rounded Rectangle 4">
            <a:extLst>
              <a:ext uri="{FF2B5EF4-FFF2-40B4-BE49-F238E27FC236}">
                <a16:creationId xmlns:a16="http://schemas.microsoft.com/office/drawing/2014/main" id="{6DD5F42B-4CEF-1DBD-5408-E049DD148259}"/>
              </a:ext>
            </a:extLst>
          </p:cNvPr>
          <p:cNvSpPr txBox="1"/>
          <p:nvPr/>
        </p:nvSpPr>
        <p:spPr>
          <a:xfrm>
            <a:off x="772424" y="1583388"/>
            <a:ext cx="5037467" cy="3810060"/>
          </a:xfrm>
          <a:prstGeom prst="rect">
            <a:avLst/>
          </a:prstGeom>
          <a:noFill/>
          <a:ln w="38100">
            <a:solidFill>
              <a:schemeClr val="tx2"/>
            </a:solidFill>
          </a:ln>
        </p:spPr>
        <p:style>
          <a:lnRef idx="0">
            <a:scrgbClr r="0" g="0" b="0"/>
          </a:lnRef>
          <a:fillRef idx="0">
            <a:scrgbClr r="0" g="0" b="0"/>
          </a:fillRef>
          <a:effectRef idx="0">
            <a:scrgbClr r="0" g="0" b="0"/>
          </a:effectRef>
          <a:fontRef idx="minor">
            <a:schemeClr val="lt1"/>
          </a:fontRef>
        </p:style>
        <p:txBody>
          <a:bodyPr spcFirstLastPara="0" vert="horz" wrap="square" lIns="68580" tIns="68580" rIns="274320" bIns="68580" numCol="1" spcCol="1270" anchor="ctr" anchorCtr="0">
            <a:noAutofit/>
          </a:bodyPr>
          <a:lstStyle/>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p:txBody>
      </p:sp>
      <p:sp>
        <p:nvSpPr>
          <p:cNvPr id="10" name="Rounded Rectangle 4">
            <a:extLst>
              <a:ext uri="{FF2B5EF4-FFF2-40B4-BE49-F238E27FC236}">
                <a16:creationId xmlns:a16="http://schemas.microsoft.com/office/drawing/2014/main" id="{22E6C175-A6A7-2BCC-8FC3-E8ED1B4A3EE8}"/>
              </a:ext>
            </a:extLst>
          </p:cNvPr>
          <p:cNvSpPr txBox="1"/>
          <p:nvPr/>
        </p:nvSpPr>
        <p:spPr>
          <a:xfrm>
            <a:off x="6388833" y="1583388"/>
            <a:ext cx="5030743" cy="3810060"/>
          </a:xfrm>
          <a:prstGeom prst="rect">
            <a:avLst/>
          </a:prstGeom>
          <a:noFill/>
          <a:ln w="38100">
            <a:solidFill>
              <a:schemeClr val="accent3"/>
            </a:solidFill>
          </a:ln>
        </p:spPr>
        <p:style>
          <a:lnRef idx="0">
            <a:scrgbClr r="0" g="0" b="0"/>
          </a:lnRef>
          <a:fillRef idx="0">
            <a:scrgbClr r="0" g="0" b="0"/>
          </a:fillRef>
          <a:effectRef idx="0">
            <a:scrgbClr r="0" g="0" b="0"/>
          </a:effectRef>
          <a:fontRef idx="minor">
            <a:schemeClr val="lt1"/>
          </a:fontRef>
        </p:style>
        <p:txBody>
          <a:bodyPr spcFirstLastPara="0" vert="horz" wrap="square" lIns="68580" tIns="68580" rIns="274320" bIns="68580" numCol="1" spcCol="1270" anchor="ctr" anchorCtr="0">
            <a:noAutofit/>
          </a:bodyPr>
          <a:lstStyle/>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p:txBody>
      </p:sp>
      <p:sp>
        <p:nvSpPr>
          <p:cNvPr id="17" name="Text Placeholder 11">
            <a:extLst>
              <a:ext uri="{FF2B5EF4-FFF2-40B4-BE49-F238E27FC236}">
                <a16:creationId xmlns:a16="http://schemas.microsoft.com/office/drawing/2014/main" id="{03F3FF74-84BF-289A-3AA3-10A55F86475F}"/>
              </a:ext>
            </a:extLst>
          </p:cNvPr>
          <p:cNvSpPr>
            <a:spLocks noGrp="1"/>
          </p:cNvSpPr>
          <p:nvPr>
            <p:ph type="body" sz="quarter" idx="15"/>
          </p:nvPr>
        </p:nvSpPr>
        <p:spPr>
          <a:xfrm>
            <a:off x="2121408" y="1713521"/>
            <a:ext cx="3468512" cy="3493198"/>
          </a:xfrm>
        </p:spPr>
        <p:txBody>
          <a:bodyPr>
            <a:noAutofit/>
          </a:bodyPr>
          <a:lstStyle>
            <a:lvl1pPr marL="0" indent="0" algn="l">
              <a:lnSpc>
                <a:spcPts val="5200"/>
              </a:lnSpc>
              <a:spcBef>
                <a:spcPts val="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18" name="Text Placeholder 11">
            <a:extLst>
              <a:ext uri="{FF2B5EF4-FFF2-40B4-BE49-F238E27FC236}">
                <a16:creationId xmlns:a16="http://schemas.microsoft.com/office/drawing/2014/main" id="{47EEA93F-7171-A050-01AD-C9591611A32E}"/>
              </a:ext>
            </a:extLst>
          </p:cNvPr>
          <p:cNvSpPr>
            <a:spLocks noGrp="1"/>
          </p:cNvSpPr>
          <p:nvPr>
            <p:ph type="body" sz="quarter" idx="16"/>
          </p:nvPr>
        </p:nvSpPr>
        <p:spPr>
          <a:xfrm>
            <a:off x="7758188" y="1713521"/>
            <a:ext cx="3465576" cy="3493198"/>
          </a:xfrm>
        </p:spPr>
        <p:txBody>
          <a:bodyPr>
            <a:noAutofit/>
          </a:bodyPr>
          <a:lstStyle>
            <a:lvl1pPr marL="0" indent="0" algn="l">
              <a:lnSpc>
                <a:spcPts val="5200"/>
              </a:lnSpc>
              <a:spcBef>
                <a:spcPts val="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19" name="Text Placeholder 11">
            <a:extLst>
              <a:ext uri="{FF2B5EF4-FFF2-40B4-BE49-F238E27FC236}">
                <a16:creationId xmlns:a16="http://schemas.microsoft.com/office/drawing/2014/main" id="{59D58688-8443-3EB2-1726-299123904CE3}"/>
              </a:ext>
            </a:extLst>
          </p:cNvPr>
          <p:cNvSpPr>
            <a:spLocks noGrp="1"/>
          </p:cNvSpPr>
          <p:nvPr>
            <p:ph type="body" sz="quarter" idx="17" hasCustomPrompt="1"/>
          </p:nvPr>
        </p:nvSpPr>
        <p:spPr>
          <a:xfrm>
            <a:off x="996881" y="868513"/>
            <a:ext cx="4593039" cy="759672"/>
          </a:xfrm>
        </p:spPr>
        <p:txBody>
          <a:bodyPr>
            <a:noAutofit/>
          </a:bodyPr>
          <a:lstStyle>
            <a:lvl1pPr marL="0" indent="0" algn="ctr">
              <a:lnSpc>
                <a:spcPct val="100000"/>
              </a:lnSpc>
              <a:spcBef>
                <a:spcPts val="1000"/>
              </a:spcBef>
              <a:buNone/>
              <a:defRPr sz="3200" b="1">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Subtitle</a:t>
            </a:r>
          </a:p>
        </p:txBody>
      </p:sp>
      <p:sp>
        <p:nvSpPr>
          <p:cNvPr id="20" name="Text Placeholder 11">
            <a:extLst>
              <a:ext uri="{FF2B5EF4-FFF2-40B4-BE49-F238E27FC236}">
                <a16:creationId xmlns:a16="http://schemas.microsoft.com/office/drawing/2014/main" id="{A8EEBAAC-F381-C762-33B4-64517265EC27}"/>
              </a:ext>
            </a:extLst>
          </p:cNvPr>
          <p:cNvSpPr>
            <a:spLocks noGrp="1"/>
          </p:cNvSpPr>
          <p:nvPr>
            <p:ph type="body" sz="quarter" idx="18" hasCustomPrompt="1"/>
          </p:nvPr>
        </p:nvSpPr>
        <p:spPr>
          <a:xfrm>
            <a:off x="6587756" y="842440"/>
            <a:ext cx="4607363" cy="759672"/>
          </a:xfrm>
        </p:spPr>
        <p:txBody>
          <a:bodyPr>
            <a:noAutofit/>
          </a:bodyPr>
          <a:lstStyle>
            <a:lvl1pPr marL="0" indent="0" algn="ctr">
              <a:lnSpc>
                <a:spcPct val="100000"/>
              </a:lnSpc>
              <a:spcBef>
                <a:spcPts val="1000"/>
              </a:spcBef>
              <a:buNone/>
              <a:defRPr sz="3200" b="1">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Subtitle</a:t>
            </a:r>
          </a:p>
        </p:txBody>
      </p:sp>
      <p:sp>
        <p:nvSpPr>
          <p:cNvPr id="2" name="Title 1">
            <a:extLst>
              <a:ext uri="{FF2B5EF4-FFF2-40B4-BE49-F238E27FC236}">
                <a16:creationId xmlns:a16="http://schemas.microsoft.com/office/drawing/2014/main" id="{0616DE04-6206-312C-378C-0B49AE3D0E2D}"/>
              </a:ext>
            </a:extLst>
          </p:cNvPr>
          <p:cNvSpPr>
            <a:spLocks noGrp="1"/>
          </p:cNvSpPr>
          <p:nvPr>
            <p:ph type="title" hasCustomPrompt="1"/>
          </p:nvPr>
        </p:nvSpPr>
        <p:spPr>
          <a:xfrm>
            <a:off x="646892" y="-697756"/>
            <a:ext cx="10898216" cy="1280160"/>
          </a:xfrm>
        </p:spPr>
        <p:txBody>
          <a:bodyPr/>
          <a:lstStyle>
            <a:lvl1pPr>
              <a:defRPr/>
            </a:lvl1pPr>
          </a:lstStyle>
          <a:p>
            <a:r>
              <a:rPr lang="en-US"/>
              <a:t>title</a:t>
            </a:r>
          </a:p>
        </p:txBody>
      </p:sp>
    </p:spTree>
    <p:custDataLst>
      <p:tags r:id="rId1"/>
    </p:custDataLst>
    <p:extLst>
      <p:ext uri="{BB962C8B-B14F-4D97-AF65-F5344CB8AC3E}">
        <p14:creationId xmlns:p14="http://schemas.microsoft.com/office/powerpoint/2010/main" val="41190488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ADA 3 par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57D4A74-0426-D8CB-36FF-A959F989F3E0}"/>
              </a:ext>
            </a:extLst>
          </p:cNvPr>
          <p:cNvSpPr>
            <a:spLocks noGrp="1"/>
          </p:cNvSpPr>
          <p:nvPr>
            <p:ph type="title" hasCustomPrompt="1"/>
          </p:nvPr>
        </p:nvSpPr>
        <p:spPr>
          <a:xfrm>
            <a:off x="639662" y="365129"/>
            <a:ext cx="11015661" cy="1280160"/>
          </a:xfrm>
        </p:spPr>
        <p:txBody>
          <a:bodyPr/>
          <a:lstStyle>
            <a:lvl1pPr>
              <a:defRPr/>
            </a:lvl1pPr>
          </a:lstStyle>
          <a:p>
            <a:r>
              <a:rPr lang="en-US"/>
              <a:t>title</a:t>
            </a:r>
          </a:p>
        </p:txBody>
      </p:sp>
      <p:sp>
        <p:nvSpPr>
          <p:cNvPr id="12" name="Text Placeholder 11">
            <a:extLst>
              <a:ext uri="{FF2B5EF4-FFF2-40B4-BE49-F238E27FC236}">
                <a16:creationId xmlns:a16="http://schemas.microsoft.com/office/drawing/2014/main" id="{6ABE7D04-523B-CE7B-97FC-BCFB30F4C02C}"/>
              </a:ext>
            </a:extLst>
          </p:cNvPr>
          <p:cNvSpPr>
            <a:spLocks noGrp="1"/>
          </p:cNvSpPr>
          <p:nvPr>
            <p:ph type="body" sz="quarter" idx="18" hasCustomPrompt="1"/>
          </p:nvPr>
        </p:nvSpPr>
        <p:spPr>
          <a:xfrm>
            <a:off x="669757" y="1896199"/>
            <a:ext cx="3075093" cy="1018449"/>
          </a:xfrm>
        </p:spPr>
        <p:txBody>
          <a:bodyPr anchor="b">
            <a:noAutofit/>
          </a:bodyPr>
          <a:lstStyle>
            <a:lvl1pPr marL="0" indent="0" algn="ctr">
              <a:lnSpc>
                <a:spcPct val="100000"/>
              </a:lnSpc>
              <a:spcBef>
                <a:spcPts val="1000"/>
              </a:spcBef>
              <a:buNone/>
              <a:defRPr sz="2800" b="1"/>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Subtitle</a:t>
            </a:r>
          </a:p>
        </p:txBody>
      </p:sp>
      <p:sp>
        <p:nvSpPr>
          <p:cNvPr id="13" name="Text Placeholder 11">
            <a:extLst>
              <a:ext uri="{FF2B5EF4-FFF2-40B4-BE49-F238E27FC236}">
                <a16:creationId xmlns:a16="http://schemas.microsoft.com/office/drawing/2014/main" id="{85B55EB0-6B13-82AD-F5DB-0E512CCF1E2D}"/>
              </a:ext>
            </a:extLst>
          </p:cNvPr>
          <p:cNvSpPr>
            <a:spLocks noGrp="1"/>
          </p:cNvSpPr>
          <p:nvPr>
            <p:ph type="body" sz="quarter" idx="19" hasCustomPrompt="1"/>
          </p:nvPr>
        </p:nvSpPr>
        <p:spPr>
          <a:xfrm>
            <a:off x="4436650" y="1870886"/>
            <a:ext cx="3075093" cy="1018449"/>
          </a:xfrm>
        </p:spPr>
        <p:txBody>
          <a:bodyPr anchor="b">
            <a:noAutofit/>
          </a:bodyPr>
          <a:lstStyle>
            <a:lvl1pPr marL="0" indent="0" algn="ctr">
              <a:lnSpc>
                <a:spcPct val="100000"/>
              </a:lnSpc>
              <a:spcBef>
                <a:spcPts val="1000"/>
              </a:spcBef>
              <a:buNone/>
              <a:defRPr sz="2800" b="1"/>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Subtitle</a:t>
            </a:r>
          </a:p>
        </p:txBody>
      </p:sp>
      <p:sp>
        <p:nvSpPr>
          <p:cNvPr id="14" name="Text Placeholder 11">
            <a:extLst>
              <a:ext uri="{FF2B5EF4-FFF2-40B4-BE49-F238E27FC236}">
                <a16:creationId xmlns:a16="http://schemas.microsoft.com/office/drawing/2014/main" id="{4D105B73-C7E2-EB69-E792-8F7103AD23D7}"/>
              </a:ext>
            </a:extLst>
          </p:cNvPr>
          <p:cNvSpPr>
            <a:spLocks noGrp="1"/>
          </p:cNvSpPr>
          <p:nvPr>
            <p:ph type="body" sz="quarter" idx="20" hasCustomPrompt="1"/>
          </p:nvPr>
        </p:nvSpPr>
        <p:spPr>
          <a:xfrm>
            <a:off x="8237411" y="1870886"/>
            <a:ext cx="3075093" cy="1018449"/>
          </a:xfrm>
        </p:spPr>
        <p:txBody>
          <a:bodyPr anchor="b">
            <a:noAutofit/>
          </a:bodyPr>
          <a:lstStyle>
            <a:lvl1pPr marL="0" indent="0" algn="ctr">
              <a:lnSpc>
                <a:spcPct val="100000"/>
              </a:lnSpc>
              <a:spcBef>
                <a:spcPts val="1000"/>
              </a:spcBef>
              <a:buNone/>
              <a:defRPr sz="2800" b="1"/>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Subtitle</a:t>
            </a:r>
          </a:p>
        </p:txBody>
      </p:sp>
      <p:sp>
        <p:nvSpPr>
          <p:cNvPr id="4" name="Text Placeholder 11">
            <a:extLst>
              <a:ext uri="{FF2B5EF4-FFF2-40B4-BE49-F238E27FC236}">
                <a16:creationId xmlns:a16="http://schemas.microsoft.com/office/drawing/2014/main" id="{4B2F329D-D954-F251-6F47-6BB7E4084C08}"/>
              </a:ext>
            </a:extLst>
          </p:cNvPr>
          <p:cNvSpPr>
            <a:spLocks noGrp="1"/>
          </p:cNvSpPr>
          <p:nvPr>
            <p:ph type="body" sz="quarter" idx="15"/>
          </p:nvPr>
        </p:nvSpPr>
        <p:spPr>
          <a:xfrm>
            <a:off x="669757" y="3169103"/>
            <a:ext cx="3075093" cy="2437584"/>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5" name="Text Placeholder 11">
            <a:extLst>
              <a:ext uri="{FF2B5EF4-FFF2-40B4-BE49-F238E27FC236}">
                <a16:creationId xmlns:a16="http://schemas.microsoft.com/office/drawing/2014/main" id="{F9023035-1240-E1EB-357D-55268DB47532}"/>
              </a:ext>
            </a:extLst>
          </p:cNvPr>
          <p:cNvSpPr>
            <a:spLocks noGrp="1"/>
          </p:cNvSpPr>
          <p:nvPr>
            <p:ph type="body" sz="quarter" idx="16"/>
          </p:nvPr>
        </p:nvSpPr>
        <p:spPr>
          <a:xfrm>
            <a:off x="4453584" y="3169103"/>
            <a:ext cx="3075093" cy="2437584"/>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6" name="Text Placeholder 11">
            <a:extLst>
              <a:ext uri="{FF2B5EF4-FFF2-40B4-BE49-F238E27FC236}">
                <a16:creationId xmlns:a16="http://schemas.microsoft.com/office/drawing/2014/main" id="{F5A49662-8CD3-20FC-900D-2CA02AB8A5B1}"/>
              </a:ext>
            </a:extLst>
          </p:cNvPr>
          <p:cNvSpPr>
            <a:spLocks noGrp="1"/>
          </p:cNvSpPr>
          <p:nvPr>
            <p:ph type="body" sz="quarter" idx="17"/>
          </p:nvPr>
        </p:nvSpPr>
        <p:spPr>
          <a:xfrm>
            <a:off x="8237411" y="3169103"/>
            <a:ext cx="3075093" cy="2437584"/>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pic>
        <p:nvPicPr>
          <p:cNvPr id="7" name="Picture 6">
            <a:extLst>
              <a:ext uri="{FF2B5EF4-FFF2-40B4-BE49-F238E27FC236}">
                <a16:creationId xmlns:a16="http://schemas.microsoft.com/office/drawing/2014/main" id="{13B19DBC-70F6-1791-9B48-4A6941F221BC}"/>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140696" y="5907024"/>
            <a:ext cx="1548147" cy="589475"/>
          </a:xfrm>
          <a:prstGeom prst="rect">
            <a:avLst/>
          </a:prstGeom>
        </p:spPr>
      </p:pic>
      <p:cxnSp>
        <p:nvCxnSpPr>
          <p:cNvPr id="9" name="Straight Connector 8">
            <a:extLst>
              <a:ext uri="{FF2B5EF4-FFF2-40B4-BE49-F238E27FC236}">
                <a16:creationId xmlns:a16="http://schemas.microsoft.com/office/drawing/2014/main" id="{0412DC2A-9F9F-C99A-775E-ED1CAAD44950}"/>
              </a:ext>
            </a:extLst>
          </p:cNvPr>
          <p:cNvCxnSpPr>
            <a:cxnSpLocks/>
          </p:cNvCxnSpPr>
          <p:nvPr/>
        </p:nvCxnSpPr>
        <p:spPr>
          <a:xfrm>
            <a:off x="639700" y="3048000"/>
            <a:ext cx="310896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8CBCF71-0717-F3C5-277C-B73A5A49B67C}"/>
              </a:ext>
            </a:extLst>
          </p:cNvPr>
          <p:cNvCxnSpPr>
            <a:cxnSpLocks/>
          </p:cNvCxnSpPr>
          <p:nvPr/>
        </p:nvCxnSpPr>
        <p:spPr>
          <a:xfrm>
            <a:off x="4419717" y="3048000"/>
            <a:ext cx="310896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80ED3F6-DB62-B048-E070-FEDA1178F3EA}"/>
              </a:ext>
            </a:extLst>
          </p:cNvPr>
          <p:cNvCxnSpPr>
            <a:cxnSpLocks/>
          </p:cNvCxnSpPr>
          <p:nvPr/>
        </p:nvCxnSpPr>
        <p:spPr>
          <a:xfrm>
            <a:off x="8203544" y="3048000"/>
            <a:ext cx="3108960" cy="0"/>
          </a:xfrm>
          <a:prstGeom prst="line">
            <a:avLst/>
          </a:prstGeom>
          <a:ln w="57150"/>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781239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ADA long chart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8AEBF-5E29-CDC9-7A87-591752132137}"/>
              </a:ext>
            </a:extLst>
          </p:cNvPr>
          <p:cNvSpPr>
            <a:spLocks noGrp="1"/>
          </p:cNvSpPr>
          <p:nvPr>
            <p:ph type="title" hasCustomPrompt="1"/>
          </p:nvPr>
        </p:nvSpPr>
        <p:spPr/>
        <p:txBody>
          <a:bodyPr/>
          <a:lstStyle>
            <a:lvl1pPr>
              <a:defRPr sz="2400" cap="none"/>
            </a:lvl1pPr>
          </a:lstStyle>
          <a:p>
            <a:r>
              <a:rPr lang="en-US"/>
              <a:t>SDM item for IRR chart</a:t>
            </a:r>
          </a:p>
        </p:txBody>
      </p:sp>
    </p:spTree>
    <p:custDataLst>
      <p:tags r:id="rId1"/>
    </p:custDataLst>
    <p:extLst>
      <p:ext uri="{BB962C8B-B14F-4D97-AF65-F5344CB8AC3E}">
        <p14:creationId xmlns:p14="http://schemas.microsoft.com/office/powerpoint/2010/main" val="30987010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DM Decision Poin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E1DC52B-4CED-9D14-7ED9-76FD4E79B36B}"/>
              </a:ext>
            </a:extLst>
          </p:cNvPr>
          <p:cNvSpPr>
            <a:spLocks noGrp="1"/>
          </p:cNvSpPr>
          <p:nvPr>
            <p:ph type="title" hasCustomPrompt="1"/>
          </p:nvPr>
        </p:nvSpPr>
        <p:spPr>
          <a:xfrm>
            <a:off x="639662" y="365129"/>
            <a:ext cx="11015661" cy="1280160"/>
          </a:xfrm>
        </p:spPr>
        <p:txBody>
          <a:bodyPr/>
          <a:lstStyle>
            <a:lvl1pPr>
              <a:defRPr/>
            </a:lvl1pPr>
          </a:lstStyle>
          <a:p>
            <a:r>
              <a:rPr lang="en-US"/>
              <a:t>title</a:t>
            </a:r>
          </a:p>
        </p:txBody>
      </p:sp>
      <p:sp>
        <p:nvSpPr>
          <p:cNvPr id="7" name="Text Placeholder 11">
            <a:extLst>
              <a:ext uri="{FF2B5EF4-FFF2-40B4-BE49-F238E27FC236}">
                <a16:creationId xmlns:a16="http://schemas.microsoft.com/office/drawing/2014/main" id="{150AE453-854F-4319-9EAA-9A55C516EBEA}"/>
              </a:ext>
            </a:extLst>
          </p:cNvPr>
          <p:cNvSpPr>
            <a:spLocks noGrp="1"/>
          </p:cNvSpPr>
          <p:nvPr>
            <p:ph type="body" sz="quarter" idx="13"/>
          </p:nvPr>
        </p:nvSpPr>
        <p:spPr>
          <a:xfrm>
            <a:off x="639700" y="2150371"/>
            <a:ext cx="1589188" cy="2910764"/>
          </a:xfrm>
          <a:prstGeom prst="round2SameRect">
            <a:avLst/>
          </a:prstGeom>
          <a:ln w="38100">
            <a:solidFill>
              <a:schemeClr val="tx2"/>
            </a:solidFill>
          </a:ln>
        </p:spPr>
        <p:txBody>
          <a:bodyPr lIns="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3" name="Text Placeholder 22">
            <a:extLst>
              <a:ext uri="{FF2B5EF4-FFF2-40B4-BE49-F238E27FC236}">
                <a16:creationId xmlns:a16="http://schemas.microsoft.com/office/drawing/2014/main" id="{90FE8A16-F54A-4728-918A-249558F74A00}"/>
              </a:ext>
            </a:extLst>
          </p:cNvPr>
          <p:cNvSpPr>
            <a:spLocks noGrp="1"/>
          </p:cNvSpPr>
          <p:nvPr>
            <p:ph type="body" sz="quarter" idx="18"/>
          </p:nvPr>
        </p:nvSpPr>
        <p:spPr>
          <a:xfrm>
            <a:off x="639700"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4" name="Text Placeholder 11">
            <a:extLst>
              <a:ext uri="{FF2B5EF4-FFF2-40B4-BE49-F238E27FC236}">
                <a16:creationId xmlns:a16="http://schemas.microsoft.com/office/drawing/2014/main" id="{4C114B61-0687-40CA-8BA9-60380FF1DCCB}"/>
              </a:ext>
            </a:extLst>
          </p:cNvPr>
          <p:cNvSpPr>
            <a:spLocks noGrp="1"/>
          </p:cNvSpPr>
          <p:nvPr>
            <p:ph type="body" sz="quarter" idx="19"/>
          </p:nvPr>
        </p:nvSpPr>
        <p:spPr>
          <a:xfrm>
            <a:off x="2524995"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5" name="Text Placeholder 24">
            <a:extLst>
              <a:ext uri="{FF2B5EF4-FFF2-40B4-BE49-F238E27FC236}">
                <a16:creationId xmlns:a16="http://schemas.microsoft.com/office/drawing/2014/main" id="{2F1F2824-7E36-432E-B6AE-9FD319A26455}"/>
              </a:ext>
            </a:extLst>
          </p:cNvPr>
          <p:cNvSpPr>
            <a:spLocks noGrp="1"/>
          </p:cNvSpPr>
          <p:nvPr>
            <p:ph type="body" sz="quarter" idx="20"/>
          </p:nvPr>
        </p:nvSpPr>
        <p:spPr>
          <a:xfrm>
            <a:off x="2524995"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6" name="Text Placeholder 11">
            <a:extLst>
              <a:ext uri="{FF2B5EF4-FFF2-40B4-BE49-F238E27FC236}">
                <a16:creationId xmlns:a16="http://schemas.microsoft.com/office/drawing/2014/main" id="{9B2BD596-9625-4271-89D2-8E92C9AD53A0}"/>
              </a:ext>
            </a:extLst>
          </p:cNvPr>
          <p:cNvSpPr>
            <a:spLocks noGrp="1"/>
          </p:cNvSpPr>
          <p:nvPr>
            <p:ph type="body" sz="quarter" idx="21"/>
          </p:nvPr>
        </p:nvSpPr>
        <p:spPr>
          <a:xfrm>
            <a:off x="4410290"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7" name="Text Placeholder 26">
            <a:extLst>
              <a:ext uri="{FF2B5EF4-FFF2-40B4-BE49-F238E27FC236}">
                <a16:creationId xmlns:a16="http://schemas.microsoft.com/office/drawing/2014/main" id="{986AAC23-E74B-4E99-921E-F242BE9E58E7}"/>
              </a:ext>
            </a:extLst>
          </p:cNvPr>
          <p:cNvSpPr>
            <a:spLocks noGrp="1"/>
          </p:cNvSpPr>
          <p:nvPr>
            <p:ph type="body" sz="quarter" idx="22"/>
          </p:nvPr>
        </p:nvSpPr>
        <p:spPr>
          <a:xfrm>
            <a:off x="4410290"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8" name="Text Placeholder 11">
            <a:extLst>
              <a:ext uri="{FF2B5EF4-FFF2-40B4-BE49-F238E27FC236}">
                <a16:creationId xmlns:a16="http://schemas.microsoft.com/office/drawing/2014/main" id="{9F109A7E-12DF-4F24-B287-AE06F93F7B4B}"/>
              </a:ext>
            </a:extLst>
          </p:cNvPr>
          <p:cNvSpPr>
            <a:spLocks noGrp="1"/>
          </p:cNvSpPr>
          <p:nvPr>
            <p:ph type="body" sz="quarter" idx="23"/>
          </p:nvPr>
        </p:nvSpPr>
        <p:spPr>
          <a:xfrm>
            <a:off x="6295585"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9" name="Text Placeholder 28">
            <a:extLst>
              <a:ext uri="{FF2B5EF4-FFF2-40B4-BE49-F238E27FC236}">
                <a16:creationId xmlns:a16="http://schemas.microsoft.com/office/drawing/2014/main" id="{79A06B24-3592-4E92-8252-4F52C4DB81FC}"/>
              </a:ext>
            </a:extLst>
          </p:cNvPr>
          <p:cNvSpPr>
            <a:spLocks noGrp="1"/>
          </p:cNvSpPr>
          <p:nvPr>
            <p:ph type="body" sz="quarter" idx="24"/>
          </p:nvPr>
        </p:nvSpPr>
        <p:spPr>
          <a:xfrm>
            <a:off x="6295585"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0" name="Text Placeholder 11">
            <a:extLst>
              <a:ext uri="{FF2B5EF4-FFF2-40B4-BE49-F238E27FC236}">
                <a16:creationId xmlns:a16="http://schemas.microsoft.com/office/drawing/2014/main" id="{6DA44ABD-80DC-4082-9365-45FA142B9A68}"/>
              </a:ext>
            </a:extLst>
          </p:cNvPr>
          <p:cNvSpPr>
            <a:spLocks noGrp="1"/>
          </p:cNvSpPr>
          <p:nvPr>
            <p:ph type="body" sz="quarter" idx="25"/>
          </p:nvPr>
        </p:nvSpPr>
        <p:spPr>
          <a:xfrm>
            <a:off x="8180880"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1" name="Text Placeholder 30">
            <a:extLst>
              <a:ext uri="{FF2B5EF4-FFF2-40B4-BE49-F238E27FC236}">
                <a16:creationId xmlns:a16="http://schemas.microsoft.com/office/drawing/2014/main" id="{B3E347B9-E533-4C03-967E-795B2C3BB557}"/>
              </a:ext>
            </a:extLst>
          </p:cNvPr>
          <p:cNvSpPr>
            <a:spLocks noGrp="1"/>
          </p:cNvSpPr>
          <p:nvPr>
            <p:ph type="body" sz="quarter" idx="26"/>
          </p:nvPr>
        </p:nvSpPr>
        <p:spPr>
          <a:xfrm>
            <a:off x="8180880"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2" name="Text Placeholder 11">
            <a:extLst>
              <a:ext uri="{FF2B5EF4-FFF2-40B4-BE49-F238E27FC236}">
                <a16:creationId xmlns:a16="http://schemas.microsoft.com/office/drawing/2014/main" id="{64BE9C1E-0233-43AC-B8DA-A72F3D0E5A68}"/>
              </a:ext>
            </a:extLst>
          </p:cNvPr>
          <p:cNvSpPr>
            <a:spLocks noGrp="1"/>
          </p:cNvSpPr>
          <p:nvPr>
            <p:ph type="body" sz="quarter" idx="27"/>
          </p:nvPr>
        </p:nvSpPr>
        <p:spPr>
          <a:xfrm>
            <a:off x="10066174"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3" name="Text Placeholder 32">
            <a:extLst>
              <a:ext uri="{FF2B5EF4-FFF2-40B4-BE49-F238E27FC236}">
                <a16:creationId xmlns:a16="http://schemas.microsoft.com/office/drawing/2014/main" id="{8BF2E050-8361-4DCD-9D17-815023F52759}"/>
              </a:ext>
            </a:extLst>
          </p:cNvPr>
          <p:cNvSpPr>
            <a:spLocks noGrp="1"/>
          </p:cNvSpPr>
          <p:nvPr>
            <p:ph type="body" sz="quarter" idx="28"/>
          </p:nvPr>
        </p:nvSpPr>
        <p:spPr>
          <a:xfrm>
            <a:off x="10066174"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38109715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ADA SDM Decision Point with icons">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26562CA2-9E2A-AA1A-9568-FB47A7248937}"/>
              </a:ext>
            </a:extLst>
          </p:cNvPr>
          <p:cNvSpPr>
            <a:spLocks noGrp="1"/>
          </p:cNvSpPr>
          <p:nvPr>
            <p:ph type="title" hasCustomPrompt="1"/>
          </p:nvPr>
        </p:nvSpPr>
        <p:spPr>
          <a:xfrm>
            <a:off x="639662" y="365129"/>
            <a:ext cx="11015661" cy="1280160"/>
          </a:xfrm>
        </p:spPr>
        <p:txBody>
          <a:bodyPr/>
          <a:lstStyle>
            <a:lvl1pPr>
              <a:defRPr/>
            </a:lvl1pPr>
          </a:lstStyle>
          <a:p>
            <a:r>
              <a:rPr lang="en-US"/>
              <a:t>title</a:t>
            </a:r>
          </a:p>
        </p:txBody>
      </p:sp>
      <p:sp>
        <p:nvSpPr>
          <p:cNvPr id="7" name="Text Placeholder 11">
            <a:extLst>
              <a:ext uri="{FF2B5EF4-FFF2-40B4-BE49-F238E27FC236}">
                <a16:creationId xmlns:a16="http://schemas.microsoft.com/office/drawing/2014/main" id="{150AE453-854F-4319-9EAA-9A55C516EBEA}"/>
              </a:ext>
            </a:extLst>
          </p:cNvPr>
          <p:cNvSpPr>
            <a:spLocks noGrp="1"/>
          </p:cNvSpPr>
          <p:nvPr>
            <p:ph type="body" sz="quarter" idx="13"/>
          </p:nvPr>
        </p:nvSpPr>
        <p:spPr>
          <a:xfrm>
            <a:off x="639700" y="2150371"/>
            <a:ext cx="1589188" cy="2910764"/>
          </a:xfrm>
          <a:prstGeom prst="round2SameRect">
            <a:avLst/>
          </a:prstGeom>
          <a:ln w="38100">
            <a:solidFill>
              <a:schemeClr val="tx2"/>
            </a:solidFill>
          </a:ln>
        </p:spPr>
        <p:txBody>
          <a:bodyPr lIns="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3" name="Text Placeholder 22">
            <a:extLst>
              <a:ext uri="{FF2B5EF4-FFF2-40B4-BE49-F238E27FC236}">
                <a16:creationId xmlns:a16="http://schemas.microsoft.com/office/drawing/2014/main" id="{90FE8A16-F54A-4728-918A-249558F74A00}"/>
              </a:ext>
            </a:extLst>
          </p:cNvPr>
          <p:cNvSpPr>
            <a:spLocks noGrp="1"/>
          </p:cNvSpPr>
          <p:nvPr>
            <p:ph type="body" sz="quarter" idx="18"/>
          </p:nvPr>
        </p:nvSpPr>
        <p:spPr>
          <a:xfrm>
            <a:off x="639700"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4" name="Text Placeholder 11">
            <a:extLst>
              <a:ext uri="{FF2B5EF4-FFF2-40B4-BE49-F238E27FC236}">
                <a16:creationId xmlns:a16="http://schemas.microsoft.com/office/drawing/2014/main" id="{4C114B61-0687-40CA-8BA9-60380FF1DCCB}"/>
              </a:ext>
            </a:extLst>
          </p:cNvPr>
          <p:cNvSpPr>
            <a:spLocks noGrp="1"/>
          </p:cNvSpPr>
          <p:nvPr>
            <p:ph type="body" sz="quarter" idx="19"/>
          </p:nvPr>
        </p:nvSpPr>
        <p:spPr>
          <a:xfrm>
            <a:off x="2524995"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5" name="Text Placeholder 24">
            <a:extLst>
              <a:ext uri="{FF2B5EF4-FFF2-40B4-BE49-F238E27FC236}">
                <a16:creationId xmlns:a16="http://schemas.microsoft.com/office/drawing/2014/main" id="{2F1F2824-7E36-432E-B6AE-9FD319A26455}"/>
              </a:ext>
            </a:extLst>
          </p:cNvPr>
          <p:cNvSpPr>
            <a:spLocks noGrp="1"/>
          </p:cNvSpPr>
          <p:nvPr>
            <p:ph type="body" sz="quarter" idx="20"/>
          </p:nvPr>
        </p:nvSpPr>
        <p:spPr>
          <a:xfrm>
            <a:off x="2524995"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6" name="Text Placeholder 11">
            <a:extLst>
              <a:ext uri="{FF2B5EF4-FFF2-40B4-BE49-F238E27FC236}">
                <a16:creationId xmlns:a16="http://schemas.microsoft.com/office/drawing/2014/main" id="{9B2BD596-9625-4271-89D2-8E92C9AD53A0}"/>
              </a:ext>
            </a:extLst>
          </p:cNvPr>
          <p:cNvSpPr>
            <a:spLocks noGrp="1"/>
          </p:cNvSpPr>
          <p:nvPr>
            <p:ph type="body" sz="quarter" idx="21"/>
          </p:nvPr>
        </p:nvSpPr>
        <p:spPr>
          <a:xfrm>
            <a:off x="4410290"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7" name="Text Placeholder 26">
            <a:extLst>
              <a:ext uri="{FF2B5EF4-FFF2-40B4-BE49-F238E27FC236}">
                <a16:creationId xmlns:a16="http://schemas.microsoft.com/office/drawing/2014/main" id="{986AAC23-E74B-4E99-921E-F242BE9E58E7}"/>
              </a:ext>
            </a:extLst>
          </p:cNvPr>
          <p:cNvSpPr>
            <a:spLocks noGrp="1"/>
          </p:cNvSpPr>
          <p:nvPr>
            <p:ph type="body" sz="quarter" idx="22"/>
          </p:nvPr>
        </p:nvSpPr>
        <p:spPr>
          <a:xfrm>
            <a:off x="4410290"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8" name="Text Placeholder 11">
            <a:extLst>
              <a:ext uri="{FF2B5EF4-FFF2-40B4-BE49-F238E27FC236}">
                <a16:creationId xmlns:a16="http://schemas.microsoft.com/office/drawing/2014/main" id="{9F109A7E-12DF-4F24-B287-AE06F93F7B4B}"/>
              </a:ext>
            </a:extLst>
          </p:cNvPr>
          <p:cNvSpPr>
            <a:spLocks noGrp="1"/>
          </p:cNvSpPr>
          <p:nvPr>
            <p:ph type="body" sz="quarter" idx="23"/>
          </p:nvPr>
        </p:nvSpPr>
        <p:spPr>
          <a:xfrm>
            <a:off x="6295585"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9" name="Text Placeholder 28">
            <a:extLst>
              <a:ext uri="{FF2B5EF4-FFF2-40B4-BE49-F238E27FC236}">
                <a16:creationId xmlns:a16="http://schemas.microsoft.com/office/drawing/2014/main" id="{79A06B24-3592-4E92-8252-4F52C4DB81FC}"/>
              </a:ext>
            </a:extLst>
          </p:cNvPr>
          <p:cNvSpPr>
            <a:spLocks noGrp="1"/>
          </p:cNvSpPr>
          <p:nvPr>
            <p:ph type="body" sz="quarter" idx="24"/>
          </p:nvPr>
        </p:nvSpPr>
        <p:spPr>
          <a:xfrm>
            <a:off x="6295585"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0" name="Text Placeholder 11">
            <a:extLst>
              <a:ext uri="{FF2B5EF4-FFF2-40B4-BE49-F238E27FC236}">
                <a16:creationId xmlns:a16="http://schemas.microsoft.com/office/drawing/2014/main" id="{6DA44ABD-80DC-4082-9365-45FA142B9A68}"/>
              </a:ext>
            </a:extLst>
          </p:cNvPr>
          <p:cNvSpPr>
            <a:spLocks noGrp="1"/>
          </p:cNvSpPr>
          <p:nvPr>
            <p:ph type="body" sz="quarter" idx="25"/>
          </p:nvPr>
        </p:nvSpPr>
        <p:spPr>
          <a:xfrm>
            <a:off x="8180880"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1" name="Text Placeholder 30">
            <a:extLst>
              <a:ext uri="{FF2B5EF4-FFF2-40B4-BE49-F238E27FC236}">
                <a16:creationId xmlns:a16="http://schemas.microsoft.com/office/drawing/2014/main" id="{B3E347B9-E533-4C03-967E-795B2C3BB557}"/>
              </a:ext>
            </a:extLst>
          </p:cNvPr>
          <p:cNvSpPr>
            <a:spLocks noGrp="1"/>
          </p:cNvSpPr>
          <p:nvPr>
            <p:ph type="body" sz="quarter" idx="26"/>
          </p:nvPr>
        </p:nvSpPr>
        <p:spPr>
          <a:xfrm>
            <a:off x="8180880"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2" name="Text Placeholder 11">
            <a:extLst>
              <a:ext uri="{FF2B5EF4-FFF2-40B4-BE49-F238E27FC236}">
                <a16:creationId xmlns:a16="http://schemas.microsoft.com/office/drawing/2014/main" id="{64BE9C1E-0233-43AC-B8DA-A72F3D0E5A68}"/>
              </a:ext>
            </a:extLst>
          </p:cNvPr>
          <p:cNvSpPr>
            <a:spLocks noGrp="1"/>
          </p:cNvSpPr>
          <p:nvPr>
            <p:ph type="body" sz="quarter" idx="27"/>
          </p:nvPr>
        </p:nvSpPr>
        <p:spPr>
          <a:xfrm>
            <a:off x="10066174"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3" name="Text Placeholder 32">
            <a:extLst>
              <a:ext uri="{FF2B5EF4-FFF2-40B4-BE49-F238E27FC236}">
                <a16:creationId xmlns:a16="http://schemas.microsoft.com/office/drawing/2014/main" id="{8BF2E050-8361-4DCD-9D17-815023F52759}"/>
              </a:ext>
            </a:extLst>
          </p:cNvPr>
          <p:cNvSpPr>
            <a:spLocks noGrp="1"/>
          </p:cNvSpPr>
          <p:nvPr>
            <p:ph type="body" sz="quarter" idx="28"/>
          </p:nvPr>
        </p:nvSpPr>
        <p:spPr>
          <a:xfrm>
            <a:off x="10066174"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grpSp>
        <p:nvGrpSpPr>
          <p:cNvPr id="51" name="Graphic 44">
            <a:extLst>
              <a:ext uri="{FF2B5EF4-FFF2-40B4-BE49-F238E27FC236}">
                <a16:creationId xmlns:a16="http://schemas.microsoft.com/office/drawing/2014/main" id="{0A62A151-77DD-4E1A-B547-4391FC511E88}"/>
              </a:ext>
              <a:ext uri="{C183D7F6-B498-43B3-948B-1728B52AA6E4}">
                <adec:decorative xmlns:adec="http://schemas.microsoft.com/office/drawing/2017/decorative" val="1"/>
              </a:ext>
            </a:extLst>
          </p:cNvPr>
          <p:cNvGrpSpPr/>
          <p:nvPr/>
        </p:nvGrpSpPr>
        <p:grpSpPr>
          <a:xfrm>
            <a:off x="4701901" y="3941021"/>
            <a:ext cx="1049102" cy="629414"/>
            <a:chOff x="4701901" y="3790893"/>
            <a:chExt cx="1049102" cy="629414"/>
          </a:xfrm>
          <a:solidFill>
            <a:schemeClr val="accent1"/>
          </a:solidFill>
        </p:grpSpPr>
        <p:sp>
          <p:nvSpPr>
            <p:cNvPr id="52" name="Freeform: Shape 51">
              <a:extLst>
                <a:ext uri="{FF2B5EF4-FFF2-40B4-BE49-F238E27FC236}">
                  <a16:creationId xmlns:a16="http://schemas.microsoft.com/office/drawing/2014/main" id="{92265B44-070E-4632-BDC6-78C951A8A93D}"/>
                </a:ext>
              </a:extLst>
            </p:cNvPr>
            <p:cNvSpPr/>
            <p:nvPr/>
          </p:nvSpPr>
          <p:spPr>
            <a:xfrm>
              <a:off x="4701901" y="3872753"/>
              <a:ext cx="412143" cy="464639"/>
            </a:xfrm>
            <a:custGeom>
              <a:avLst/>
              <a:gdLst>
                <a:gd name="connsiteX0" fmla="*/ 350048 w 412143"/>
                <a:gd name="connsiteY0" fmla="*/ 464639 h 464639"/>
                <a:gd name="connsiteX1" fmla="*/ 412144 w 412143"/>
                <a:gd name="connsiteY1" fmla="*/ 306644 h 464639"/>
                <a:gd name="connsiteX2" fmla="*/ 244410 w 412143"/>
                <a:gd name="connsiteY2" fmla="*/ 0 h 464639"/>
                <a:gd name="connsiteX3" fmla="*/ 421 w 412143"/>
                <a:gd name="connsiteY3" fmla="*/ 464639 h 464639"/>
                <a:gd name="connsiteX4" fmla="*/ 350048 w 412143"/>
                <a:gd name="connsiteY4" fmla="*/ 464639 h 464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143" h="464639">
                  <a:moveTo>
                    <a:pt x="350048" y="464639"/>
                  </a:moveTo>
                  <a:cubicBezTo>
                    <a:pt x="342548" y="425015"/>
                    <a:pt x="357268" y="350075"/>
                    <a:pt x="412144" y="306644"/>
                  </a:cubicBezTo>
                  <a:lnTo>
                    <a:pt x="244410" y="0"/>
                  </a:lnTo>
                  <a:cubicBezTo>
                    <a:pt x="32658" y="135664"/>
                    <a:pt x="-4588" y="350103"/>
                    <a:pt x="421" y="464639"/>
                  </a:cubicBezTo>
                  <a:lnTo>
                    <a:pt x="350048" y="464639"/>
                  </a:lnTo>
                  <a:close/>
                </a:path>
              </a:pathLst>
            </a:custGeom>
            <a:solidFill>
              <a:schemeClr val="tx2"/>
            </a:solidFill>
            <a:ln w="2787"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5046E9FF-C8A1-4FFA-8AF5-FC19FDC97532}"/>
                </a:ext>
              </a:extLst>
            </p:cNvPr>
            <p:cNvSpPr/>
            <p:nvPr/>
          </p:nvSpPr>
          <p:spPr>
            <a:xfrm>
              <a:off x="4984257" y="3790893"/>
              <a:ext cx="766747" cy="546555"/>
            </a:xfrm>
            <a:custGeom>
              <a:avLst/>
              <a:gdLst>
                <a:gd name="connsiteX0" fmla="*/ 354384 w 766747"/>
                <a:gd name="connsiteY0" fmla="*/ 386573 h 546555"/>
                <a:gd name="connsiteX1" fmla="*/ 499955 w 766747"/>
                <a:gd name="connsiteY1" fmla="*/ 119694 h 546555"/>
                <a:gd name="connsiteX2" fmla="*/ 721613 w 766747"/>
                <a:gd name="connsiteY2" fmla="*/ 502341 h 546555"/>
                <a:gd name="connsiteX3" fmla="*/ 418886 w 766747"/>
                <a:gd name="connsiteY3" fmla="*/ 502341 h 546555"/>
                <a:gd name="connsiteX4" fmla="*/ 420369 w 766747"/>
                <a:gd name="connsiteY4" fmla="*/ 524448 h 546555"/>
                <a:gd name="connsiteX5" fmla="*/ 418886 w 766747"/>
                <a:gd name="connsiteY5" fmla="*/ 546555 h 546555"/>
                <a:gd name="connsiteX6" fmla="*/ 766331 w 766747"/>
                <a:gd name="connsiteY6" fmla="*/ 546555 h 546555"/>
                <a:gd name="connsiteX7" fmla="*/ 502585 w 766747"/>
                <a:gd name="connsiteY7" fmla="*/ 69715 h 546555"/>
                <a:gd name="connsiteX8" fmla="*/ 0 w 766747"/>
                <a:gd name="connsiteY8" fmla="*/ 59249 h 546555"/>
                <a:gd name="connsiteX9" fmla="*/ 167118 w 766747"/>
                <a:gd name="connsiteY9" fmla="*/ 364746 h 546555"/>
                <a:gd name="connsiteX10" fmla="*/ 354384 w 766747"/>
                <a:gd name="connsiteY10" fmla="*/ 386573 h 54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747" h="546555">
                  <a:moveTo>
                    <a:pt x="354384" y="386573"/>
                  </a:moveTo>
                  <a:lnTo>
                    <a:pt x="499955" y="119694"/>
                  </a:lnTo>
                  <a:cubicBezTo>
                    <a:pt x="631338" y="203561"/>
                    <a:pt x="714421" y="346920"/>
                    <a:pt x="721613" y="502341"/>
                  </a:cubicBezTo>
                  <a:lnTo>
                    <a:pt x="418886" y="502341"/>
                  </a:lnTo>
                  <a:cubicBezTo>
                    <a:pt x="419782" y="509617"/>
                    <a:pt x="420369" y="516949"/>
                    <a:pt x="420369" y="524448"/>
                  </a:cubicBezTo>
                  <a:cubicBezTo>
                    <a:pt x="420369" y="531976"/>
                    <a:pt x="419754" y="539308"/>
                    <a:pt x="418886" y="546555"/>
                  </a:cubicBezTo>
                  <a:lnTo>
                    <a:pt x="766331" y="546555"/>
                  </a:lnTo>
                  <a:cubicBezTo>
                    <a:pt x="773466" y="367041"/>
                    <a:pt x="689040" y="176444"/>
                    <a:pt x="502585" y="69715"/>
                  </a:cubicBezTo>
                  <a:cubicBezTo>
                    <a:pt x="305301" y="-43255"/>
                    <a:pt x="104379" y="1995"/>
                    <a:pt x="0" y="59249"/>
                  </a:cubicBezTo>
                  <a:lnTo>
                    <a:pt x="167118" y="364746"/>
                  </a:lnTo>
                  <a:cubicBezTo>
                    <a:pt x="223673" y="342331"/>
                    <a:pt x="290582" y="337546"/>
                    <a:pt x="354384" y="386573"/>
                  </a:cubicBezTo>
                  <a:close/>
                </a:path>
              </a:pathLst>
            </a:custGeom>
            <a:solidFill>
              <a:schemeClr val="accent1"/>
            </a:solidFill>
            <a:ln w="2787"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39A7284-3338-4416-A4AC-D87AB0513E32}"/>
                </a:ext>
              </a:extLst>
            </p:cNvPr>
            <p:cNvSpPr/>
            <p:nvPr/>
          </p:nvSpPr>
          <p:spPr>
            <a:xfrm>
              <a:off x="5122552" y="4206238"/>
              <a:ext cx="299712" cy="214069"/>
            </a:xfrm>
            <a:custGeom>
              <a:avLst/>
              <a:gdLst>
                <a:gd name="connsiteX0" fmla="*/ 294303 w 299712"/>
                <a:gd name="connsiteY0" fmla="*/ 51 h 214069"/>
                <a:gd name="connsiteX1" fmla="*/ 157743 w 299712"/>
                <a:gd name="connsiteY1" fmla="*/ 18436 h 214069"/>
                <a:gd name="connsiteX2" fmla="*/ 104994 w 299712"/>
                <a:gd name="connsiteY2" fmla="*/ 4109 h 214069"/>
                <a:gd name="connsiteX3" fmla="*/ 0 w 299712"/>
                <a:gd name="connsiteY3" fmla="*/ 109075 h 214069"/>
                <a:gd name="connsiteX4" fmla="*/ 104994 w 299712"/>
                <a:gd name="connsiteY4" fmla="*/ 214070 h 214069"/>
                <a:gd name="connsiteX5" fmla="*/ 209681 w 299712"/>
                <a:gd name="connsiteY5" fmla="*/ 114476 h 214069"/>
                <a:gd name="connsiteX6" fmla="*/ 298613 w 299712"/>
                <a:gd name="connsiteY6" fmla="*/ 7915 h 214069"/>
                <a:gd name="connsiteX7" fmla="*/ 294303 w 299712"/>
                <a:gd name="connsiteY7" fmla="*/ 51 h 21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712" h="214069">
                  <a:moveTo>
                    <a:pt x="294303" y="51"/>
                  </a:moveTo>
                  <a:lnTo>
                    <a:pt x="157743" y="18436"/>
                  </a:lnTo>
                  <a:cubicBezTo>
                    <a:pt x="141625" y="9062"/>
                    <a:pt x="123436" y="4109"/>
                    <a:pt x="104994" y="4109"/>
                  </a:cubicBezTo>
                  <a:cubicBezTo>
                    <a:pt x="47124" y="4109"/>
                    <a:pt x="0" y="51205"/>
                    <a:pt x="0" y="109075"/>
                  </a:cubicBezTo>
                  <a:cubicBezTo>
                    <a:pt x="0" y="166973"/>
                    <a:pt x="47124" y="214070"/>
                    <a:pt x="104994" y="214070"/>
                  </a:cubicBezTo>
                  <a:cubicBezTo>
                    <a:pt x="161213" y="214070"/>
                    <a:pt x="206883" y="170443"/>
                    <a:pt x="209681" y="114476"/>
                  </a:cubicBezTo>
                  <a:lnTo>
                    <a:pt x="298613" y="7915"/>
                  </a:lnTo>
                  <a:cubicBezTo>
                    <a:pt x="301439" y="3605"/>
                    <a:pt x="298389" y="-508"/>
                    <a:pt x="294303" y="51"/>
                  </a:cubicBezTo>
                  <a:close/>
                </a:path>
              </a:pathLst>
            </a:custGeom>
            <a:solidFill>
              <a:schemeClr val="tx2"/>
            </a:solidFill>
            <a:ln w="2787" cap="flat">
              <a:noFill/>
              <a:prstDash val="solid"/>
              <a:miter/>
            </a:ln>
          </p:spPr>
          <p:txBody>
            <a:bodyPr rtlCol="0" anchor="ctr"/>
            <a:lstStyle/>
            <a:p>
              <a:endParaRPr lang="en-US"/>
            </a:p>
          </p:txBody>
        </p:sp>
      </p:grpSp>
      <p:grpSp>
        <p:nvGrpSpPr>
          <p:cNvPr id="55" name="Graphic 35">
            <a:extLst>
              <a:ext uri="{FF2B5EF4-FFF2-40B4-BE49-F238E27FC236}">
                <a16:creationId xmlns:a16="http://schemas.microsoft.com/office/drawing/2014/main" id="{8606B099-56B1-49C1-BD0B-7F3BFA8A08AA}"/>
              </a:ext>
              <a:ext uri="{C183D7F6-B498-43B3-948B-1728B52AA6E4}">
                <adec:decorative xmlns:adec="http://schemas.microsoft.com/office/drawing/2017/decorative" val="1"/>
              </a:ext>
            </a:extLst>
          </p:cNvPr>
          <p:cNvGrpSpPr/>
          <p:nvPr/>
        </p:nvGrpSpPr>
        <p:grpSpPr>
          <a:xfrm>
            <a:off x="6632979" y="3946105"/>
            <a:ext cx="909173" cy="723681"/>
            <a:chOff x="6632979" y="3795977"/>
            <a:chExt cx="909173" cy="723681"/>
          </a:xfrm>
          <a:solidFill>
            <a:schemeClr val="accent1"/>
          </a:solidFill>
        </p:grpSpPr>
        <p:sp>
          <p:nvSpPr>
            <p:cNvPr id="56" name="Freeform: Shape 55">
              <a:extLst>
                <a:ext uri="{FF2B5EF4-FFF2-40B4-BE49-F238E27FC236}">
                  <a16:creationId xmlns:a16="http://schemas.microsoft.com/office/drawing/2014/main" id="{056AF6ED-157B-47F7-8E06-B7BB78279859}"/>
                </a:ext>
              </a:extLst>
            </p:cNvPr>
            <p:cNvSpPr/>
            <p:nvPr/>
          </p:nvSpPr>
          <p:spPr>
            <a:xfrm>
              <a:off x="7003964" y="3995838"/>
              <a:ext cx="167204" cy="167204"/>
            </a:xfrm>
            <a:custGeom>
              <a:avLst/>
              <a:gdLst>
                <a:gd name="connsiteX0" fmla="*/ 167204 w 167204"/>
                <a:gd name="connsiteY0" fmla="*/ 83602 h 167204"/>
                <a:gd name="connsiteX1" fmla="*/ 83602 w 167204"/>
                <a:gd name="connsiteY1" fmla="*/ 0 h 167204"/>
                <a:gd name="connsiteX2" fmla="*/ 0 w 167204"/>
                <a:gd name="connsiteY2" fmla="*/ 83602 h 167204"/>
                <a:gd name="connsiteX3" fmla="*/ 83602 w 167204"/>
                <a:gd name="connsiteY3" fmla="*/ 167204 h 167204"/>
                <a:gd name="connsiteX4" fmla="*/ 167204 w 167204"/>
                <a:gd name="connsiteY4" fmla="*/ 83602 h 167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04" h="167204">
                  <a:moveTo>
                    <a:pt x="167204" y="83602"/>
                  </a:moveTo>
                  <a:cubicBezTo>
                    <a:pt x="167204" y="37882"/>
                    <a:pt x="129322" y="0"/>
                    <a:pt x="83602" y="0"/>
                  </a:cubicBezTo>
                  <a:cubicBezTo>
                    <a:pt x="37882" y="0"/>
                    <a:pt x="0" y="37882"/>
                    <a:pt x="0" y="83602"/>
                  </a:cubicBezTo>
                  <a:cubicBezTo>
                    <a:pt x="0" y="129322"/>
                    <a:pt x="37882" y="167204"/>
                    <a:pt x="83602" y="167204"/>
                  </a:cubicBezTo>
                  <a:cubicBezTo>
                    <a:pt x="129322" y="167204"/>
                    <a:pt x="167204" y="129322"/>
                    <a:pt x="167204" y="83602"/>
                  </a:cubicBezTo>
                  <a:close/>
                </a:path>
              </a:pathLst>
            </a:custGeom>
            <a:solidFill>
              <a:schemeClr val="tx2"/>
            </a:solidFill>
            <a:ln w="13013" cap="flat">
              <a:solidFill>
                <a:schemeClr val="tx2"/>
              </a:solid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5A1EC909-D819-4977-82D7-10B313CBD823}"/>
                </a:ext>
              </a:extLst>
            </p:cNvPr>
            <p:cNvSpPr/>
            <p:nvPr/>
          </p:nvSpPr>
          <p:spPr>
            <a:xfrm>
              <a:off x="6938649" y="4185250"/>
              <a:ext cx="297832" cy="128015"/>
            </a:xfrm>
            <a:custGeom>
              <a:avLst/>
              <a:gdLst>
                <a:gd name="connsiteX0" fmla="*/ 0 w 297832"/>
                <a:gd name="connsiteY0" fmla="*/ 105809 h 128015"/>
                <a:gd name="connsiteX1" fmla="*/ 0 w 297832"/>
                <a:gd name="connsiteY1" fmla="*/ 128016 h 128015"/>
                <a:gd name="connsiteX2" fmla="*/ 297833 w 297832"/>
                <a:gd name="connsiteY2" fmla="*/ 128016 h 128015"/>
                <a:gd name="connsiteX3" fmla="*/ 297833 w 297832"/>
                <a:gd name="connsiteY3" fmla="*/ 105809 h 128015"/>
                <a:gd name="connsiteX4" fmla="*/ 197249 w 297832"/>
                <a:gd name="connsiteY4" fmla="*/ 0 h 128015"/>
                <a:gd name="connsiteX5" fmla="*/ 148916 w 297832"/>
                <a:gd name="connsiteY5" fmla="*/ 48333 h 128015"/>
                <a:gd name="connsiteX6" fmla="*/ 100584 w 297832"/>
                <a:gd name="connsiteY6" fmla="*/ 0 h 128015"/>
                <a:gd name="connsiteX7" fmla="*/ 0 w 297832"/>
                <a:gd name="connsiteY7" fmla="*/ 105809 h 12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832" h="128015">
                  <a:moveTo>
                    <a:pt x="0" y="105809"/>
                  </a:moveTo>
                  <a:lnTo>
                    <a:pt x="0" y="128016"/>
                  </a:lnTo>
                  <a:lnTo>
                    <a:pt x="297833" y="128016"/>
                  </a:lnTo>
                  <a:lnTo>
                    <a:pt x="297833" y="105809"/>
                  </a:lnTo>
                  <a:cubicBezTo>
                    <a:pt x="295220" y="57477"/>
                    <a:pt x="280851" y="3919"/>
                    <a:pt x="197249" y="0"/>
                  </a:cubicBezTo>
                  <a:lnTo>
                    <a:pt x="148916" y="48333"/>
                  </a:lnTo>
                  <a:lnTo>
                    <a:pt x="100584" y="0"/>
                  </a:lnTo>
                  <a:cubicBezTo>
                    <a:pt x="15675" y="3919"/>
                    <a:pt x="1306" y="60089"/>
                    <a:pt x="0" y="105809"/>
                  </a:cubicBezTo>
                  <a:close/>
                </a:path>
              </a:pathLst>
            </a:custGeom>
            <a:solidFill>
              <a:schemeClr val="tx2"/>
            </a:solidFill>
            <a:ln w="13013" cap="flat">
              <a:solidFill>
                <a:schemeClr val="tx2"/>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14B3FAB-E2FD-478C-B9A8-B2576DA88401}"/>
                </a:ext>
              </a:extLst>
            </p:cNvPr>
            <p:cNvSpPr/>
            <p:nvPr/>
          </p:nvSpPr>
          <p:spPr>
            <a:xfrm>
              <a:off x="6681311" y="4035027"/>
              <a:ext cx="125403" cy="125403"/>
            </a:xfrm>
            <a:custGeom>
              <a:avLst/>
              <a:gdLst>
                <a:gd name="connsiteX0" fmla="*/ 62702 w 125403"/>
                <a:gd name="connsiteY0" fmla="*/ 125403 h 125403"/>
                <a:gd name="connsiteX1" fmla="*/ 125403 w 125403"/>
                <a:gd name="connsiteY1" fmla="*/ 62702 h 125403"/>
                <a:gd name="connsiteX2" fmla="*/ 62702 w 125403"/>
                <a:gd name="connsiteY2" fmla="*/ 0 h 125403"/>
                <a:gd name="connsiteX3" fmla="*/ 0 w 125403"/>
                <a:gd name="connsiteY3" fmla="*/ 62702 h 125403"/>
                <a:gd name="connsiteX4" fmla="*/ 62702 w 125403"/>
                <a:gd name="connsiteY4" fmla="*/ 125403 h 12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03" h="125403">
                  <a:moveTo>
                    <a:pt x="62702" y="125403"/>
                  </a:moveTo>
                  <a:cubicBezTo>
                    <a:pt x="97971" y="125403"/>
                    <a:pt x="125403" y="97971"/>
                    <a:pt x="125403" y="62702"/>
                  </a:cubicBezTo>
                  <a:cubicBezTo>
                    <a:pt x="125403" y="28738"/>
                    <a:pt x="97971" y="0"/>
                    <a:pt x="62702" y="0"/>
                  </a:cubicBezTo>
                  <a:cubicBezTo>
                    <a:pt x="28738" y="0"/>
                    <a:pt x="0" y="27432"/>
                    <a:pt x="0" y="62702"/>
                  </a:cubicBezTo>
                  <a:cubicBezTo>
                    <a:pt x="0" y="97971"/>
                    <a:pt x="28738" y="125403"/>
                    <a:pt x="62702" y="125403"/>
                  </a:cubicBezTo>
                  <a:close/>
                </a:path>
              </a:pathLst>
            </a:custGeom>
            <a:solidFill>
              <a:schemeClr val="tx2"/>
            </a:solidFill>
            <a:ln w="13013" cap="flat">
              <a:solidFill>
                <a:schemeClr val="tx2"/>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2C887F5-8A8B-491D-97CA-DC39277BD18C}"/>
                </a:ext>
              </a:extLst>
            </p:cNvPr>
            <p:cNvSpPr/>
            <p:nvPr/>
          </p:nvSpPr>
          <p:spPr>
            <a:xfrm>
              <a:off x="6632979" y="4177412"/>
              <a:ext cx="222068" cy="95358"/>
            </a:xfrm>
            <a:custGeom>
              <a:avLst/>
              <a:gdLst>
                <a:gd name="connsiteX0" fmla="*/ 222068 w 222068"/>
                <a:gd name="connsiteY0" fmla="*/ 79683 h 95358"/>
                <a:gd name="connsiteX1" fmla="*/ 147610 w 222068"/>
                <a:gd name="connsiteY1" fmla="*/ 0 h 95358"/>
                <a:gd name="connsiteX2" fmla="*/ 111034 w 222068"/>
                <a:gd name="connsiteY2" fmla="*/ 36576 h 95358"/>
                <a:gd name="connsiteX3" fmla="*/ 74458 w 222068"/>
                <a:gd name="connsiteY3" fmla="*/ 0 h 95358"/>
                <a:gd name="connsiteX4" fmla="*/ 0 w 222068"/>
                <a:gd name="connsiteY4" fmla="*/ 79683 h 95358"/>
                <a:gd name="connsiteX5" fmla="*/ 0 w 222068"/>
                <a:gd name="connsiteY5" fmla="*/ 95359 h 95358"/>
                <a:gd name="connsiteX6" fmla="*/ 222068 w 222068"/>
                <a:gd name="connsiteY6" fmla="*/ 95359 h 95358"/>
                <a:gd name="connsiteX7" fmla="*/ 222068 w 222068"/>
                <a:gd name="connsiteY7" fmla="*/ 79683 h 9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068" h="95358">
                  <a:moveTo>
                    <a:pt x="222068" y="79683"/>
                  </a:moveTo>
                  <a:cubicBezTo>
                    <a:pt x="220762" y="44414"/>
                    <a:pt x="209006" y="3919"/>
                    <a:pt x="147610" y="0"/>
                  </a:cubicBezTo>
                  <a:lnTo>
                    <a:pt x="111034" y="36576"/>
                  </a:lnTo>
                  <a:lnTo>
                    <a:pt x="74458" y="0"/>
                  </a:lnTo>
                  <a:cubicBezTo>
                    <a:pt x="11757" y="3919"/>
                    <a:pt x="1306" y="45720"/>
                    <a:pt x="0" y="79683"/>
                  </a:cubicBezTo>
                  <a:lnTo>
                    <a:pt x="0" y="95359"/>
                  </a:lnTo>
                  <a:lnTo>
                    <a:pt x="222068" y="95359"/>
                  </a:lnTo>
                  <a:lnTo>
                    <a:pt x="222068" y="79683"/>
                  </a:lnTo>
                  <a:close/>
                </a:path>
              </a:pathLst>
            </a:custGeom>
            <a:solidFill>
              <a:schemeClr val="tx2"/>
            </a:solidFill>
            <a:ln w="13013" cap="flat">
              <a:solidFill>
                <a:schemeClr val="tx2"/>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26577AAA-8116-4D80-BDD5-3BFE6B69CD48}"/>
                </a:ext>
              </a:extLst>
            </p:cNvPr>
            <p:cNvSpPr/>
            <p:nvPr/>
          </p:nvSpPr>
          <p:spPr>
            <a:xfrm>
              <a:off x="7368417" y="4035027"/>
              <a:ext cx="125403" cy="125403"/>
            </a:xfrm>
            <a:custGeom>
              <a:avLst/>
              <a:gdLst>
                <a:gd name="connsiteX0" fmla="*/ 62702 w 125403"/>
                <a:gd name="connsiteY0" fmla="*/ 125403 h 125403"/>
                <a:gd name="connsiteX1" fmla="*/ 125403 w 125403"/>
                <a:gd name="connsiteY1" fmla="*/ 62702 h 125403"/>
                <a:gd name="connsiteX2" fmla="*/ 62702 w 125403"/>
                <a:gd name="connsiteY2" fmla="*/ 0 h 125403"/>
                <a:gd name="connsiteX3" fmla="*/ 0 w 125403"/>
                <a:gd name="connsiteY3" fmla="*/ 62702 h 125403"/>
                <a:gd name="connsiteX4" fmla="*/ 62702 w 125403"/>
                <a:gd name="connsiteY4" fmla="*/ 125403 h 12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03" h="125403">
                  <a:moveTo>
                    <a:pt x="62702" y="125403"/>
                  </a:moveTo>
                  <a:cubicBezTo>
                    <a:pt x="97971" y="125403"/>
                    <a:pt x="125403" y="97971"/>
                    <a:pt x="125403" y="62702"/>
                  </a:cubicBezTo>
                  <a:cubicBezTo>
                    <a:pt x="125403" y="28738"/>
                    <a:pt x="97971" y="0"/>
                    <a:pt x="62702" y="0"/>
                  </a:cubicBezTo>
                  <a:cubicBezTo>
                    <a:pt x="28738" y="0"/>
                    <a:pt x="0" y="27432"/>
                    <a:pt x="0" y="62702"/>
                  </a:cubicBezTo>
                  <a:cubicBezTo>
                    <a:pt x="0" y="97971"/>
                    <a:pt x="27432" y="125403"/>
                    <a:pt x="62702" y="125403"/>
                  </a:cubicBezTo>
                  <a:close/>
                </a:path>
              </a:pathLst>
            </a:custGeom>
            <a:solidFill>
              <a:schemeClr val="tx2"/>
            </a:solidFill>
            <a:ln w="13013" cap="flat">
              <a:solidFill>
                <a:schemeClr val="tx2"/>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AD551395-0E4C-4263-BF66-9FFB35502F62}"/>
                </a:ext>
              </a:extLst>
            </p:cNvPr>
            <p:cNvSpPr/>
            <p:nvPr/>
          </p:nvSpPr>
          <p:spPr>
            <a:xfrm>
              <a:off x="7320085" y="4177412"/>
              <a:ext cx="222068" cy="95358"/>
            </a:xfrm>
            <a:custGeom>
              <a:avLst/>
              <a:gdLst>
                <a:gd name="connsiteX0" fmla="*/ 147610 w 222068"/>
                <a:gd name="connsiteY0" fmla="*/ 0 h 95358"/>
                <a:gd name="connsiteX1" fmla="*/ 111034 w 222068"/>
                <a:gd name="connsiteY1" fmla="*/ 36576 h 95358"/>
                <a:gd name="connsiteX2" fmla="*/ 74458 w 222068"/>
                <a:gd name="connsiteY2" fmla="*/ 0 h 95358"/>
                <a:gd name="connsiteX3" fmla="*/ 0 w 222068"/>
                <a:gd name="connsiteY3" fmla="*/ 79683 h 95358"/>
                <a:gd name="connsiteX4" fmla="*/ 0 w 222068"/>
                <a:gd name="connsiteY4" fmla="*/ 95359 h 95358"/>
                <a:gd name="connsiteX5" fmla="*/ 222068 w 222068"/>
                <a:gd name="connsiteY5" fmla="*/ 95359 h 95358"/>
                <a:gd name="connsiteX6" fmla="*/ 222068 w 222068"/>
                <a:gd name="connsiteY6" fmla="*/ 78377 h 95358"/>
                <a:gd name="connsiteX7" fmla="*/ 147610 w 222068"/>
                <a:gd name="connsiteY7" fmla="*/ 0 h 9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068" h="95358">
                  <a:moveTo>
                    <a:pt x="147610" y="0"/>
                  </a:moveTo>
                  <a:lnTo>
                    <a:pt x="111034" y="36576"/>
                  </a:lnTo>
                  <a:lnTo>
                    <a:pt x="74458" y="0"/>
                  </a:lnTo>
                  <a:cubicBezTo>
                    <a:pt x="11757" y="3919"/>
                    <a:pt x="1306" y="45720"/>
                    <a:pt x="0" y="79683"/>
                  </a:cubicBezTo>
                  <a:lnTo>
                    <a:pt x="0" y="95359"/>
                  </a:lnTo>
                  <a:lnTo>
                    <a:pt x="222068" y="95359"/>
                  </a:lnTo>
                  <a:lnTo>
                    <a:pt x="222068" y="78377"/>
                  </a:lnTo>
                  <a:cubicBezTo>
                    <a:pt x="219456" y="43107"/>
                    <a:pt x="209006" y="3919"/>
                    <a:pt x="147610" y="0"/>
                  </a:cubicBezTo>
                  <a:close/>
                </a:path>
              </a:pathLst>
            </a:custGeom>
            <a:solidFill>
              <a:schemeClr val="tx2"/>
            </a:solidFill>
            <a:ln w="13013" cap="flat">
              <a:solidFill>
                <a:schemeClr val="tx2"/>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90BDD43B-4B9A-4356-B612-C7801810A564}"/>
                </a:ext>
              </a:extLst>
            </p:cNvPr>
            <p:cNvSpPr/>
            <p:nvPr/>
          </p:nvSpPr>
          <p:spPr>
            <a:xfrm>
              <a:off x="6792346" y="3795977"/>
              <a:ext cx="589134" cy="194636"/>
            </a:xfrm>
            <a:custGeom>
              <a:avLst/>
              <a:gdLst>
                <a:gd name="connsiteX0" fmla="*/ 288689 w 589134"/>
                <a:gd name="connsiteY0" fmla="*/ 43107 h 194636"/>
                <a:gd name="connsiteX1" fmla="*/ 513370 w 589134"/>
                <a:gd name="connsiteY1" fmla="*/ 135854 h 194636"/>
                <a:gd name="connsiteX2" fmla="*/ 466344 w 589134"/>
                <a:gd name="connsiteY2" fmla="*/ 175042 h 194636"/>
                <a:gd name="connsiteX3" fmla="*/ 585215 w 589134"/>
                <a:gd name="connsiteY3" fmla="*/ 194636 h 194636"/>
                <a:gd name="connsiteX4" fmla="*/ 589134 w 589134"/>
                <a:gd name="connsiteY4" fmla="*/ 73152 h 194636"/>
                <a:gd name="connsiteX5" fmla="*/ 546027 w 589134"/>
                <a:gd name="connsiteY5" fmla="*/ 108422 h 194636"/>
                <a:gd name="connsiteX6" fmla="*/ 288689 w 589134"/>
                <a:gd name="connsiteY6" fmla="*/ 0 h 194636"/>
                <a:gd name="connsiteX7" fmla="*/ 0 w 589134"/>
                <a:gd name="connsiteY7" fmla="*/ 144998 h 194636"/>
                <a:gd name="connsiteX8" fmla="*/ 33963 w 589134"/>
                <a:gd name="connsiteY8" fmla="*/ 171123 h 194636"/>
                <a:gd name="connsiteX9" fmla="*/ 288689 w 589134"/>
                <a:gd name="connsiteY9" fmla="*/ 43107 h 19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9134" h="194636">
                  <a:moveTo>
                    <a:pt x="288689" y="43107"/>
                  </a:moveTo>
                  <a:cubicBezTo>
                    <a:pt x="372291" y="43107"/>
                    <a:pt x="453281" y="77071"/>
                    <a:pt x="513370" y="135854"/>
                  </a:cubicBezTo>
                  <a:lnTo>
                    <a:pt x="466344" y="175042"/>
                  </a:lnTo>
                  <a:lnTo>
                    <a:pt x="585215" y="194636"/>
                  </a:lnTo>
                  <a:lnTo>
                    <a:pt x="589134" y="73152"/>
                  </a:lnTo>
                  <a:lnTo>
                    <a:pt x="546027" y="108422"/>
                  </a:lnTo>
                  <a:cubicBezTo>
                    <a:pt x="478100" y="39189"/>
                    <a:pt x="385354" y="0"/>
                    <a:pt x="288689" y="0"/>
                  </a:cubicBezTo>
                  <a:cubicBezTo>
                    <a:pt x="173736" y="0"/>
                    <a:pt x="67927" y="52251"/>
                    <a:pt x="0" y="144998"/>
                  </a:cubicBezTo>
                  <a:lnTo>
                    <a:pt x="33963" y="171123"/>
                  </a:lnTo>
                  <a:cubicBezTo>
                    <a:pt x="95359" y="88827"/>
                    <a:pt x="188105" y="43107"/>
                    <a:pt x="288689" y="43107"/>
                  </a:cubicBezTo>
                  <a:close/>
                </a:path>
              </a:pathLst>
            </a:custGeom>
            <a:solidFill>
              <a:schemeClr val="accent1"/>
            </a:solidFill>
            <a:ln w="13013" cap="flat">
              <a:solidFill>
                <a:schemeClr val="accent1"/>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7DD3E00-8C54-4356-9BDE-527E771D2626}"/>
                </a:ext>
              </a:extLst>
            </p:cNvPr>
            <p:cNvSpPr/>
            <p:nvPr/>
          </p:nvSpPr>
          <p:spPr>
            <a:xfrm>
              <a:off x="6792346" y="4325022"/>
              <a:ext cx="589134" cy="194636"/>
            </a:xfrm>
            <a:custGeom>
              <a:avLst/>
              <a:gdLst>
                <a:gd name="connsiteX0" fmla="*/ 300445 w 589134"/>
                <a:gd name="connsiteY0" fmla="*/ 151529 h 194636"/>
                <a:gd name="connsiteX1" fmla="*/ 75765 w 589134"/>
                <a:gd name="connsiteY1" fmla="*/ 58783 h 194636"/>
                <a:gd name="connsiteX2" fmla="*/ 122791 w 589134"/>
                <a:gd name="connsiteY2" fmla="*/ 20901 h 194636"/>
                <a:gd name="connsiteX3" fmla="*/ 3919 w 589134"/>
                <a:gd name="connsiteY3" fmla="*/ 0 h 194636"/>
                <a:gd name="connsiteX4" fmla="*/ 0 w 589134"/>
                <a:gd name="connsiteY4" fmla="*/ 121484 h 194636"/>
                <a:gd name="connsiteX5" fmla="*/ 43107 w 589134"/>
                <a:gd name="connsiteY5" fmla="*/ 86215 h 194636"/>
                <a:gd name="connsiteX6" fmla="*/ 300445 w 589134"/>
                <a:gd name="connsiteY6" fmla="*/ 194636 h 194636"/>
                <a:gd name="connsiteX7" fmla="*/ 589134 w 589134"/>
                <a:gd name="connsiteY7" fmla="*/ 49639 h 194636"/>
                <a:gd name="connsiteX8" fmla="*/ 555171 w 589134"/>
                <a:gd name="connsiteY8" fmla="*/ 23513 h 194636"/>
                <a:gd name="connsiteX9" fmla="*/ 300445 w 589134"/>
                <a:gd name="connsiteY9" fmla="*/ 151529 h 19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9134" h="194636">
                  <a:moveTo>
                    <a:pt x="300445" y="151529"/>
                  </a:moveTo>
                  <a:cubicBezTo>
                    <a:pt x="216843" y="151529"/>
                    <a:pt x="135854" y="117566"/>
                    <a:pt x="75765" y="58783"/>
                  </a:cubicBezTo>
                  <a:lnTo>
                    <a:pt x="122791" y="20901"/>
                  </a:lnTo>
                  <a:lnTo>
                    <a:pt x="3919" y="0"/>
                  </a:lnTo>
                  <a:lnTo>
                    <a:pt x="0" y="121484"/>
                  </a:lnTo>
                  <a:lnTo>
                    <a:pt x="43107" y="86215"/>
                  </a:lnTo>
                  <a:cubicBezTo>
                    <a:pt x="111034" y="155448"/>
                    <a:pt x="203780" y="194636"/>
                    <a:pt x="300445" y="194636"/>
                  </a:cubicBezTo>
                  <a:cubicBezTo>
                    <a:pt x="415398" y="194636"/>
                    <a:pt x="521208" y="142385"/>
                    <a:pt x="589134" y="49639"/>
                  </a:cubicBezTo>
                  <a:lnTo>
                    <a:pt x="555171" y="23513"/>
                  </a:lnTo>
                  <a:cubicBezTo>
                    <a:pt x="495082" y="104503"/>
                    <a:pt x="402336" y="151529"/>
                    <a:pt x="300445" y="151529"/>
                  </a:cubicBezTo>
                  <a:close/>
                </a:path>
              </a:pathLst>
            </a:custGeom>
            <a:solidFill>
              <a:schemeClr val="accent1"/>
            </a:solidFill>
            <a:ln w="13013" cap="flat">
              <a:solidFill>
                <a:schemeClr val="accent1"/>
              </a:solidFill>
              <a:prstDash val="solid"/>
              <a:miter/>
            </a:ln>
          </p:spPr>
          <p:txBody>
            <a:bodyPr rtlCol="0" anchor="ctr"/>
            <a:lstStyle/>
            <a:p>
              <a:endParaRPr lang="en-US"/>
            </a:p>
          </p:txBody>
        </p:sp>
      </p:grpSp>
      <p:grpSp>
        <p:nvGrpSpPr>
          <p:cNvPr id="64" name="Graphic 36">
            <a:extLst>
              <a:ext uri="{FF2B5EF4-FFF2-40B4-BE49-F238E27FC236}">
                <a16:creationId xmlns:a16="http://schemas.microsoft.com/office/drawing/2014/main" id="{84F9665C-715C-4E8A-A37A-689441279C5A}"/>
              </a:ext>
              <a:ext uri="{C183D7F6-B498-43B3-948B-1728B52AA6E4}">
                <adec:decorative xmlns:adec="http://schemas.microsoft.com/office/drawing/2017/decorative" val="1"/>
              </a:ext>
            </a:extLst>
          </p:cNvPr>
          <p:cNvGrpSpPr/>
          <p:nvPr/>
        </p:nvGrpSpPr>
        <p:grpSpPr>
          <a:xfrm>
            <a:off x="8762494" y="3932211"/>
            <a:ext cx="422620" cy="727352"/>
            <a:chOff x="8762494" y="3782083"/>
            <a:chExt cx="422620" cy="727352"/>
          </a:xfrm>
          <a:solidFill>
            <a:schemeClr val="accent1"/>
          </a:solidFill>
        </p:grpSpPr>
        <p:sp>
          <p:nvSpPr>
            <p:cNvPr id="65" name="Freeform: Shape 64">
              <a:extLst>
                <a:ext uri="{FF2B5EF4-FFF2-40B4-BE49-F238E27FC236}">
                  <a16:creationId xmlns:a16="http://schemas.microsoft.com/office/drawing/2014/main" id="{B37AF366-E84C-4BDE-A30C-483F1A8DCB66}"/>
                </a:ext>
              </a:extLst>
            </p:cNvPr>
            <p:cNvSpPr/>
            <p:nvPr/>
          </p:nvSpPr>
          <p:spPr>
            <a:xfrm>
              <a:off x="8937879" y="3955425"/>
              <a:ext cx="247235" cy="554009"/>
            </a:xfrm>
            <a:custGeom>
              <a:avLst/>
              <a:gdLst>
                <a:gd name="connsiteX0" fmla="*/ 201399 w 247235"/>
                <a:gd name="connsiteY0" fmla="*/ 298071 h 554009"/>
                <a:gd name="connsiteX1" fmla="*/ 246865 w 247235"/>
                <a:gd name="connsiteY1" fmla="*/ 257698 h 554009"/>
                <a:gd name="connsiteX2" fmla="*/ 247235 w 247235"/>
                <a:gd name="connsiteY2" fmla="*/ 105746 h 554009"/>
                <a:gd name="connsiteX3" fmla="*/ 143248 w 247235"/>
                <a:gd name="connsiteY3" fmla="*/ 0 h 554009"/>
                <a:gd name="connsiteX4" fmla="*/ 77967 w 247235"/>
                <a:gd name="connsiteY4" fmla="*/ 0 h 554009"/>
                <a:gd name="connsiteX5" fmla="*/ 0 w 247235"/>
                <a:gd name="connsiteY5" fmla="*/ 24538 h 554009"/>
                <a:gd name="connsiteX6" fmla="*/ 25001 w 247235"/>
                <a:gd name="connsiteY6" fmla="*/ 85745 h 554009"/>
                <a:gd name="connsiteX7" fmla="*/ 5741 w 247235"/>
                <a:gd name="connsiteY7" fmla="*/ 140470 h 554009"/>
                <a:gd name="connsiteX8" fmla="*/ 61207 w 247235"/>
                <a:gd name="connsiteY8" fmla="*/ 235290 h 554009"/>
                <a:gd name="connsiteX9" fmla="*/ 60929 w 247235"/>
                <a:gd name="connsiteY9" fmla="*/ 334091 h 554009"/>
                <a:gd name="connsiteX10" fmla="*/ 28520 w 247235"/>
                <a:gd name="connsiteY10" fmla="*/ 384372 h 554009"/>
                <a:gd name="connsiteX11" fmla="*/ 28335 w 247235"/>
                <a:gd name="connsiteY11" fmla="*/ 520119 h 554009"/>
                <a:gd name="connsiteX12" fmla="*/ 70744 w 247235"/>
                <a:gd name="connsiteY12" fmla="*/ 554010 h 554009"/>
                <a:gd name="connsiteX13" fmla="*/ 114265 w 247235"/>
                <a:gd name="connsiteY13" fmla="*/ 510489 h 554009"/>
                <a:gd name="connsiteX14" fmla="*/ 157879 w 247235"/>
                <a:gd name="connsiteY14" fmla="*/ 554010 h 554009"/>
                <a:gd name="connsiteX15" fmla="*/ 201399 w 247235"/>
                <a:gd name="connsiteY15" fmla="*/ 510489 h 554009"/>
                <a:gd name="connsiteX16" fmla="*/ 201399 w 247235"/>
                <a:gd name="connsiteY16" fmla="*/ 298071 h 55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235" h="554009">
                  <a:moveTo>
                    <a:pt x="201399" y="298071"/>
                  </a:moveTo>
                  <a:cubicBezTo>
                    <a:pt x="229642" y="297978"/>
                    <a:pt x="246865" y="280200"/>
                    <a:pt x="246865" y="257698"/>
                  </a:cubicBezTo>
                  <a:lnTo>
                    <a:pt x="247235" y="105746"/>
                  </a:lnTo>
                  <a:cubicBezTo>
                    <a:pt x="247235" y="28057"/>
                    <a:pt x="211122" y="0"/>
                    <a:pt x="143248" y="0"/>
                  </a:cubicBezTo>
                  <a:lnTo>
                    <a:pt x="77967" y="0"/>
                  </a:lnTo>
                  <a:cubicBezTo>
                    <a:pt x="43613" y="0"/>
                    <a:pt x="17501" y="7315"/>
                    <a:pt x="0" y="24538"/>
                  </a:cubicBezTo>
                  <a:cubicBezTo>
                    <a:pt x="15464" y="40372"/>
                    <a:pt x="25001" y="61948"/>
                    <a:pt x="25001" y="85745"/>
                  </a:cubicBezTo>
                  <a:cubicBezTo>
                    <a:pt x="25001" y="106394"/>
                    <a:pt x="17779" y="125469"/>
                    <a:pt x="5741" y="140470"/>
                  </a:cubicBezTo>
                  <a:cubicBezTo>
                    <a:pt x="35372" y="151397"/>
                    <a:pt x="61207" y="177417"/>
                    <a:pt x="61207" y="235290"/>
                  </a:cubicBezTo>
                  <a:lnTo>
                    <a:pt x="60929" y="334091"/>
                  </a:lnTo>
                  <a:cubicBezTo>
                    <a:pt x="60929" y="357518"/>
                    <a:pt x="48428" y="375853"/>
                    <a:pt x="28520" y="384372"/>
                  </a:cubicBezTo>
                  <a:lnTo>
                    <a:pt x="28335" y="520119"/>
                  </a:lnTo>
                  <a:cubicBezTo>
                    <a:pt x="32779" y="539472"/>
                    <a:pt x="50003" y="554010"/>
                    <a:pt x="70744" y="554010"/>
                  </a:cubicBezTo>
                  <a:cubicBezTo>
                    <a:pt x="94820" y="554010"/>
                    <a:pt x="114265" y="534564"/>
                    <a:pt x="114265" y="510489"/>
                  </a:cubicBezTo>
                  <a:cubicBezTo>
                    <a:pt x="114265" y="534564"/>
                    <a:pt x="133803" y="554010"/>
                    <a:pt x="157879" y="554010"/>
                  </a:cubicBezTo>
                  <a:cubicBezTo>
                    <a:pt x="181861" y="554010"/>
                    <a:pt x="201399" y="534564"/>
                    <a:pt x="201399" y="510489"/>
                  </a:cubicBezTo>
                  <a:lnTo>
                    <a:pt x="201399" y="298071"/>
                  </a:lnTo>
                  <a:close/>
                </a:path>
              </a:pathLst>
            </a:custGeom>
            <a:solidFill>
              <a:schemeClr val="accent1"/>
            </a:solidFill>
            <a:ln w="911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3ECC574F-DA3A-4109-A28C-CB0F4A866E9F}"/>
                </a:ext>
              </a:extLst>
            </p:cNvPr>
            <p:cNvSpPr/>
            <p:nvPr/>
          </p:nvSpPr>
          <p:spPr>
            <a:xfrm>
              <a:off x="8971677" y="3782083"/>
              <a:ext cx="153619" cy="153618"/>
            </a:xfrm>
            <a:custGeom>
              <a:avLst/>
              <a:gdLst>
                <a:gd name="connsiteX0" fmla="*/ 153619 w 153619"/>
                <a:gd name="connsiteY0" fmla="*/ 76856 h 153618"/>
                <a:gd name="connsiteX1" fmla="*/ 76856 w 153619"/>
                <a:gd name="connsiteY1" fmla="*/ 0 h 153618"/>
                <a:gd name="connsiteX2" fmla="*/ 0 w 153619"/>
                <a:gd name="connsiteY2" fmla="*/ 76856 h 153618"/>
                <a:gd name="connsiteX3" fmla="*/ 76856 w 153619"/>
                <a:gd name="connsiteY3" fmla="*/ 153619 h 153618"/>
                <a:gd name="connsiteX4" fmla="*/ 153619 w 153619"/>
                <a:gd name="connsiteY4" fmla="*/ 76856 h 15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19" h="153618">
                  <a:moveTo>
                    <a:pt x="153619" y="76856"/>
                  </a:moveTo>
                  <a:cubicBezTo>
                    <a:pt x="153619" y="34446"/>
                    <a:pt x="119265" y="0"/>
                    <a:pt x="76856" y="0"/>
                  </a:cubicBezTo>
                  <a:cubicBezTo>
                    <a:pt x="34446" y="0"/>
                    <a:pt x="0" y="34354"/>
                    <a:pt x="0" y="76856"/>
                  </a:cubicBezTo>
                  <a:cubicBezTo>
                    <a:pt x="0" y="119265"/>
                    <a:pt x="34354" y="153619"/>
                    <a:pt x="76856" y="153619"/>
                  </a:cubicBezTo>
                  <a:cubicBezTo>
                    <a:pt x="119173" y="153619"/>
                    <a:pt x="153619" y="119265"/>
                    <a:pt x="153619" y="76856"/>
                  </a:cubicBezTo>
                  <a:close/>
                </a:path>
              </a:pathLst>
            </a:custGeom>
            <a:solidFill>
              <a:schemeClr val="accent1"/>
            </a:solidFill>
            <a:ln w="911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5A920141-D44F-417A-9265-D68D087051D1}"/>
                </a:ext>
              </a:extLst>
            </p:cNvPr>
            <p:cNvSpPr/>
            <p:nvPr/>
          </p:nvSpPr>
          <p:spPr>
            <a:xfrm>
              <a:off x="8778797" y="4116266"/>
              <a:ext cx="193158" cy="393075"/>
            </a:xfrm>
            <a:custGeom>
              <a:avLst/>
              <a:gdLst>
                <a:gd name="connsiteX0" fmla="*/ 193158 w 193158"/>
                <a:gd name="connsiteY0" fmla="*/ 74263 h 393075"/>
                <a:gd name="connsiteX1" fmla="*/ 130748 w 193158"/>
                <a:gd name="connsiteY1" fmla="*/ 0 h 393075"/>
                <a:gd name="connsiteX2" fmla="*/ 76115 w 193158"/>
                <a:gd name="connsiteY2" fmla="*/ 0 h 393075"/>
                <a:gd name="connsiteX3" fmla="*/ 59170 w 193158"/>
                <a:gd name="connsiteY3" fmla="*/ 68244 h 393075"/>
                <a:gd name="connsiteX4" fmla="*/ 21390 w 193158"/>
                <a:gd name="connsiteY4" fmla="*/ 81393 h 393075"/>
                <a:gd name="connsiteX5" fmla="*/ 0 w 193158"/>
                <a:gd name="connsiteY5" fmla="*/ 77319 h 393075"/>
                <a:gd name="connsiteX6" fmla="*/ 185 w 193158"/>
                <a:gd name="connsiteY6" fmla="*/ 173157 h 393075"/>
                <a:gd name="connsiteX7" fmla="*/ 32316 w 193158"/>
                <a:gd name="connsiteY7" fmla="*/ 201584 h 393075"/>
                <a:gd name="connsiteX8" fmla="*/ 32316 w 193158"/>
                <a:gd name="connsiteY8" fmla="*/ 361130 h 393075"/>
                <a:gd name="connsiteX9" fmla="*/ 64355 w 193158"/>
                <a:gd name="connsiteY9" fmla="*/ 393076 h 393075"/>
                <a:gd name="connsiteX10" fmla="*/ 96394 w 193158"/>
                <a:gd name="connsiteY10" fmla="*/ 361130 h 393075"/>
                <a:gd name="connsiteX11" fmla="*/ 128340 w 193158"/>
                <a:gd name="connsiteY11" fmla="*/ 393076 h 393075"/>
                <a:gd name="connsiteX12" fmla="*/ 160379 w 193158"/>
                <a:gd name="connsiteY12" fmla="*/ 361130 h 393075"/>
                <a:gd name="connsiteX13" fmla="*/ 160656 w 193158"/>
                <a:gd name="connsiteY13" fmla="*/ 201584 h 393075"/>
                <a:gd name="connsiteX14" fmla="*/ 192973 w 193158"/>
                <a:gd name="connsiteY14" fmla="*/ 173157 h 393075"/>
                <a:gd name="connsiteX15" fmla="*/ 193158 w 193158"/>
                <a:gd name="connsiteY15" fmla="*/ 74263 h 39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3158" h="393075">
                  <a:moveTo>
                    <a:pt x="193158" y="74263"/>
                  </a:moveTo>
                  <a:cubicBezTo>
                    <a:pt x="193158" y="23798"/>
                    <a:pt x="171583" y="3056"/>
                    <a:pt x="130748" y="0"/>
                  </a:cubicBezTo>
                  <a:lnTo>
                    <a:pt x="76115" y="0"/>
                  </a:lnTo>
                  <a:cubicBezTo>
                    <a:pt x="85282" y="25186"/>
                    <a:pt x="79171" y="52225"/>
                    <a:pt x="59170" y="68244"/>
                  </a:cubicBezTo>
                  <a:cubicBezTo>
                    <a:pt x="48521" y="76671"/>
                    <a:pt x="35094" y="81578"/>
                    <a:pt x="21390" y="81393"/>
                  </a:cubicBezTo>
                  <a:cubicBezTo>
                    <a:pt x="14445" y="81300"/>
                    <a:pt x="6297" y="79819"/>
                    <a:pt x="0" y="77319"/>
                  </a:cubicBezTo>
                  <a:lnTo>
                    <a:pt x="185" y="173157"/>
                  </a:lnTo>
                  <a:cubicBezTo>
                    <a:pt x="185" y="188991"/>
                    <a:pt x="11389" y="201584"/>
                    <a:pt x="32316" y="201584"/>
                  </a:cubicBezTo>
                  <a:lnTo>
                    <a:pt x="32316" y="361130"/>
                  </a:lnTo>
                  <a:cubicBezTo>
                    <a:pt x="32316" y="378816"/>
                    <a:pt x="46669" y="393076"/>
                    <a:pt x="64355" y="393076"/>
                  </a:cubicBezTo>
                  <a:cubicBezTo>
                    <a:pt x="82041" y="393076"/>
                    <a:pt x="96394" y="378816"/>
                    <a:pt x="96394" y="361130"/>
                  </a:cubicBezTo>
                  <a:cubicBezTo>
                    <a:pt x="96394" y="378816"/>
                    <a:pt x="110654" y="393076"/>
                    <a:pt x="128340" y="393076"/>
                  </a:cubicBezTo>
                  <a:cubicBezTo>
                    <a:pt x="146026" y="393076"/>
                    <a:pt x="160379" y="378816"/>
                    <a:pt x="160379" y="361130"/>
                  </a:cubicBezTo>
                  <a:lnTo>
                    <a:pt x="160656" y="201584"/>
                  </a:lnTo>
                  <a:cubicBezTo>
                    <a:pt x="182232" y="201584"/>
                    <a:pt x="192973" y="188991"/>
                    <a:pt x="192973" y="173157"/>
                  </a:cubicBezTo>
                  <a:lnTo>
                    <a:pt x="193158" y="74263"/>
                  </a:lnTo>
                  <a:close/>
                </a:path>
              </a:pathLst>
            </a:custGeom>
            <a:solidFill>
              <a:schemeClr val="tx2"/>
            </a:solidFill>
            <a:ln w="911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7570DD8-817F-441D-9378-30D342ACBE71}"/>
                </a:ext>
              </a:extLst>
            </p:cNvPr>
            <p:cNvSpPr/>
            <p:nvPr/>
          </p:nvSpPr>
          <p:spPr>
            <a:xfrm>
              <a:off x="8762494" y="4098765"/>
              <a:ext cx="76271" cy="78432"/>
            </a:xfrm>
            <a:custGeom>
              <a:avLst/>
              <a:gdLst>
                <a:gd name="connsiteX0" fmla="*/ 21303 w 76271"/>
                <a:gd name="connsiteY0" fmla="*/ 16113 h 78432"/>
                <a:gd name="connsiteX1" fmla="*/ 5006 w 76271"/>
                <a:gd name="connsiteY1" fmla="*/ 58152 h 78432"/>
                <a:gd name="connsiteX2" fmla="*/ 13525 w 76271"/>
                <a:gd name="connsiteY2" fmla="*/ 69819 h 78432"/>
                <a:gd name="connsiteX3" fmla="*/ 37600 w 76271"/>
                <a:gd name="connsiteY3" fmla="*/ 78431 h 78432"/>
                <a:gd name="connsiteX4" fmla="*/ 62694 w 76271"/>
                <a:gd name="connsiteY4" fmla="*/ 69634 h 78432"/>
                <a:gd name="connsiteX5" fmla="*/ 68805 w 76271"/>
                <a:gd name="connsiteY5" fmla="*/ 14909 h 78432"/>
                <a:gd name="connsiteX6" fmla="*/ 61490 w 76271"/>
                <a:gd name="connsiteY6" fmla="*/ 4445 h 78432"/>
                <a:gd name="connsiteX7" fmla="*/ 50934 w 76271"/>
                <a:gd name="connsiteY7" fmla="*/ 1 h 78432"/>
                <a:gd name="connsiteX8" fmla="*/ 21303 w 76271"/>
                <a:gd name="connsiteY8" fmla="*/ 16113 h 7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71" h="78432">
                  <a:moveTo>
                    <a:pt x="21303" y="16113"/>
                  </a:moveTo>
                  <a:cubicBezTo>
                    <a:pt x="4543" y="29539"/>
                    <a:pt x="-7124" y="38058"/>
                    <a:pt x="5006" y="58152"/>
                  </a:cubicBezTo>
                  <a:cubicBezTo>
                    <a:pt x="6487" y="60559"/>
                    <a:pt x="8987" y="66023"/>
                    <a:pt x="13525" y="69819"/>
                  </a:cubicBezTo>
                  <a:cubicBezTo>
                    <a:pt x="20007" y="75375"/>
                    <a:pt x="29174" y="78338"/>
                    <a:pt x="37600" y="78431"/>
                  </a:cubicBezTo>
                  <a:cubicBezTo>
                    <a:pt x="46397" y="78523"/>
                    <a:pt x="55379" y="75560"/>
                    <a:pt x="62694" y="69634"/>
                  </a:cubicBezTo>
                  <a:cubicBezTo>
                    <a:pt x="79454" y="56207"/>
                    <a:pt x="79732" y="32873"/>
                    <a:pt x="68805" y="14909"/>
                  </a:cubicBezTo>
                  <a:cubicBezTo>
                    <a:pt x="64824" y="8335"/>
                    <a:pt x="64176" y="6946"/>
                    <a:pt x="61490" y="4445"/>
                  </a:cubicBezTo>
                  <a:cubicBezTo>
                    <a:pt x="58249" y="1390"/>
                    <a:pt x="54545" y="1"/>
                    <a:pt x="50934" y="1"/>
                  </a:cubicBezTo>
                  <a:cubicBezTo>
                    <a:pt x="41767" y="-92"/>
                    <a:pt x="31766" y="7686"/>
                    <a:pt x="21303" y="16113"/>
                  </a:cubicBezTo>
                  <a:close/>
                </a:path>
              </a:pathLst>
            </a:custGeom>
            <a:solidFill>
              <a:schemeClr val="accent1"/>
            </a:solidFill>
            <a:ln w="911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22135FA-16DA-4EA5-9CF0-E9883546A5B7}"/>
                </a:ext>
              </a:extLst>
            </p:cNvPr>
            <p:cNvSpPr/>
            <p:nvPr/>
          </p:nvSpPr>
          <p:spPr>
            <a:xfrm>
              <a:off x="8815002" y="3980704"/>
              <a:ext cx="120746" cy="120746"/>
            </a:xfrm>
            <a:custGeom>
              <a:avLst/>
              <a:gdLst>
                <a:gd name="connsiteX0" fmla="*/ 60373 w 120746"/>
                <a:gd name="connsiteY0" fmla="*/ 0 h 120746"/>
                <a:gd name="connsiteX1" fmla="*/ 0 w 120746"/>
                <a:gd name="connsiteY1" fmla="*/ 60373 h 120746"/>
                <a:gd name="connsiteX2" fmla="*/ 60373 w 120746"/>
                <a:gd name="connsiteY2" fmla="*/ 120747 h 120746"/>
                <a:gd name="connsiteX3" fmla="*/ 120747 w 120746"/>
                <a:gd name="connsiteY3" fmla="*/ 60373 h 120746"/>
                <a:gd name="connsiteX4" fmla="*/ 60373 w 120746"/>
                <a:gd name="connsiteY4" fmla="*/ 0 h 120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46" h="120746">
                  <a:moveTo>
                    <a:pt x="60373" y="0"/>
                  </a:moveTo>
                  <a:cubicBezTo>
                    <a:pt x="27038" y="0"/>
                    <a:pt x="0" y="27038"/>
                    <a:pt x="0" y="60373"/>
                  </a:cubicBezTo>
                  <a:cubicBezTo>
                    <a:pt x="0" y="93709"/>
                    <a:pt x="27038" y="120747"/>
                    <a:pt x="60373" y="120747"/>
                  </a:cubicBezTo>
                  <a:cubicBezTo>
                    <a:pt x="93709" y="120747"/>
                    <a:pt x="120747" y="93709"/>
                    <a:pt x="120747" y="60373"/>
                  </a:cubicBezTo>
                  <a:cubicBezTo>
                    <a:pt x="120747" y="27038"/>
                    <a:pt x="93709" y="0"/>
                    <a:pt x="60373" y="0"/>
                  </a:cubicBezTo>
                  <a:close/>
                </a:path>
              </a:pathLst>
            </a:custGeom>
            <a:solidFill>
              <a:schemeClr val="tx2"/>
            </a:solidFill>
            <a:ln w="9111" cap="flat">
              <a:noFill/>
              <a:prstDash val="solid"/>
              <a:miter/>
            </a:ln>
          </p:spPr>
          <p:txBody>
            <a:bodyPr rtlCol="0" anchor="ctr"/>
            <a:lstStyle/>
            <a:p>
              <a:endParaRPr lang="en-US"/>
            </a:p>
          </p:txBody>
        </p:sp>
      </p:grpSp>
      <p:grpSp>
        <p:nvGrpSpPr>
          <p:cNvPr id="70" name="Graphic 49">
            <a:extLst>
              <a:ext uri="{FF2B5EF4-FFF2-40B4-BE49-F238E27FC236}">
                <a16:creationId xmlns:a16="http://schemas.microsoft.com/office/drawing/2014/main" id="{51E1CEAB-6E5F-471F-941E-207A0DCBFC9B}"/>
              </a:ext>
              <a:ext uri="{C183D7F6-B498-43B3-948B-1728B52AA6E4}">
                <adec:decorative xmlns:adec="http://schemas.microsoft.com/office/drawing/2017/decorative" val="1"/>
              </a:ext>
            </a:extLst>
          </p:cNvPr>
          <p:cNvGrpSpPr/>
          <p:nvPr/>
        </p:nvGrpSpPr>
        <p:grpSpPr>
          <a:xfrm>
            <a:off x="10561510" y="3945800"/>
            <a:ext cx="588539" cy="725873"/>
            <a:chOff x="10561510" y="3795672"/>
            <a:chExt cx="588539" cy="725873"/>
          </a:xfrm>
          <a:solidFill>
            <a:schemeClr val="accent1"/>
          </a:solidFill>
        </p:grpSpPr>
        <p:sp>
          <p:nvSpPr>
            <p:cNvPr id="71" name="Freeform: Shape 70">
              <a:extLst>
                <a:ext uri="{FF2B5EF4-FFF2-40B4-BE49-F238E27FC236}">
                  <a16:creationId xmlns:a16="http://schemas.microsoft.com/office/drawing/2014/main" id="{D1D28E5C-CB35-4382-8534-DCED60E52739}"/>
                </a:ext>
              </a:extLst>
            </p:cNvPr>
            <p:cNvSpPr/>
            <p:nvPr/>
          </p:nvSpPr>
          <p:spPr>
            <a:xfrm>
              <a:off x="10862481" y="3795672"/>
              <a:ext cx="287568" cy="725873"/>
            </a:xfrm>
            <a:custGeom>
              <a:avLst/>
              <a:gdLst>
                <a:gd name="connsiteX0" fmla="*/ 287568 w 287568"/>
                <a:gd name="connsiteY0" fmla="*/ 363158 h 725873"/>
                <a:gd name="connsiteX1" fmla="*/ 268726 w 287568"/>
                <a:gd name="connsiteY1" fmla="*/ 315056 h 725873"/>
                <a:gd name="connsiteX2" fmla="*/ 40182 w 287568"/>
                <a:gd name="connsiteY2" fmla="*/ 7153 h 725873"/>
                <a:gd name="connsiteX3" fmla="*/ 40182 w 287568"/>
                <a:gd name="connsiteY3" fmla="*/ 7153 h 725873"/>
                <a:gd name="connsiteX4" fmla="*/ 7153 w 287568"/>
                <a:gd name="connsiteY4" fmla="*/ 6488 h 725873"/>
                <a:gd name="connsiteX5" fmla="*/ 6488 w 287568"/>
                <a:gd name="connsiteY5" fmla="*/ 39517 h 725873"/>
                <a:gd name="connsiteX6" fmla="*/ 6488 w 287568"/>
                <a:gd name="connsiteY6" fmla="*/ 39517 h 725873"/>
                <a:gd name="connsiteX7" fmla="*/ 235032 w 287568"/>
                <a:gd name="connsiteY7" fmla="*/ 346976 h 725873"/>
                <a:gd name="connsiteX8" fmla="*/ 240130 w 287568"/>
                <a:gd name="connsiteY8" fmla="*/ 362937 h 725873"/>
                <a:gd name="connsiteX9" fmla="*/ 235032 w 287568"/>
                <a:gd name="connsiteY9" fmla="*/ 378897 h 725873"/>
                <a:gd name="connsiteX10" fmla="*/ 6488 w 287568"/>
                <a:gd name="connsiteY10" fmla="*/ 686356 h 725873"/>
                <a:gd name="connsiteX11" fmla="*/ 6488 w 287568"/>
                <a:gd name="connsiteY11" fmla="*/ 686356 h 725873"/>
                <a:gd name="connsiteX12" fmla="*/ 7153 w 287568"/>
                <a:gd name="connsiteY12" fmla="*/ 719386 h 725873"/>
                <a:gd name="connsiteX13" fmla="*/ 40182 w 287568"/>
                <a:gd name="connsiteY13" fmla="*/ 718720 h 725873"/>
                <a:gd name="connsiteX14" fmla="*/ 40182 w 287568"/>
                <a:gd name="connsiteY14" fmla="*/ 718720 h 725873"/>
                <a:gd name="connsiteX15" fmla="*/ 268726 w 287568"/>
                <a:gd name="connsiteY15" fmla="*/ 411261 h 725873"/>
                <a:gd name="connsiteX16" fmla="*/ 287568 w 287568"/>
                <a:gd name="connsiteY16" fmla="*/ 363158 h 72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7568" h="725873">
                  <a:moveTo>
                    <a:pt x="287568" y="363158"/>
                  </a:moveTo>
                  <a:cubicBezTo>
                    <a:pt x="287568" y="344760"/>
                    <a:pt x="280918" y="330129"/>
                    <a:pt x="268726" y="315056"/>
                  </a:cubicBezTo>
                  <a:lnTo>
                    <a:pt x="40182" y="7153"/>
                  </a:lnTo>
                  <a:lnTo>
                    <a:pt x="40182" y="7153"/>
                  </a:lnTo>
                  <a:cubicBezTo>
                    <a:pt x="31315" y="-2157"/>
                    <a:pt x="16463" y="-2379"/>
                    <a:pt x="7153" y="6488"/>
                  </a:cubicBezTo>
                  <a:cubicBezTo>
                    <a:pt x="-2157" y="15577"/>
                    <a:pt x="-2379" y="30207"/>
                    <a:pt x="6488" y="39517"/>
                  </a:cubicBezTo>
                  <a:lnTo>
                    <a:pt x="6488" y="39517"/>
                  </a:lnTo>
                  <a:cubicBezTo>
                    <a:pt x="6488" y="39517"/>
                    <a:pt x="201116" y="301534"/>
                    <a:pt x="235032" y="346976"/>
                  </a:cubicBezTo>
                  <a:cubicBezTo>
                    <a:pt x="238135" y="351410"/>
                    <a:pt x="240130" y="356952"/>
                    <a:pt x="240130" y="362937"/>
                  </a:cubicBezTo>
                  <a:cubicBezTo>
                    <a:pt x="240130" y="368922"/>
                    <a:pt x="238135" y="374464"/>
                    <a:pt x="235032" y="378897"/>
                  </a:cubicBezTo>
                  <a:cubicBezTo>
                    <a:pt x="201116" y="424562"/>
                    <a:pt x="6488" y="686356"/>
                    <a:pt x="6488" y="686356"/>
                  </a:cubicBezTo>
                  <a:lnTo>
                    <a:pt x="6488" y="686356"/>
                  </a:lnTo>
                  <a:cubicBezTo>
                    <a:pt x="-2379" y="695667"/>
                    <a:pt x="-2157" y="710519"/>
                    <a:pt x="7153" y="719386"/>
                  </a:cubicBezTo>
                  <a:cubicBezTo>
                    <a:pt x="16463" y="728252"/>
                    <a:pt x="31315" y="728031"/>
                    <a:pt x="40182" y="718720"/>
                  </a:cubicBezTo>
                  <a:lnTo>
                    <a:pt x="40182" y="718720"/>
                  </a:lnTo>
                  <a:lnTo>
                    <a:pt x="268726" y="411261"/>
                  </a:lnTo>
                  <a:cubicBezTo>
                    <a:pt x="280918" y="395966"/>
                    <a:pt x="287568" y="381557"/>
                    <a:pt x="287568" y="363158"/>
                  </a:cubicBezTo>
                  <a:close/>
                </a:path>
              </a:pathLst>
            </a:custGeom>
            <a:solidFill>
              <a:schemeClr val="tx2"/>
            </a:solidFill>
            <a:ln w="21872"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369E4C99-5F1B-41B9-AD65-DCA135B986BA}"/>
                </a:ext>
              </a:extLst>
            </p:cNvPr>
            <p:cNvSpPr/>
            <p:nvPr/>
          </p:nvSpPr>
          <p:spPr>
            <a:xfrm>
              <a:off x="10561510" y="3795953"/>
              <a:ext cx="465289" cy="725311"/>
            </a:xfrm>
            <a:custGeom>
              <a:avLst/>
              <a:gdLst>
                <a:gd name="connsiteX0" fmla="*/ 0 w 465289"/>
                <a:gd name="connsiteY0" fmla="*/ 362877 h 725311"/>
                <a:gd name="connsiteX1" fmla="*/ 0 w 465289"/>
                <a:gd name="connsiteY1" fmla="*/ 160712 h 725311"/>
                <a:gd name="connsiteX2" fmla="*/ 60295 w 465289"/>
                <a:gd name="connsiteY2" fmla="*/ 100196 h 725311"/>
                <a:gd name="connsiteX3" fmla="*/ 159161 w 465289"/>
                <a:gd name="connsiteY3" fmla="*/ 100196 h 725311"/>
                <a:gd name="connsiteX4" fmla="*/ 159161 w 465289"/>
                <a:gd name="connsiteY4" fmla="*/ 20837 h 725311"/>
                <a:gd name="connsiteX5" fmla="*/ 159161 w 465289"/>
                <a:gd name="connsiteY5" fmla="*/ 20837 h 725311"/>
                <a:gd name="connsiteX6" fmla="*/ 179998 w 465289"/>
                <a:gd name="connsiteY6" fmla="*/ 0 h 725311"/>
                <a:gd name="connsiteX7" fmla="*/ 194628 w 465289"/>
                <a:gd name="connsiteY7" fmla="*/ 5985 h 725311"/>
                <a:gd name="connsiteX8" fmla="*/ 460192 w 465289"/>
                <a:gd name="connsiteY8" fmla="*/ 346695 h 725311"/>
                <a:gd name="connsiteX9" fmla="*/ 465290 w 465289"/>
                <a:gd name="connsiteY9" fmla="*/ 362656 h 725311"/>
                <a:gd name="connsiteX10" fmla="*/ 460192 w 465289"/>
                <a:gd name="connsiteY10" fmla="*/ 378616 h 725311"/>
                <a:gd name="connsiteX11" fmla="*/ 194407 w 465289"/>
                <a:gd name="connsiteY11" fmla="*/ 719326 h 725311"/>
                <a:gd name="connsiteX12" fmla="*/ 179776 w 465289"/>
                <a:gd name="connsiteY12" fmla="*/ 725311 h 725311"/>
                <a:gd name="connsiteX13" fmla="*/ 158939 w 465289"/>
                <a:gd name="connsiteY13" fmla="*/ 704474 h 725311"/>
                <a:gd name="connsiteX14" fmla="*/ 158939 w 465289"/>
                <a:gd name="connsiteY14" fmla="*/ 704474 h 725311"/>
                <a:gd name="connsiteX15" fmla="*/ 158939 w 465289"/>
                <a:gd name="connsiteY15" fmla="*/ 625115 h 725311"/>
                <a:gd name="connsiteX16" fmla="*/ 60295 w 465289"/>
                <a:gd name="connsiteY16" fmla="*/ 625115 h 725311"/>
                <a:gd name="connsiteX17" fmla="*/ 0 w 465289"/>
                <a:gd name="connsiteY17" fmla="*/ 564821 h 725311"/>
                <a:gd name="connsiteX18" fmla="*/ 0 w 465289"/>
                <a:gd name="connsiteY18" fmla="*/ 362877 h 7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5289" h="725311">
                  <a:moveTo>
                    <a:pt x="0" y="362877"/>
                  </a:moveTo>
                  <a:lnTo>
                    <a:pt x="0" y="160712"/>
                  </a:lnTo>
                  <a:cubicBezTo>
                    <a:pt x="0" y="127461"/>
                    <a:pt x="27044" y="100196"/>
                    <a:pt x="60295" y="100196"/>
                  </a:cubicBezTo>
                  <a:lnTo>
                    <a:pt x="159161" y="100196"/>
                  </a:lnTo>
                  <a:lnTo>
                    <a:pt x="159161" y="20837"/>
                  </a:lnTo>
                  <a:lnTo>
                    <a:pt x="159161" y="20837"/>
                  </a:lnTo>
                  <a:cubicBezTo>
                    <a:pt x="159161" y="9310"/>
                    <a:pt x="168471" y="0"/>
                    <a:pt x="179998" y="0"/>
                  </a:cubicBezTo>
                  <a:cubicBezTo>
                    <a:pt x="185761" y="0"/>
                    <a:pt x="190860" y="2217"/>
                    <a:pt x="194628" y="5985"/>
                  </a:cubicBezTo>
                  <a:lnTo>
                    <a:pt x="460192" y="346695"/>
                  </a:lnTo>
                  <a:cubicBezTo>
                    <a:pt x="463295" y="351129"/>
                    <a:pt x="465290" y="356670"/>
                    <a:pt x="465290" y="362656"/>
                  </a:cubicBezTo>
                  <a:cubicBezTo>
                    <a:pt x="465290" y="368641"/>
                    <a:pt x="463295" y="374183"/>
                    <a:pt x="460192" y="378616"/>
                  </a:cubicBezTo>
                  <a:lnTo>
                    <a:pt x="194407" y="719326"/>
                  </a:lnTo>
                  <a:cubicBezTo>
                    <a:pt x="190638" y="723095"/>
                    <a:pt x="185540" y="725311"/>
                    <a:pt x="179776" y="725311"/>
                  </a:cubicBezTo>
                  <a:cubicBezTo>
                    <a:pt x="168249" y="725311"/>
                    <a:pt x="158939" y="716001"/>
                    <a:pt x="158939" y="704474"/>
                  </a:cubicBezTo>
                  <a:lnTo>
                    <a:pt x="158939" y="704474"/>
                  </a:lnTo>
                  <a:lnTo>
                    <a:pt x="158939" y="625115"/>
                  </a:lnTo>
                  <a:lnTo>
                    <a:pt x="60295" y="625115"/>
                  </a:lnTo>
                  <a:cubicBezTo>
                    <a:pt x="27044" y="625337"/>
                    <a:pt x="0" y="598293"/>
                    <a:pt x="0" y="564821"/>
                  </a:cubicBezTo>
                  <a:lnTo>
                    <a:pt x="0" y="362877"/>
                  </a:lnTo>
                  <a:close/>
                </a:path>
              </a:pathLst>
            </a:custGeom>
            <a:solidFill>
              <a:schemeClr val="accent1"/>
            </a:solidFill>
            <a:ln w="21872" cap="flat">
              <a:noFill/>
              <a:prstDash val="solid"/>
              <a:miter/>
            </a:ln>
          </p:spPr>
          <p:txBody>
            <a:bodyPr rtlCol="0" anchor="ctr"/>
            <a:lstStyle/>
            <a:p>
              <a:endParaRPr lang="en-US"/>
            </a:p>
          </p:txBody>
        </p:sp>
      </p:grpSp>
      <p:grpSp>
        <p:nvGrpSpPr>
          <p:cNvPr id="2" name="Graphic 34">
            <a:extLst>
              <a:ext uri="{FF2B5EF4-FFF2-40B4-BE49-F238E27FC236}">
                <a16:creationId xmlns:a16="http://schemas.microsoft.com/office/drawing/2014/main" id="{554B56FD-CF17-4D17-A810-66A67D5DBDBC}"/>
              </a:ext>
              <a:ext uri="{C183D7F6-B498-43B3-948B-1728B52AA6E4}">
                <adec:decorative xmlns:adec="http://schemas.microsoft.com/office/drawing/2017/decorative" val="1"/>
              </a:ext>
            </a:extLst>
          </p:cNvPr>
          <p:cNvGrpSpPr/>
          <p:nvPr/>
        </p:nvGrpSpPr>
        <p:grpSpPr>
          <a:xfrm>
            <a:off x="2953575" y="3929749"/>
            <a:ext cx="811943" cy="729720"/>
            <a:chOff x="2913618" y="3941021"/>
            <a:chExt cx="811943" cy="729720"/>
          </a:xfrm>
        </p:grpSpPr>
        <p:sp>
          <p:nvSpPr>
            <p:cNvPr id="3" name="Freeform: Shape 2">
              <a:extLst>
                <a:ext uri="{FF2B5EF4-FFF2-40B4-BE49-F238E27FC236}">
                  <a16:creationId xmlns:a16="http://schemas.microsoft.com/office/drawing/2014/main" id="{B44C45A4-C421-40AB-AD3D-AC59E117E1B0}"/>
                </a:ext>
              </a:extLst>
            </p:cNvPr>
            <p:cNvSpPr/>
            <p:nvPr/>
          </p:nvSpPr>
          <p:spPr>
            <a:xfrm>
              <a:off x="2952673" y="3941021"/>
              <a:ext cx="735887" cy="659831"/>
            </a:xfrm>
            <a:custGeom>
              <a:avLst/>
              <a:gdLst>
                <a:gd name="connsiteX0" fmla="*/ 367944 w 735887"/>
                <a:gd name="connsiteY0" fmla="*/ 0 h 659831"/>
                <a:gd name="connsiteX1" fmla="*/ 367944 w 735887"/>
                <a:gd name="connsiteY1" fmla="*/ 0 h 659831"/>
                <a:gd name="connsiteX2" fmla="*/ 367944 w 735887"/>
                <a:gd name="connsiteY2" fmla="*/ 0 h 659831"/>
                <a:gd name="connsiteX3" fmla="*/ 367944 w 735887"/>
                <a:gd name="connsiteY3" fmla="*/ 0 h 659831"/>
                <a:gd name="connsiteX4" fmla="*/ 367944 w 735887"/>
                <a:gd name="connsiteY4" fmla="*/ 0 h 659831"/>
                <a:gd name="connsiteX5" fmla="*/ 210694 w 735887"/>
                <a:gd name="connsiteY5" fmla="*/ 104833 h 659831"/>
                <a:gd name="connsiteX6" fmla="*/ 210694 w 735887"/>
                <a:gd name="connsiteY6" fmla="*/ 88389 h 659831"/>
                <a:gd name="connsiteX7" fmla="*/ 210694 w 735887"/>
                <a:gd name="connsiteY7" fmla="*/ 77083 h 659831"/>
                <a:gd name="connsiteX8" fmla="*/ 219944 w 735887"/>
                <a:gd name="connsiteY8" fmla="*/ 77083 h 659831"/>
                <a:gd name="connsiteX9" fmla="*/ 219944 w 735887"/>
                <a:gd name="connsiteY9" fmla="*/ 46250 h 659831"/>
                <a:gd name="connsiteX10" fmla="*/ 71944 w 735887"/>
                <a:gd name="connsiteY10" fmla="*/ 46250 h 659831"/>
                <a:gd name="connsiteX11" fmla="*/ 71944 w 735887"/>
                <a:gd name="connsiteY11" fmla="*/ 76055 h 659831"/>
                <a:gd name="connsiteX12" fmla="*/ 81194 w 735887"/>
                <a:gd name="connsiteY12" fmla="*/ 76055 h 659831"/>
                <a:gd name="connsiteX13" fmla="*/ 81194 w 735887"/>
                <a:gd name="connsiteY13" fmla="*/ 87361 h 659831"/>
                <a:gd name="connsiteX14" fmla="*/ 81194 w 735887"/>
                <a:gd name="connsiteY14" fmla="*/ 190138 h 659831"/>
                <a:gd name="connsiteX15" fmla="*/ 0 w 735887"/>
                <a:gd name="connsiteY15" fmla="*/ 244610 h 659831"/>
                <a:gd name="connsiteX16" fmla="*/ 22611 w 735887"/>
                <a:gd name="connsiteY16" fmla="*/ 279555 h 659831"/>
                <a:gd name="connsiteX17" fmla="*/ 58583 w 735887"/>
                <a:gd name="connsiteY17" fmla="*/ 255916 h 659831"/>
                <a:gd name="connsiteX18" fmla="*/ 58583 w 735887"/>
                <a:gd name="connsiteY18" fmla="*/ 274416 h 659831"/>
                <a:gd name="connsiteX19" fmla="*/ 58583 w 735887"/>
                <a:gd name="connsiteY19" fmla="*/ 658804 h 659831"/>
                <a:gd name="connsiteX20" fmla="*/ 274416 w 735887"/>
                <a:gd name="connsiteY20" fmla="*/ 658804 h 659831"/>
                <a:gd name="connsiteX21" fmla="*/ 274416 w 735887"/>
                <a:gd name="connsiteY21" fmla="*/ 409054 h 659831"/>
                <a:gd name="connsiteX22" fmla="*/ 450166 w 735887"/>
                <a:gd name="connsiteY22" fmla="*/ 409054 h 659831"/>
                <a:gd name="connsiteX23" fmla="*/ 450166 w 735887"/>
                <a:gd name="connsiteY23" fmla="*/ 659831 h 659831"/>
                <a:gd name="connsiteX24" fmla="*/ 677304 w 735887"/>
                <a:gd name="connsiteY24" fmla="*/ 659831 h 659831"/>
                <a:gd name="connsiteX25" fmla="*/ 677304 w 735887"/>
                <a:gd name="connsiteY25" fmla="*/ 274416 h 659831"/>
                <a:gd name="connsiteX26" fmla="*/ 677304 w 735887"/>
                <a:gd name="connsiteY26" fmla="*/ 255916 h 659831"/>
                <a:gd name="connsiteX27" fmla="*/ 713277 w 735887"/>
                <a:gd name="connsiteY27" fmla="*/ 279555 h 659831"/>
                <a:gd name="connsiteX28" fmla="*/ 735888 w 735887"/>
                <a:gd name="connsiteY28" fmla="*/ 244610 h 659831"/>
                <a:gd name="connsiteX29" fmla="*/ 367944 w 735887"/>
                <a:gd name="connsiteY29" fmla="*/ 0 h 659831"/>
                <a:gd name="connsiteX30" fmla="*/ 240500 w 735887"/>
                <a:gd name="connsiteY30" fmla="*/ 402888 h 659831"/>
                <a:gd name="connsiteX31" fmla="*/ 96611 w 735887"/>
                <a:gd name="connsiteY31" fmla="*/ 402888 h 659831"/>
                <a:gd name="connsiteX32" fmla="*/ 96611 w 735887"/>
                <a:gd name="connsiteY32" fmla="*/ 258999 h 659831"/>
                <a:gd name="connsiteX33" fmla="*/ 240500 w 735887"/>
                <a:gd name="connsiteY33" fmla="*/ 258999 h 659831"/>
                <a:gd name="connsiteX34" fmla="*/ 240500 w 735887"/>
                <a:gd name="connsiteY34" fmla="*/ 402888 h 659831"/>
                <a:gd name="connsiteX35" fmla="*/ 621805 w 735887"/>
                <a:gd name="connsiteY35" fmla="*/ 402888 h 659831"/>
                <a:gd name="connsiteX36" fmla="*/ 477916 w 735887"/>
                <a:gd name="connsiteY36" fmla="*/ 402888 h 659831"/>
                <a:gd name="connsiteX37" fmla="*/ 477916 w 735887"/>
                <a:gd name="connsiteY37" fmla="*/ 258999 h 659831"/>
                <a:gd name="connsiteX38" fmla="*/ 621805 w 735887"/>
                <a:gd name="connsiteY38" fmla="*/ 258999 h 659831"/>
                <a:gd name="connsiteX39" fmla="*/ 621805 w 735887"/>
                <a:gd name="connsiteY39" fmla="*/ 402888 h 65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35887" h="659831">
                  <a:moveTo>
                    <a:pt x="367944" y="0"/>
                  </a:moveTo>
                  <a:lnTo>
                    <a:pt x="367944" y="0"/>
                  </a:lnTo>
                  <a:lnTo>
                    <a:pt x="367944" y="0"/>
                  </a:lnTo>
                  <a:lnTo>
                    <a:pt x="367944" y="0"/>
                  </a:lnTo>
                  <a:lnTo>
                    <a:pt x="367944" y="0"/>
                  </a:lnTo>
                  <a:lnTo>
                    <a:pt x="210694" y="104833"/>
                  </a:lnTo>
                  <a:lnTo>
                    <a:pt x="210694" y="88389"/>
                  </a:lnTo>
                  <a:lnTo>
                    <a:pt x="210694" y="77083"/>
                  </a:lnTo>
                  <a:lnTo>
                    <a:pt x="219944" y="77083"/>
                  </a:lnTo>
                  <a:lnTo>
                    <a:pt x="219944" y="46250"/>
                  </a:lnTo>
                  <a:lnTo>
                    <a:pt x="71944" y="46250"/>
                  </a:lnTo>
                  <a:lnTo>
                    <a:pt x="71944" y="76055"/>
                  </a:lnTo>
                  <a:lnTo>
                    <a:pt x="81194" y="76055"/>
                  </a:lnTo>
                  <a:lnTo>
                    <a:pt x="81194" y="87361"/>
                  </a:lnTo>
                  <a:lnTo>
                    <a:pt x="81194" y="190138"/>
                  </a:lnTo>
                  <a:lnTo>
                    <a:pt x="0" y="244610"/>
                  </a:lnTo>
                  <a:lnTo>
                    <a:pt x="22611" y="279555"/>
                  </a:lnTo>
                  <a:lnTo>
                    <a:pt x="58583" y="255916"/>
                  </a:lnTo>
                  <a:lnTo>
                    <a:pt x="58583" y="274416"/>
                  </a:lnTo>
                  <a:lnTo>
                    <a:pt x="58583" y="658804"/>
                  </a:lnTo>
                  <a:lnTo>
                    <a:pt x="274416" y="658804"/>
                  </a:lnTo>
                  <a:lnTo>
                    <a:pt x="274416" y="409054"/>
                  </a:lnTo>
                  <a:lnTo>
                    <a:pt x="450166" y="409054"/>
                  </a:lnTo>
                  <a:lnTo>
                    <a:pt x="450166" y="659831"/>
                  </a:lnTo>
                  <a:lnTo>
                    <a:pt x="677304" y="659831"/>
                  </a:lnTo>
                  <a:lnTo>
                    <a:pt x="677304" y="274416"/>
                  </a:lnTo>
                  <a:lnTo>
                    <a:pt x="677304" y="255916"/>
                  </a:lnTo>
                  <a:lnTo>
                    <a:pt x="713277" y="279555"/>
                  </a:lnTo>
                  <a:lnTo>
                    <a:pt x="735888" y="244610"/>
                  </a:lnTo>
                  <a:lnTo>
                    <a:pt x="367944" y="0"/>
                  </a:lnTo>
                  <a:close/>
                  <a:moveTo>
                    <a:pt x="240500" y="402888"/>
                  </a:moveTo>
                  <a:lnTo>
                    <a:pt x="96611" y="402888"/>
                  </a:lnTo>
                  <a:lnTo>
                    <a:pt x="96611" y="258999"/>
                  </a:lnTo>
                  <a:lnTo>
                    <a:pt x="240500" y="258999"/>
                  </a:lnTo>
                  <a:lnTo>
                    <a:pt x="240500" y="402888"/>
                  </a:lnTo>
                  <a:close/>
                  <a:moveTo>
                    <a:pt x="621805" y="402888"/>
                  </a:moveTo>
                  <a:lnTo>
                    <a:pt x="477916" y="402888"/>
                  </a:lnTo>
                  <a:lnTo>
                    <a:pt x="477916" y="258999"/>
                  </a:lnTo>
                  <a:lnTo>
                    <a:pt x="621805" y="258999"/>
                  </a:lnTo>
                  <a:lnTo>
                    <a:pt x="621805" y="402888"/>
                  </a:lnTo>
                  <a:close/>
                </a:path>
              </a:pathLst>
            </a:custGeom>
            <a:solidFill>
              <a:schemeClr val="accent1"/>
            </a:solidFill>
            <a:ln w="10248"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707EA661-099B-4F72-A74F-7313FD4D527B}"/>
                </a:ext>
              </a:extLst>
            </p:cNvPr>
            <p:cNvSpPr/>
            <p:nvPr/>
          </p:nvSpPr>
          <p:spPr>
            <a:xfrm>
              <a:off x="2913618" y="4600852"/>
              <a:ext cx="813998" cy="67833"/>
            </a:xfrm>
            <a:custGeom>
              <a:avLst/>
              <a:gdLst>
                <a:gd name="connsiteX0" fmla="*/ 0 w 813998"/>
                <a:gd name="connsiteY0" fmla="*/ 0 h 67833"/>
                <a:gd name="connsiteX1" fmla="*/ 813999 w 813998"/>
                <a:gd name="connsiteY1" fmla="*/ 0 h 67833"/>
                <a:gd name="connsiteX2" fmla="*/ 813999 w 813998"/>
                <a:gd name="connsiteY2" fmla="*/ 67833 h 67833"/>
                <a:gd name="connsiteX3" fmla="*/ 0 w 813998"/>
                <a:gd name="connsiteY3" fmla="*/ 67833 h 67833"/>
              </a:gdLst>
              <a:ahLst/>
              <a:cxnLst>
                <a:cxn ang="0">
                  <a:pos x="connsiteX0" y="connsiteY0"/>
                </a:cxn>
                <a:cxn ang="0">
                  <a:pos x="connsiteX1" y="connsiteY1"/>
                </a:cxn>
                <a:cxn ang="0">
                  <a:pos x="connsiteX2" y="connsiteY2"/>
                </a:cxn>
                <a:cxn ang="0">
                  <a:pos x="connsiteX3" y="connsiteY3"/>
                </a:cxn>
              </a:cxnLst>
              <a:rect l="l" t="t" r="r" b="b"/>
              <a:pathLst>
                <a:path w="813998" h="67833">
                  <a:moveTo>
                    <a:pt x="0" y="0"/>
                  </a:moveTo>
                  <a:lnTo>
                    <a:pt x="813999" y="0"/>
                  </a:lnTo>
                  <a:lnTo>
                    <a:pt x="813999" y="67833"/>
                  </a:lnTo>
                  <a:lnTo>
                    <a:pt x="0" y="67833"/>
                  </a:lnTo>
                  <a:close/>
                </a:path>
              </a:pathLst>
            </a:custGeom>
            <a:solidFill>
              <a:schemeClr val="accent1"/>
            </a:solidFill>
            <a:ln w="10248" cap="flat">
              <a:noFill/>
              <a:prstDash val="solid"/>
              <a:miter/>
            </a:ln>
          </p:spPr>
          <p:txBody>
            <a:bodyPr rtlCol="0" anchor="ctr"/>
            <a:lstStyle/>
            <a:p>
              <a:endParaRPr lang="en-US"/>
            </a:p>
          </p:txBody>
        </p:sp>
      </p:grpSp>
      <p:sp>
        <p:nvSpPr>
          <p:cNvPr id="9" name="Freeform: Shape 8">
            <a:extLst>
              <a:ext uri="{FF2B5EF4-FFF2-40B4-BE49-F238E27FC236}">
                <a16:creationId xmlns:a16="http://schemas.microsoft.com/office/drawing/2014/main" id="{2C56A0D0-1BD0-4CA4-857A-A9859EF0E883}"/>
              </a:ext>
            </a:extLst>
          </p:cNvPr>
          <p:cNvSpPr/>
          <p:nvPr/>
        </p:nvSpPr>
        <p:spPr>
          <a:xfrm>
            <a:off x="2954021" y="4589003"/>
            <a:ext cx="813998" cy="67833"/>
          </a:xfrm>
          <a:custGeom>
            <a:avLst/>
            <a:gdLst>
              <a:gd name="connsiteX0" fmla="*/ 0 w 813998"/>
              <a:gd name="connsiteY0" fmla="*/ 0 h 67833"/>
              <a:gd name="connsiteX1" fmla="*/ 813999 w 813998"/>
              <a:gd name="connsiteY1" fmla="*/ 0 h 67833"/>
              <a:gd name="connsiteX2" fmla="*/ 813999 w 813998"/>
              <a:gd name="connsiteY2" fmla="*/ 67833 h 67833"/>
              <a:gd name="connsiteX3" fmla="*/ 0 w 813998"/>
              <a:gd name="connsiteY3" fmla="*/ 67833 h 67833"/>
            </a:gdLst>
            <a:ahLst/>
            <a:cxnLst>
              <a:cxn ang="0">
                <a:pos x="connsiteX0" y="connsiteY0"/>
              </a:cxn>
              <a:cxn ang="0">
                <a:pos x="connsiteX1" y="connsiteY1"/>
              </a:cxn>
              <a:cxn ang="0">
                <a:pos x="connsiteX2" y="connsiteY2"/>
              </a:cxn>
              <a:cxn ang="0">
                <a:pos x="connsiteX3" y="connsiteY3"/>
              </a:cxn>
            </a:cxnLst>
            <a:rect l="l" t="t" r="r" b="b"/>
            <a:pathLst>
              <a:path w="813998" h="67833">
                <a:moveTo>
                  <a:pt x="0" y="0"/>
                </a:moveTo>
                <a:lnTo>
                  <a:pt x="813999" y="0"/>
                </a:lnTo>
                <a:lnTo>
                  <a:pt x="813999" y="67833"/>
                </a:lnTo>
                <a:lnTo>
                  <a:pt x="0" y="67833"/>
                </a:lnTo>
                <a:close/>
              </a:path>
            </a:pathLst>
          </a:custGeom>
          <a:solidFill>
            <a:schemeClr val="tx2"/>
          </a:solidFill>
          <a:ln w="10248" cap="flat">
            <a:noFill/>
            <a:prstDash val="solid"/>
            <a:miter/>
          </a:ln>
        </p:spPr>
        <p:txBody>
          <a:bodyPr rtlCol="0" anchor="ctr"/>
          <a:lstStyle/>
          <a:p>
            <a:endParaRPr lang="en-US"/>
          </a:p>
        </p:txBody>
      </p:sp>
      <p:grpSp>
        <p:nvGrpSpPr>
          <p:cNvPr id="76" name="Group 75">
            <a:extLst>
              <a:ext uri="{FF2B5EF4-FFF2-40B4-BE49-F238E27FC236}">
                <a16:creationId xmlns:a16="http://schemas.microsoft.com/office/drawing/2014/main" id="{3F3D3D45-3128-4659-A852-DC0C0F267C95}"/>
              </a:ext>
              <a:ext uri="{C183D7F6-B498-43B3-948B-1728B52AA6E4}">
                <adec:decorative xmlns:adec="http://schemas.microsoft.com/office/drawing/2017/decorative" val="1"/>
              </a:ext>
            </a:extLst>
          </p:cNvPr>
          <p:cNvGrpSpPr/>
          <p:nvPr/>
        </p:nvGrpSpPr>
        <p:grpSpPr>
          <a:xfrm>
            <a:off x="1070836" y="3932211"/>
            <a:ext cx="736190" cy="741929"/>
            <a:chOff x="1070836" y="3782083"/>
            <a:chExt cx="736190" cy="741929"/>
          </a:xfrm>
        </p:grpSpPr>
        <p:sp>
          <p:nvSpPr>
            <p:cNvPr id="77" name="Graphic 33">
              <a:extLst>
                <a:ext uri="{FF2B5EF4-FFF2-40B4-BE49-F238E27FC236}">
                  <a16:creationId xmlns:a16="http://schemas.microsoft.com/office/drawing/2014/main" id="{4C97A726-897A-4C24-AA96-C028DC3B7922}"/>
                </a:ext>
              </a:extLst>
            </p:cNvPr>
            <p:cNvSpPr/>
            <p:nvPr userDrawn="1"/>
          </p:nvSpPr>
          <p:spPr>
            <a:xfrm>
              <a:off x="1070836" y="3782083"/>
              <a:ext cx="736190" cy="734564"/>
            </a:xfrm>
            <a:custGeom>
              <a:avLst/>
              <a:gdLst>
                <a:gd name="connsiteX0" fmla="*/ 541118 w 736190"/>
                <a:gd name="connsiteY0" fmla="*/ 373888 h 734564"/>
                <a:gd name="connsiteX1" fmla="*/ 601266 w 736190"/>
                <a:gd name="connsiteY1" fmla="*/ 373888 h 734564"/>
                <a:gd name="connsiteX2" fmla="*/ 362302 w 736190"/>
                <a:gd name="connsiteY2" fmla="*/ 134925 h 734564"/>
                <a:gd name="connsiteX3" fmla="*/ 362302 w 736190"/>
                <a:gd name="connsiteY3" fmla="*/ 195072 h 734564"/>
                <a:gd name="connsiteX4" fmla="*/ 541118 w 736190"/>
                <a:gd name="connsiteY4" fmla="*/ 373888 h 734564"/>
                <a:gd name="connsiteX5" fmla="*/ 676043 w 736190"/>
                <a:gd name="connsiteY5" fmla="*/ 373888 h 734564"/>
                <a:gd name="connsiteX6" fmla="*/ 736190 w 736190"/>
                <a:gd name="connsiteY6" fmla="*/ 373888 h 734564"/>
                <a:gd name="connsiteX7" fmla="*/ 362302 w 736190"/>
                <a:gd name="connsiteY7" fmla="*/ 0 h 734564"/>
                <a:gd name="connsiteX8" fmla="*/ 362302 w 736190"/>
                <a:gd name="connsiteY8" fmla="*/ 60147 h 734564"/>
                <a:gd name="connsiteX9" fmla="*/ 676043 w 736190"/>
                <a:gd name="connsiteY9" fmla="*/ 373888 h 734564"/>
                <a:gd name="connsiteX10" fmla="*/ 407819 w 736190"/>
                <a:gd name="connsiteY10" fmla="*/ 373888 h 734564"/>
                <a:gd name="connsiteX11" fmla="*/ 453336 w 736190"/>
                <a:gd name="connsiteY11" fmla="*/ 328371 h 734564"/>
                <a:gd name="connsiteX12" fmla="*/ 407819 w 736190"/>
                <a:gd name="connsiteY12" fmla="*/ 282854 h 734564"/>
                <a:gd name="connsiteX13" fmla="*/ 362302 w 736190"/>
                <a:gd name="connsiteY13" fmla="*/ 328371 h 734564"/>
                <a:gd name="connsiteX14" fmla="*/ 407819 w 736190"/>
                <a:gd name="connsiteY14" fmla="*/ 373888 h 734564"/>
                <a:gd name="connsiteX15" fmla="*/ 497227 w 736190"/>
                <a:gd name="connsiteY15" fmla="*/ 460045 h 734564"/>
                <a:gd name="connsiteX16" fmla="*/ 467966 w 736190"/>
                <a:gd name="connsiteY16" fmla="*/ 482803 h 734564"/>
                <a:gd name="connsiteX17" fmla="*/ 446834 w 736190"/>
                <a:gd name="connsiteY17" fmla="*/ 536448 h 734564"/>
                <a:gd name="connsiteX18" fmla="*/ 388312 w 736190"/>
                <a:gd name="connsiteY18" fmla="*/ 552704 h 734564"/>
                <a:gd name="connsiteX19" fmla="*/ 181861 w 736190"/>
                <a:gd name="connsiteY19" fmla="*/ 347878 h 734564"/>
                <a:gd name="connsiteX20" fmla="*/ 198117 w 736190"/>
                <a:gd name="connsiteY20" fmla="*/ 289357 h 734564"/>
                <a:gd name="connsiteX21" fmla="*/ 251762 w 736190"/>
                <a:gd name="connsiteY21" fmla="*/ 268224 h 734564"/>
                <a:gd name="connsiteX22" fmla="*/ 274520 w 736190"/>
                <a:gd name="connsiteY22" fmla="*/ 238963 h 734564"/>
                <a:gd name="connsiteX23" fmla="*/ 193240 w 736190"/>
                <a:gd name="connsiteY23" fmla="*/ 55270 h 734564"/>
                <a:gd name="connsiteX24" fmla="*/ 147723 w 736190"/>
                <a:gd name="connsiteY24" fmla="*/ 32512 h 734564"/>
                <a:gd name="connsiteX25" fmla="*/ 17675 w 736190"/>
                <a:gd name="connsiteY25" fmla="*/ 152806 h 734564"/>
                <a:gd name="connsiteX26" fmla="*/ 175358 w 736190"/>
                <a:gd name="connsiteY26" fmla="*/ 559206 h 734564"/>
                <a:gd name="connsiteX27" fmla="*/ 581758 w 736190"/>
                <a:gd name="connsiteY27" fmla="*/ 716890 h 734564"/>
                <a:gd name="connsiteX28" fmla="*/ 702053 w 736190"/>
                <a:gd name="connsiteY28" fmla="*/ 586842 h 734564"/>
                <a:gd name="connsiteX29" fmla="*/ 680920 w 736190"/>
                <a:gd name="connsiteY29" fmla="*/ 541325 h 734564"/>
                <a:gd name="connsiteX30" fmla="*/ 497227 w 736190"/>
                <a:gd name="connsiteY30" fmla="*/ 460045 h 734564"/>
                <a:gd name="connsiteX31" fmla="*/ 202994 w 736190"/>
                <a:gd name="connsiteY31" fmla="*/ 534822 h 734564"/>
                <a:gd name="connsiteX32" fmla="*/ 81074 w 736190"/>
                <a:gd name="connsiteY32" fmla="*/ 354381 h 734564"/>
                <a:gd name="connsiteX33" fmla="*/ 225752 w 736190"/>
                <a:gd name="connsiteY33" fmla="*/ 513690 h 734564"/>
                <a:gd name="connsiteX34" fmla="*/ 385061 w 736190"/>
                <a:gd name="connsiteY34" fmla="*/ 656742 h 734564"/>
                <a:gd name="connsiteX35" fmla="*/ 202994 w 736190"/>
                <a:gd name="connsiteY35" fmla="*/ 534822 h 7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6190" h="734564">
                  <a:moveTo>
                    <a:pt x="541118" y="373888"/>
                  </a:moveTo>
                  <a:lnTo>
                    <a:pt x="601266" y="373888"/>
                  </a:lnTo>
                  <a:cubicBezTo>
                    <a:pt x="601266" y="242214"/>
                    <a:pt x="493976" y="134925"/>
                    <a:pt x="362302" y="134925"/>
                  </a:cubicBezTo>
                  <a:lnTo>
                    <a:pt x="362302" y="195072"/>
                  </a:lnTo>
                  <a:cubicBezTo>
                    <a:pt x="461464" y="195072"/>
                    <a:pt x="541118" y="274726"/>
                    <a:pt x="541118" y="373888"/>
                  </a:cubicBezTo>
                  <a:close/>
                  <a:moveTo>
                    <a:pt x="676043" y="373888"/>
                  </a:moveTo>
                  <a:lnTo>
                    <a:pt x="736190" y="373888"/>
                  </a:lnTo>
                  <a:cubicBezTo>
                    <a:pt x="736190" y="167437"/>
                    <a:pt x="568754" y="0"/>
                    <a:pt x="362302" y="0"/>
                  </a:cubicBezTo>
                  <a:lnTo>
                    <a:pt x="362302" y="60147"/>
                  </a:lnTo>
                  <a:cubicBezTo>
                    <a:pt x="536242" y="60147"/>
                    <a:pt x="676043" y="201574"/>
                    <a:pt x="676043" y="373888"/>
                  </a:cubicBezTo>
                  <a:close/>
                  <a:moveTo>
                    <a:pt x="407819" y="373888"/>
                  </a:moveTo>
                  <a:cubicBezTo>
                    <a:pt x="433829" y="373888"/>
                    <a:pt x="453336" y="352755"/>
                    <a:pt x="453336" y="328371"/>
                  </a:cubicBezTo>
                  <a:cubicBezTo>
                    <a:pt x="453336" y="302362"/>
                    <a:pt x="432203" y="282854"/>
                    <a:pt x="407819" y="282854"/>
                  </a:cubicBezTo>
                  <a:cubicBezTo>
                    <a:pt x="381810" y="282854"/>
                    <a:pt x="362302" y="303987"/>
                    <a:pt x="362302" y="328371"/>
                  </a:cubicBezTo>
                  <a:cubicBezTo>
                    <a:pt x="362302" y="352755"/>
                    <a:pt x="383435" y="373888"/>
                    <a:pt x="407819" y="373888"/>
                  </a:cubicBezTo>
                  <a:close/>
                  <a:moveTo>
                    <a:pt x="497227" y="460045"/>
                  </a:moveTo>
                  <a:cubicBezTo>
                    <a:pt x="484222" y="460045"/>
                    <a:pt x="472843" y="471424"/>
                    <a:pt x="467966" y="482803"/>
                  </a:cubicBezTo>
                  <a:lnTo>
                    <a:pt x="446834" y="536448"/>
                  </a:lnTo>
                  <a:cubicBezTo>
                    <a:pt x="435454" y="568960"/>
                    <a:pt x="411070" y="577088"/>
                    <a:pt x="388312" y="552704"/>
                  </a:cubicBezTo>
                  <a:lnTo>
                    <a:pt x="181861" y="347878"/>
                  </a:lnTo>
                  <a:cubicBezTo>
                    <a:pt x="157477" y="323494"/>
                    <a:pt x="165605" y="300736"/>
                    <a:pt x="198117" y="289357"/>
                  </a:cubicBezTo>
                  <a:lnTo>
                    <a:pt x="251762" y="268224"/>
                  </a:lnTo>
                  <a:cubicBezTo>
                    <a:pt x="263141" y="263347"/>
                    <a:pt x="274520" y="251968"/>
                    <a:pt x="274520" y="238963"/>
                  </a:cubicBezTo>
                  <a:cubicBezTo>
                    <a:pt x="272894" y="154432"/>
                    <a:pt x="219250" y="82906"/>
                    <a:pt x="193240" y="55270"/>
                  </a:cubicBezTo>
                  <a:cubicBezTo>
                    <a:pt x="180235" y="40640"/>
                    <a:pt x="160728" y="27635"/>
                    <a:pt x="147723" y="32512"/>
                  </a:cubicBezTo>
                  <a:cubicBezTo>
                    <a:pt x="115211" y="43891"/>
                    <a:pt x="48562" y="97536"/>
                    <a:pt x="17675" y="152806"/>
                  </a:cubicBezTo>
                  <a:cubicBezTo>
                    <a:pt x="-31093" y="237338"/>
                    <a:pt x="20926" y="403149"/>
                    <a:pt x="175358" y="559206"/>
                  </a:cubicBezTo>
                  <a:cubicBezTo>
                    <a:pt x="331416" y="713638"/>
                    <a:pt x="497227" y="765658"/>
                    <a:pt x="581758" y="716890"/>
                  </a:cubicBezTo>
                  <a:cubicBezTo>
                    <a:pt x="637029" y="684378"/>
                    <a:pt x="690674" y="619354"/>
                    <a:pt x="702053" y="586842"/>
                  </a:cubicBezTo>
                  <a:cubicBezTo>
                    <a:pt x="706930" y="575462"/>
                    <a:pt x="693925" y="554330"/>
                    <a:pt x="680920" y="541325"/>
                  </a:cubicBezTo>
                  <a:cubicBezTo>
                    <a:pt x="651659" y="515315"/>
                    <a:pt x="580133" y="461670"/>
                    <a:pt x="497227" y="460045"/>
                  </a:cubicBezTo>
                  <a:close/>
                  <a:moveTo>
                    <a:pt x="202994" y="534822"/>
                  </a:moveTo>
                  <a:cubicBezTo>
                    <a:pt x="137970" y="468173"/>
                    <a:pt x="107083" y="416154"/>
                    <a:pt x="81074" y="354381"/>
                  </a:cubicBezTo>
                  <a:cubicBezTo>
                    <a:pt x="81074" y="354381"/>
                    <a:pt x="123339" y="411277"/>
                    <a:pt x="225752" y="513690"/>
                  </a:cubicBezTo>
                  <a:cubicBezTo>
                    <a:pt x="326539" y="614477"/>
                    <a:pt x="385061" y="656742"/>
                    <a:pt x="385061" y="656742"/>
                  </a:cubicBezTo>
                  <a:cubicBezTo>
                    <a:pt x="323288" y="630733"/>
                    <a:pt x="269643" y="599846"/>
                    <a:pt x="202994" y="534822"/>
                  </a:cubicBezTo>
                  <a:close/>
                </a:path>
              </a:pathLst>
            </a:custGeom>
            <a:solidFill>
              <a:schemeClr val="tx2"/>
            </a:solidFill>
            <a:ln w="16087"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45188B4E-361D-4D5C-8392-A5EDB58F5FBE}"/>
                </a:ext>
              </a:extLst>
            </p:cNvPr>
            <p:cNvSpPr/>
            <p:nvPr userDrawn="1"/>
          </p:nvSpPr>
          <p:spPr>
            <a:xfrm>
              <a:off x="1070836" y="3820916"/>
              <a:ext cx="736190" cy="703096"/>
            </a:xfrm>
            <a:custGeom>
              <a:avLst/>
              <a:gdLst>
                <a:gd name="connsiteX0" fmla="*/ 81074 w 736190"/>
                <a:gd name="connsiteY0" fmla="*/ 322913 h 703096"/>
                <a:gd name="connsiteX1" fmla="*/ 202994 w 736190"/>
                <a:gd name="connsiteY1" fmla="*/ 503354 h 703096"/>
                <a:gd name="connsiteX2" fmla="*/ 385061 w 736190"/>
                <a:gd name="connsiteY2" fmla="*/ 625274 h 703096"/>
                <a:gd name="connsiteX3" fmla="*/ 225752 w 736190"/>
                <a:gd name="connsiteY3" fmla="*/ 482222 h 703096"/>
                <a:gd name="connsiteX4" fmla="*/ 81074 w 736190"/>
                <a:gd name="connsiteY4" fmla="*/ 322913 h 703096"/>
                <a:gd name="connsiteX5" fmla="*/ 732820 w 736190"/>
                <a:gd name="connsiteY5" fmla="*/ 309003 h 703096"/>
                <a:gd name="connsiteX6" fmla="*/ 736190 w 736190"/>
                <a:gd name="connsiteY6" fmla="*/ 342420 h 703096"/>
                <a:gd name="connsiteX7" fmla="*/ 732820 w 736190"/>
                <a:gd name="connsiteY7" fmla="*/ 342420 h 703096"/>
                <a:gd name="connsiteX8" fmla="*/ 147723 w 736190"/>
                <a:gd name="connsiteY8" fmla="*/ 1044 h 703096"/>
                <a:gd name="connsiteX9" fmla="*/ 193240 w 736190"/>
                <a:gd name="connsiteY9" fmla="*/ 23802 h 703096"/>
                <a:gd name="connsiteX10" fmla="*/ 274520 w 736190"/>
                <a:gd name="connsiteY10" fmla="*/ 207495 h 703096"/>
                <a:gd name="connsiteX11" fmla="*/ 251762 w 736190"/>
                <a:gd name="connsiteY11" fmla="*/ 236756 h 703096"/>
                <a:gd name="connsiteX12" fmla="*/ 198117 w 736190"/>
                <a:gd name="connsiteY12" fmla="*/ 257889 h 703096"/>
                <a:gd name="connsiteX13" fmla="*/ 181861 w 736190"/>
                <a:gd name="connsiteY13" fmla="*/ 316410 h 703096"/>
                <a:gd name="connsiteX14" fmla="*/ 388312 w 736190"/>
                <a:gd name="connsiteY14" fmla="*/ 521236 h 703096"/>
                <a:gd name="connsiteX15" fmla="*/ 446834 w 736190"/>
                <a:gd name="connsiteY15" fmla="*/ 504980 h 703096"/>
                <a:gd name="connsiteX16" fmla="*/ 467966 w 736190"/>
                <a:gd name="connsiteY16" fmla="*/ 451335 h 703096"/>
                <a:gd name="connsiteX17" fmla="*/ 497227 w 736190"/>
                <a:gd name="connsiteY17" fmla="*/ 428577 h 703096"/>
                <a:gd name="connsiteX18" fmla="*/ 680920 w 736190"/>
                <a:gd name="connsiteY18" fmla="*/ 509857 h 703096"/>
                <a:gd name="connsiteX19" fmla="*/ 702053 w 736190"/>
                <a:gd name="connsiteY19" fmla="*/ 555374 h 703096"/>
                <a:gd name="connsiteX20" fmla="*/ 581758 w 736190"/>
                <a:gd name="connsiteY20" fmla="*/ 685422 h 703096"/>
                <a:gd name="connsiteX21" fmla="*/ 175358 w 736190"/>
                <a:gd name="connsiteY21" fmla="*/ 527738 h 703096"/>
                <a:gd name="connsiteX22" fmla="*/ 17675 w 736190"/>
                <a:gd name="connsiteY22" fmla="*/ 121338 h 703096"/>
                <a:gd name="connsiteX23" fmla="*/ 147723 w 736190"/>
                <a:gd name="connsiteY23" fmla="*/ 1044 h 70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190" h="703096">
                  <a:moveTo>
                    <a:pt x="81074" y="322913"/>
                  </a:moveTo>
                  <a:cubicBezTo>
                    <a:pt x="107083" y="384686"/>
                    <a:pt x="137970" y="436705"/>
                    <a:pt x="202994" y="503354"/>
                  </a:cubicBezTo>
                  <a:cubicBezTo>
                    <a:pt x="269643" y="568378"/>
                    <a:pt x="323288" y="599265"/>
                    <a:pt x="385061" y="625274"/>
                  </a:cubicBezTo>
                  <a:cubicBezTo>
                    <a:pt x="385061" y="625274"/>
                    <a:pt x="326539" y="583009"/>
                    <a:pt x="225752" y="482222"/>
                  </a:cubicBezTo>
                  <a:cubicBezTo>
                    <a:pt x="123339" y="379809"/>
                    <a:pt x="81074" y="322913"/>
                    <a:pt x="81074" y="322913"/>
                  </a:cubicBezTo>
                  <a:close/>
                  <a:moveTo>
                    <a:pt x="732820" y="309003"/>
                  </a:moveTo>
                  <a:lnTo>
                    <a:pt x="736190" y="342420"/>
                  </a:lnTo>
                  <a:lnTo>
                    <a:pt x="732820" y="342420"/>
                  </a:lnTo>
                  <a:close/>
                  <a:moveTo>
                    <a:pt x="147723" y="1044"/>
                  </a:moveTo>
                  <a:cubicBezTo>
                    <a:pt x="160728" y="-3833"/>
                    <a:pt x="180235" y="9172"/>
                    <a:pt x="193240" y="23802"/>
                  </a:cubicBezTo>
                  <a:cubicBezTo>
                    <a:pt x="219250" y="51438"/>
                    <a:pt x="272894" y="122964"/>
                    <a:pt x="274520" y="207495"/>
                  </a:cubicBezTo>
                  <a:cubicBezTo>
                    <a:pt x="274520" y="220500"/>
                    <a:pt x="263141" y="231879"/>
                    <a:pt x="251762" y="236756"/>
                  </a:cubicBezTo>
                  <a:lnTo>
                    <a:pt x="198117" y="257889"/>
                  </a:lnTo>
                  <a:cubicBezTo>
                    <a:pt x="165605" y="269268"/>
                    <a:pt x="157477" y="292026"/>
                    <a:pt x="181861" y="316410"/>
                  </a:cubicBezTo>
                  <a:lnTo>
                    <a:pt x="388312" y="521236"/>
                  </a:lnTo>
                  <a:cubicBezTo>
                    <a:pt x="411070" y="545620"/>
                    <a:pt x="435454" y="537492"/>
                    <a:pt x="446834" y="504980"/>
                  </a:cubicBezTo>
                  <a:lnTo>
                    <a:pt x="467966" y="451335"/>
                  </a:lnTo>
                  <a:cubicBezTo>
                    <a:pt x="472843" y="439956"/>
                    <a:pt x="484222" y="428577"/>
                    <a:pt x="497227" y="428577"/>
                  </a:cubicBezTo>
                  <a:cubicBezTo>
                    <a:pt x="580133" y="430202"/>
                    <a:pt x="651659" y="483847"/>
                    <a:pt x="680920" y="509857"/>
                  </a:cubicBezTo>
                  <a:cubicBezTo>
                    <a:pt x="693925" y="522862"/>
                    <a:pt x="706930" y="543994"/>
                    <a:pt x="702053" y="555374"/>
                  </a:cubicBezTo>
                  <a:cubicBezTo>
                    <a:pt x="690674" y="587886"/>
                    <a:pt x="637029" y="652910"/>
                    <a:pt x="581758" y="685422"/>
                  </a:cubicBezTo>
                  <a:cubicBezTo>
                    <a:pt x="497227" y="734190"/>
                    <a:pt x="331416" y="682170"/>
                    <a:pt x="175358" y="527738"/>
                  </a:cubicBezTo>
                  <a:cubicBezTo>
                    <a:pt x="20926" y="371681"/>
                    <a:pt x="-31093" y="205870"/>
                    <a:pt x="17675" y="121338"/>
                  </a:cubicBezTo>
                  <a:cubicBezTo>
                    <a:pt x="48562" y="66068"/>
                    <a:pt x="115211" y="12423"/>
                    <a:pt x="147723" y="1044"/>
                  </a:cubicBezTo>
                  <a:close/>
                </a:path>
              </a:pathLst>
            </a:custGeom>
            <a:solidFill>
              <a:schemeClr val="accent1"/>
            </a:solidFill>
            <a:ln w="16087" cap="flat">
              <a:noFill/>
              <a:prstDash val="solid"/>
              <a:miter/>
            </a:ln>
          </p:spPr>
          <p:txBody>
            <a:bodyPr rtlCol="0" anchor="ctr"/>
            <a:lstStyle/>
            <a:p>
              <a:endParaRPr lang="en-US"/>
            </a:p>
          </p:txBody>
        </p:sp>
      </p:grpSp>
    </p:spTree>
    <p:custDataLst>
      <p:tags r:id="rId1"/>
    </p:custDataLst>
    <p:extLst>
      <p:ext uri="{BB962C8B-B14F-4D97-AF65-F5344CB8AC3E}">
        <p14:creationId xmlns:p14="http://schemas.microsoft.com/office/powerpoint/2010/main" val="36223023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ADA gray SDM Decision Point with icons">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22053E41-7FC6-3405-E580-D2A6FC2873B7}"/>
              </a:ext>
            </a:extLst>
          </p:cNvPr>
          <p:cNvSpPr>
            <a:spLocks noGrp="1"/>
          </p:cNvSpPr>
          <p:nvPr>
            <p:ph type="title" hasCustomPrompt="1"/>
          </p:nvPr>
        </p:nvSpPr>
        <p:spPr>
          <a:xfrm>
            <a:off x="639662" y="365129"/>
            <a:ext cx="11015661" cy="1280160"/>
          </a:xfrm>
        </p:spPr>
        <p:txBody>
          <a:bodyPr/>
          <a:lstStyle>
            <a:lvl1pPr>
              <a:defRPr/>
            </a:lvl1pPr>
          </a:lstStyle>
          <a:p>
            <a:r>
              <a:rPr lang="en-US"/>
              <a:t>title</a:t>
            </a:r>
          </a:p>
        </p:txBody>
      </p:sp>
      <p:sp>
        <p:nvSpPr>
          <p:cNvPr id="7" name="Text Placeholder 11">
            <a:extLst>
              <a:ext uri="{FF2B5EF4-FFF2-40B4-BE49-F238E27FC236}">
                <a16:creationId xmlns:a16="http://schemas.microsoft.com/office/drawing/2014/main" id="{150AE453-854F-4319-9EAA-9A55C516EBEA}"/>
              </a:ext>
            </a:extLst>
          </p:cNvPr>
          <p:cNvSpPr>
            <a:spLocks noGrp="1"/>
          </p:cNvSpPr>
          <p:nvPr>
            <p:ph type="body" sz="quarter" idx="13"/>
          </p:nvPr>
        </p:nvSpPr>
        <p:spPr>
          <a:xfrm>
            <a:off x="639700" y="2150371"/>
            <a:ext cx="1589188" cy="2910764"/>
          </a:xfrm>
          <a:prstGeom prst="round2SameRect">
            <a:avLst/>
          </a:prstGeom>
          <a:ln w="38100">
            <a:solidFill>
              <a:schemeClr val="accent5"/>
            </a:solidFill>
          </a:ln>
        </p:spPr>
        <p:txBody>
          <a:bodyPr lIns="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3" name="Text Placeholder 22">
            <a:extLst>
              <a:ext uri="{FF2B5EF4-FFF2-40B4-BE49-F238E27FC236}">
                <a16:creationId xmlns:a16="http://schemas.microsoft.com/office/drawing/2014/main" id="{90FE8A16-F54A-4728-918A-249558F74A00}"/>
              </a:ext>
            </a:extLst>
          </p:cNvPr>
          <p:cNvSpPr>
            <a:spLocks noGrp="1"/>
          </p:cNvSpPr>
          <p:nvPr>
            <p:ph type="body" sz="quarter" idx="18"/>
          </p:nvPr>
        </p:nvSpPr>
        <p:spPr>
          <a:xfrm>
            <a:off x="639700"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accent5"/>
          </a:solidFill>
          <a:ln w="38100">
            <a:solidFill>
              <a:schemeClr val="accent5"/>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4" name="Text Placeholder 11">
            <a:extLst>
              <a:ext uri="{FF2B5EF4-FFF2-40B4-BE49-F238E27FC236}">
                <a16:creationId xmlns:a16="http://schemas.microsoft.com/office/drawing/2014/main" id="{4C114B61-0687-40CA-8BA9-60380FF1DCCB}"/>
              </a:ext>
            </a:extLst>
          </p:cNvPr>
          <p:cNvSpPr>
            <a:spLocks noGrp="1"/>
          </p:cNvSpPr>
          <p:nvPr>
            <p:ph type="body" sz="quarter" idx="19"/>
          </p:nvPr>
        </p:nvSpPr>
        <p:spPr>
          <a:xfrm>
            <a:off x="2524995" y="2150371"/>
            <a:ext cx="1589188" cy="2910764"/>
          </a:xfrm>
          <a:prstGeom prst="round2SameRect">
            <a:avLst/>
          </a:prstGeom>
          <a:ln w="38100">
            <a:solidFill>
              <a:schemeClr val="accent5"/>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5" name="Text Placeholder 24">
            <a:extLst>
              <a:ext uri="{FF2B5EF4-FFF2-40B4-BE49-F238E27FC236}">
                <a16:creationId xmlns:a16="http://schemas.microsoft.com/office/drawing/2014/main" id="{2F1F2824-7E36-432E-B6AE-9FD319A26455}"/>
              </a:ext>
            </a:extLst>
          </p:cNvPr>
          <p:cNvSpPr>
            <a:spLocks noGrp="1"/>
          </p:cNvSpPr>
          <p:nvPr>
            <p:ph type="body" sz="quarter" idx="20"/>
          </p:nvPr>
        </p:nvSpPr>
        <p:spPr>
          <a:xfrm>
            <a:off x="2524995"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accent5"/>
          </a:solidFill>
          <a:ln w="38100">
            <a:solidFill>
              <a:schemeClr val="accent5"/>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6" name="Text Placeholder 11">
            <a:extLst>
              <a:ext uri="{FF2B5EF4-FFF2-40B4-BE49-F238E27FC236}">
                <a16:creationId xmlns:a16="http://schemas.microsoft.com/office/drawing/2014/main" id="{9B2BD596-9625-4271-89D2-8E92C9AD53A0}"/>
              </a:ext>
            </a:extLst>
          </p:cNvPr>
          <p:cNvSpPr>
            <a:spLocks noGrp="1"/>
          </p:cNvSpPr>
          <p:nvPr>
            <p:ph type="body" sz="quarter" idx="21"/>
          </p:nvPr>
        </p:nvSpPr>
        <p:spPr>
          <a:xfrm>
            <a:off x="4410290" y="2150371"/>
            <a:ext cx="1589188" cy="2910764"/>
          </a:xfrm>
          <a:prstGeom prst="round2SameRect">
            <a:avLst/>
          </a:prstGeom>
          <a:ln w="38100">
            <a:solidFill>
              <a:schemeClr val="accent5"/>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7" name="Text Placeholder 26">
            <a:extLst>
              <a:ext uri="{FF2B5EF4-FFF2-40B4-BE49-F238E27FC236}">
                <a16:creationId xmlns:a16="http://schemas.microsoft.com/office/drawing/2014/main" id="{986AAC23-E74B-4E99-921E-F242BE9E58E7}"/>
              </a:ext>
            </a:extLst>
          </p:cNvPr>
          <p:cNvSpPr>
            <a:spLocks noGrp="1"/>
          </p:cNvSpPr>
          <p:nvPr>
            <p:ph type="body" sz="quarter" idx="22"/>
          </p:nvPr>
        </p:nvSpPr>
        <p:spPr>
          <a:xfrm>
            <a:off x="4410290"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accent5"/>
          </a:solidFill>
          <a:ln w="38100">
            <a:solidFill>
              <a:schemeClr val="accent5"/>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8" name="Text Placeholder 11">
            <a:extLst>
              <a:ext uri="{FF2B5EF4-FFF2-40B4-BE49-F238E27FC236}">
                <a16:creationId xmlns:a16="http://schemas.microsoft.com/office/drawing/2014/main" id="{9F109A7E-12DF-4F24-B287-AE06F93F7B4B}"/>
              </a:ext>
            </a:extLst>
          </p:cNvPr>
          <p:cNvSpPr>
            <a:spLocks noGrp="1"/>
          </p:cNvSpPr>
          <p:nvPr>
            <p:ph type="body" sz="quarter" idx="23"/>
          </p:nvPr>
        </p:nvSpPr>
        <p:spPr>
          <a:xfrm>
            <a:off x="6295585" y="2150371"/>
            <a:ext cx="1589188" cy="2910764"/>
          </a:xfrm>
          <a:prstGeom prst="round2SameRect">
            <a:avLst/>
          </a:prstGeom>
          <a:ln w="38100">
            <a:solidFill>
              <a:schemeClr val="accent5"/>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9" name="Text Placeholder 28">
            <a:extLst>
              <a:ext uri="{FF2B5EF4-FFF2-40B4-BE49-F238E27FC236}">
                <a16:creationId xmlns:a16="http://schemas.microsoft.com/office/drawing/2014/main" id="{79A06B24-3592-4E92-8252-4F52C4DB81FC}"/>
              </a:ext>
            </a:extLst>
          </p:cNvPr>
          <p:cNvSpPr>
            <a:spLocks noGrp="1"/>
          </p:cNvSpPr>
          <p:nvPr>
            <p:ph type="body" sz="quarter" idx="24"/>
          </p:nvPr>
        </p:nvSpPr>
        <p:spPr>
          <a:xfrm>
            <a:off x="6295585"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accent5"/>
          </a:solidFill>
          <a:ln w="38100">
            <a:solidFill>
              <a:schemeClr val="accent5"/>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0" name="Text Placeholder 11">
            <a:extLst>
              <a:ext uri="{FF2B5EF4-FFF2-40B4-BE49-F238E27FC236}">
                <a16:creationId xmlns:a16="http://schemas.microsoft.com/office/drawing/2014/main" id="{6DA44ABD-80DC-4082-9365-45FA142B9A68}"/>
              </a:ext>
            </a:extLst>
          </p:cNvPr>
          <p:cNvSpPr>
            <a:spLocks noGrp="1"/>
          </p:cNvSpPr>
          <p:nvPr>
            <p:ph type="body" sz="quarter" idx="25"/>
          </p:nvPr>
        </p:nvSpPr>
        <p:spPr>
          <a:xfrm>
            <a:off x="8180880" y="2150371"/>
            <a:ext cx="1589188" cy="2910764"/>
          </a:xfrm>
          <a:prstGeom prst="round2SameRect">
            <a:avLst/>
          </a:prstGeom>
          <a:ln w="38100">
            <a:solidFill>
              <a:schemeClr val="accent5"/>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1" name="Text Placeholder 30">
            <a:extLst>
              <a:ext uri="{FF2B5EF4-FFF2-40B4-BE49-F238E27FC236}">
                <a16:creationId xmlns:a16="http://schemas.microsoft.com/office/drawing/2014/main" id="{B3E347B9-E533-4C03-967E-795B2C3BB557}"/>
              </a:ext>
            </a:extLst>
          </p:cNvPr>
          <p:cNvSpPr>
            <a:spLocks noGrp="1"/>
          </p:cNvSpPr>
          <p:nvPr>
            <p:ph type="body" sz="quarter" idx="26"/>
          </p:nvPr>
        </p:nvSpPr>
        <p:spPr>
          <a:xfrm>
            <a:off x="8180880"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accent5"/>
          </a:solidFill>
          <a:ln w="38100">
            <a:solidFill>
              <a:schemeClr val="accent5"/>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2" name="Text Placeholder 11">
            <a:extLst>
              <a:ext uri="{FF2B5EF4-FFF2-40B4-BE49-F238E27FC236}">
                <a16:creationId xmlns:a16="http://schemas.microsoft.com/office/drawing/2014/main" id="{64BE9C1E-0233-43AC-B8DA-A72F3D0E5A68}"/>
              </a:ext>
            </a:extLst>
          </p:cNvPr>
          <p:cNvSpPr>
            <a:spLocks noGrp="1"/>
          </p:cNvSpPr>
          <p:nvPr>
            <p:ph type="body" sz="quarter" idx="27"/>
          </p:nvPr>
        </p:nvSpPr>
        <p:spPr>
          <a:xfrm>
            <a:off x="10066174" y="2150371"/>
            <a:ext cx="1589188" cy="2910764"/>
          </a:xfrm>
          <a:prstGeom prst="round2SameRect">
            <a:avLst/>
          </a:prstGeom>
          <a:ln w="38100">
            <a:solidFill>
              <a:schemeClr val="accent5"/>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3" name="Text Placeholder 32">
            <a:extLst>
              <a:ext uri="{FF2B5EF4-FFF2-40B4-BE49-F238E27FC236}">
                <a16:creationId xmlns:a16="http://schemas.microsoft.com/office/drawing/2014/main" id="{8BF2E050-8361-4DCD-9D17-815023F52759}"/>
              </a:ext>
            </a:extLst>
          </p:cNvPr>
          <p:cNvSpPr>
            <a:spLocks noGrp="1"/>
          </p:cNvSpPr>
          <p:nvPr>
            <p:ph type="body" sz="quarter" idx="28"/>
          </p:nvPr>
        </p:nvSpPr>
        <p:spPr>
          <a:xfrm>
            <a:off x="10066174"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accent5"/>
          </a:solidFill>
          <a:ln w="38100">
            <a:solidFill>
              <a:schemeClr val="accent5"/>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grpSp>
        <p:nvGrpSpPr>
          <p:cNvPr id="51" name="Graphic 44">
            <a:extLst>
              <a:ext uri="{FF2B5EF4-FFF2-40B4-BE49-F238E27FC236}">
                <a16:creationId xmlns:a16="http://schemas.microsoft.com/office/drawing/2014/main" id="{0A62A151-77DD-4E1A-B547-4391FC511E88}"/>
              </a:ext>
              <a:ext uri="{C183D7F6-B498-43B3-948B-1728B52AA6E4}">
                <adec:decorative xmlns:adec="http://schemas.microsoft.com/office/drawing/2017/decorative" val="1"/>
              </a:ext>
            </a:extLst>
          </p:cNvPr>
          <p:cNvGrpSpPr/>
          <p:nvPr/>
        </p:nvGrpSpPr>
        <p:grpSpPr>
          <a:xfrm>
            <a:off x="4701901" y="3941021"/>
            <a:ext cx="1049102" cy="629414"/>
            <a:chOff x="4701901" y="3790893"/>
            <a:chExt cx="1049102" cy="629414"/>
          </a:xfrm>
          <a:solidFill>
            <a:schemeClr val="accent5"/>
          </a:solidFill>
        </p:grpSpPr>
        <p:sp>
          <p:nvSpPr>
            <p:cNvPr id="52" name="Freeform: Shape 51">
              <a:extLst>
                <a:ext uri="{FF2B5EF4-FFF2-40B4-BE49-F238E27FC236}">
                  <a16:creationId xmlns:a16="http://schemas.microsoft.com/office/drawing/2014/main" id="{92265B44-070E-4632-BDC6-78C951A8A93D}"/>
                </a:ext>
              </a:extLst>
            </p:cNvPr>
            <p:cNvSpPr/>
            <p:nvPr/>
          </p:nvSpPr>
          <p:spPr>
            <a:xfrm>
              <a:off x="4701901" y="3872753"/>
              <a:ext cx="412143" cy="464639"/>
            </a:xfrm>
            <a:custGeom>
              <a:avLst/>
              <a:gdLst>
                <a:gd name="connsiteX0" fmla="*/ 350048 w 412143"/>
                <a:gd name="connsiteY0" fmla="*/ 464639 h 464639"/>
                <a:gd name="connsiteX1" fmla="*/ 412144 w 412143"/>
                <a:gd name="connsiteY1" fmla="*/ 306644 h 464639"/>
                <a:gd name="connsiteX2" fmla="*/ 244410 w 412143"/>
                <a:gd name="connsiteY2" fmla="*/ 0 h 464639"/>
                <a:gd name="connsiteX3" fmla="*/ 421 w 412143"/>
                <a:gd name="connsiteY3" fmla="*/ 464639 h 464639"/>
                <a:gd name="connsiteX4" fmla="*/ 350048 w 412143"/>
                <a:gd name="connsiteY4" fmla="*/ 464639 h 464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143" h="464639">
                  <a:moveTo>
                    <a:pt x="350048" y="464639"/>
                  </a:moveTo>
                  <a:cubicBezTo>
                    <a:pt x="342548" y="425015"/>
                    <a:pt x="357268" y="350075"/>
                    <a:pt x="412144" y="306644"/>
                  </a:cubicBezTo>
                  <a:lnTo>
                    <a:pt x="244410" y="0"/>
                  </a:lnTo>
                  <a:cubicBezTo>
                    <a:pt x="32658" y="135664"/>
                    <a:pt x="-4588" y="350103"/>
                    <a:pt x="421" y="464639"/>
                  </a:cubicBezTo>
                  <a:lnTo>
                    <a:pt x="350048" y="464639"/>
                  </a:lnTo>
                  <a:close/>
                </a:path>
              </a:pathLst>
            </a:custGeom>
            <a:grpFill/>
            <a:ln w="2787"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5046E9FF-C8A1-4FFA-8AF5-FC19FDC97532}"/>
                </a:ext>
              </a:extLst>
            </p:cNvPr>
            <p:cNvSpPr/>
            <p:nvPr/>
          </p:nvSpPr>
          <p:spPr>
            <a:xfrm>
              <a:off x="4984257" y="3790893"/>
              <a:ext cx="766747" cy="546555"/>
            </a:xfrm>
            <a:custGeom>
              <a:avLst/>
              <a:gdLst>
                <a:gd name="connsiteX0" fmla="*/ 354384 w 766747"/>
                <a:gd name="connsiteY0" fmla="*/ 386573 h 546555"/>
                <a:gd name="connsiteX1" fmla="*/ 499955 w 766747"/>
                <a:gd name="connsiteY1" fmla="*/ 119694 h 546555"/>
                <a:gd name="connsiteX2" fmla="*/ 721613 w 766747"/>
                <a:gd name="connsiteY2" fmla="*/ 502341 h 546555"/>
                <a:gd name="connsiteX3" fmla="*/ 418886 w 766747"/>
                <a:gd name="connsiteY3" fmla="*/ 502341 h 546555"/>
                <a:gd name="connsiteX4" fmla="*/ 420369 w 766747"/>
                <a:gd name="connsiteY4" fmla="*/ 524448 h 546555"/>
                <a:gd name="connsiteX5" fmla="*/ 418886 w 766747"/>
                <a:gd name="connsiteY5" fmla="*/ 546555 h 546555"/>
                <a:gd name="connsiteX6" fmla="*/ 766331 w 766747"/>
                <a:gd name="connsiteY6" fmla="*/ 546555 h 546555"/>
                <a:gd name="connsiteX7" fmla="*/ 502585 w 766747"/>
                <a:gd name="connsiteY7" fmla="*/ 69715 h 546555"/>
                <a:gd name="connsiteX8" fmla="*/ 0 w 766747"/>
                <a:gd name="connsiteY8" fmla="*/ 59249 h 546555"/>
                <a:gd name="connsiteX9" fmla="*/ 167118 w 766747"/>
                <a:gd name="connsiteY9" fmla="*/ 364746 h 546555"/>
                <a:gd name="connsiteX10" fmla="*/ 354384 w 766747"/>
                <a:gd name="connsiteY10" fmla="*/ 386573 h 54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747" h="546555">
                  <a:moveTo>
                    <a:pt x="354384" y="386573"/>
                  </a:moveTo>
                  <a:lnTo>
                    <a:pt x="499955" y="119694"/>
                  </a:lnTo>
                  <a:cubicBezTo>
                    <a:pt x="631338" y="203561"/>
                    <a:pt x="714421" y="346920"/>
                    <a:pt x="721613" y="502341"/>
                  </a:cubicBezTo>
                  <a:lnTo>
                    <a:pt x="418886" y="502341"/>
                  </a:lnTo>
                  <a:cubicBezTo>
                    <a:pt x="419782" y="509617"/>
                    <a:pt x="420369" y="516949"/>
                    <a:pt x="420369" y="524448"/>
                  </a:cubicBezTo>
                  <a:cubicBezTo>
                    <a:pt x="420369" y="531976"/>
                    <a:pt x="419754" y="539308"/>
                    <a:pt x="418886" y="546555"/>
                  </a:cubicBezTo>
                  <a:lnTo>
                    <a:pt x="766331" y="546555"/>
                  </a:lnTo>
                  <a:cubicBezTo>
                    <a:pt x="773466" y="367041"/>
                    <a:pt x="689040" y="176444"/>
                    <a:pt x="502585" y="69715"/>
                  </a:cubicBezTo>
                  <a:cubicBezTo>
                    <a:pt x="305301" y="-43255"/>
                    <a:pt x="104379" y="1995"/>
                    <a:pt x="0" y="59249"/>
                  </a:cubicBezTo>
                  <a:lnTo>
                    <a:pt x="167118" y="364746"/>
                  </a:lnTo>
                  <a:cubicBezTo>
                    <a:pt x="223673" y="342331"/>
                    <a:pt x="290582" y="337546"/>
                    <a:pt x="354384" y="386573"/>
                  </a:cubicBezTo>
                  <a:close/>
                </a:path>
              </a:pathLst>
            </a:custGeom>
            <a:grpFill/>
            <a:ln w="2787"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39A7284-3338-4416-A4AC-D87AB0513E32}"/>
                </a:ext>
              </a:extLst>
            </p:cNvPr>
            <p:cNvSpPr/>
            <p:nvPr/>
          </p:nvSpPr>
          <p:spPr>
            <a:xfrm>
              <a:off x="5122552" y="4206238"/>
              <a:ext cx="299712" cy="214069"/>
            </a:xfrm>
            <a:custGeom>
              <a:avLst/>
              <a:gdLst>
                <a:gd name="connsiteX0" fmla="*/ 294303 w 299712"/>
                <a:gd name="connsiteY0" fmla="*/ 51 h 214069"/>
                <a:gd name="connsiteX1" fmla="*/ 157743 w 299712"/>
                <a:gd name="connsiteY1" fmla="*/ 18436 h 214069"/>
                <a:gd name="connsiteX2" fmla="*/ 104994 w 299712"/>
                <a:gd name="connsiteY2" fmla="*/ 4109 h 214069"/>
                <a:gd name="connsiteX3" fmla="*/ 0 w 299712"/>
                <a:gd name="connsiteY3" fmla="*/ 109075 h 214069"/>
                <a:gd name="connsiteX4" fmla="*/ 104994 w 299712"/>
                <a:gd name="connsiteY4" fmla="*/ 214070 h 214069"/>
                <a:gd name="connsiteX5" fmla="*/ 209681 w 299712"/>
                <a:gd name="connsiteY5" fmla="*/ 114476 h 214069"/>
                <a:gd name="connsiteX6" fmla="*/ 298613 w 299712"/>
                <a:gd name="connsiteY6" fmla="*/ 7915 h 214069"/>
                <a:gd name="connsiteX7" fmla="*/ 294303 w 299712"/>
                <a:gd name="connsiteY7" fmla="*/ 51 h 21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712" h="214069">
                  <a:moveTo>
                    <a:pt x="294303" y="51"/>
                  </a:moveTo>
                  <a:lnTo>
                    <a:pt x="157743" y="18436"/>
                  </a:lnTo>
                  <a:cubicBezTo>
                    <a:pt x="141625" y="9062"/>
                    <a:pt x="123436" y="4109"/>
                    <a:pt x="104994" y="4109"/>
                  </a:cubicBezTo>
                  <a:cubicBezTo>
                    <a:pt x="47124" y="4109"/>
                    <a:pt x="0" y="51205"/>
                    <a:pt x="0" y="109075"/>
                  </a:cubicBezTo>
                  <a:cubicBezTo>
                    <a:pt x="0" y="166973"/>
                    <a:pt x="47124" y="214070"/>
                    <a:pt x="104994" y="214070"/>
                  </a:cubicBezTo>
                  <a:cubicBezTo>
                    <a:pt x="161213" y="214070"/>
                    <a:pt x="206883" y="170443"/>
                    <a:pt x="209681" y="114476"/>
                  </a:cubicBezTo>
                  <a:lnTo>
                    <a:pt x="298613" y="7915"/>
                  </a:lnTo>
                  <a:cubicBezTo>
                    <a:pt x="301439" y="3605"/>
                    <a:pt x="298389" y="-508"/>
                    <a:pt x="294303" y="51"/>
                  </a:cubicBezTo>
                  <a:close/>
                </a:path>
              </a:pathLst>
            </a:custGeom>
            <a:grpFill/>
            <a:ln w="2787" cap="flat">
              <a:noFill/>
              <a:prstDash val="solid"/>
              <a:miter/>
            </a:ln>
          </p:spPr>
          <p:txBody>
            <a:bodyPr rtlCol="0" anchor="ctr"/>
            <a:lstStyle/>
            <a:p>
              <a:endParaRPr lang="en-US"/>
            </a:p>
          </p:txBody>
        </p:sp>
      </p:grpSp>
      <p:grpSp>
        <p:nvGrpSpPr>
          <p:cNvPr id="55" name="Graphic 35">
            <a:extLst>
              <a:ext uri="{FF2B5EF4-FFF2-40B4-BE49-F238E27FC236}">
                <a16:creationId xmlns:a16="http://schemas.microsoft.com/office/drawing/2014/main" id="{8606B099-56B1-49C1-BD0B-7F3BFA8A08AA}"/>
              </a:ext>
              <a:ext uri="{C183D7F6-B498-43B3-948B-1728B52AA6E4}">
                <adec:decorative xmlns:adec="http://schemas.microsoft.com/office/drawing/2017/decorative" val="1"/>
              </a:ext>
            </a:extLst>
          </p:cNvPr>
          <p:cNvGrpSpPr/>
          <p:nvPr/>
        </p:nvGrpSpPr>
        <p:grpSpPr>
          <a:xfrm>
            <a:off x="6632979" y="3946105"/>
            <a:ext cx="909173" cy="723681"/>
            <a:chOff x="6632979" y="3795977"/>
            <a:chExt cx="909173" cy="723681"/>
          </a:xfrm>
          <a:solidFill>
            <a:schemeClr val="accent5"/>
          </a:solidFill>
        </p:grpSpPr>
        <p:sp>
          <p:nvSpPr>
            <p:cNvPr id="56" name="Freeform: Shape 55">
              <a:extLst>
                <a:ext uri="{FF2B5EF4-FFF2-40B4-BE49-F238E27FC236}">
                  <a16:creationId xmlns:a16="http://schemas.microsoft.com/office/drawing/2014/main" id="{056AF6ED-157B-47F7-8E06-B7BB78279859}"/>
                </a:ext>
              </a:extLst>
            </p:cNvPr>
            <p:cNvSpPr/>
            <p:nvPr/>
          </p:nvSpPr>
          <p:spPr>
            <a:xfrm>
              <a:off x="7003964" y="3995838"/>
              <a:ext cx="167204" cy="167204"/>
            </a:xfrm>
            <a:custGeom>
              <a:avLst/>
              <a:gdLst>
                <a:gd name="connsiteX0" fmla="*/ 167204 w 167204"/>
                <a:gd name="connsiteY0" fmla="*/ 83602 h 167204"/>
                <a:gd name="connsiteX1" fmla="*/ 83602 w 167204"/>
                <a:gd name="connsiteY1" fmla="*/ 0 h 167204"/>
                <a:gd name="connsiteX2" fmla="*/ 0 w 167204"/>
                <a:gd name="connsiteY2" fmla="*/ 83602 h 167204"/>
                <a:gd name="connsiteX3" fmla="*/ 83602 w 167204"/>
                <a:gd name="connsiteY3" fmla="*/ 167204 h 167204"/>
                <a:gd name="connsiteX4" fmla="*/ 167204 w 167204"/>
                <a:gd name="connsiteY4" fmla="*/ 83602 h 167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04" h="167204">
                  <a:moveTo>
                    <a:pt x="167204" y="83602"/>
                  </a:moveTo>
                  <a:cubicBezTo>
                    <a:pt x="167204" y="37882"/>
                    <a:pt x="129322" y="0"/>
                    <a:pt x="83602" y="0"/>
                  </a:cubicBezTo>
                  <a:cubicBezTo>
                    <a:pt x="37882" y="0"/>
                    <a:pt x="0" y="37882"/>
                    <a:pt x="0" y="83602"/>
                  </a:cubicBezTo>
                  <a:cubicBezTo>
                    <a:pt x="0" y="129322"/>
                    <a:pt x="37882" y="167204"/>
                    <a:pt x="83602" y="167204"/>
                  </a:cubicBezTo>
                  <a:cubicBezTo>
                    <a:pt x="129322" y="167204"/>
                    <a:pt x="167204" y="129322"/>
                    <a:pt x="167204" y="83602"/>
                  </a:cubicBezTo>
                  <a:close/>
                </a:path>
              </a:pathLst>
            </a:custGeom>
            <a:grpFill/>
            <a:ln w="13013" cap="flat">
              <a:solidFill>
                <a:schemeClr val="accent5"/>
              </a:solid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5A1EC909-D819-4977-82D7-10B313CBD823}"/>
                </a:ext>
              </a:extLst>
            </p:cNvPr>
            <p:cNvSpPr/>
            <p:nvPr/>
          </p:nvSpPr>
          <p:spPr>
            <a:xfrm>
              <a:off x="6938649" y="4185250"/>
              <a:ext cx="297832" cy="128015"/>
            </a:xfrm>
            <a:custGeom>
              <a:avLst/>
              <a:gdLst>
                <a:gd name="connsiteX0" fmla="*/ 0 w 297832"/>
                <a:gd name="connsiteY0" fmla="*/ 105809 h 128015"/>
                <a:gd name="connsiteX1" fmla="*/ 0 w 297832"/>
                <a:gd name="connsiteY1" fmla="*/ 128016 h 128015"/>
                <a:gd name="connsiteX2" fmla="*/ 297833 w 297832"/>
                <a:gd name="connsiteY2" fmla="*/ 128016 h 128015"/>
                <a:gd name="connsiteX3" fmla="*/ 297833 w 297832"/>
                <a:gd name="connsiteY3" fmla="*/ 105809 h 128015"/>
                <a:gd name="connsiteX4" fmla="*/ 197249 w 297832"/>
                <a:gd name="connsiteY4" fmla="*/ 0 h 128015"/>
                <a:gd name="connsiteX5" fmla="*/ 148916 w 297832"/>
                <a:gd name="connsiteY5" fmla="*/ 48333 h 128015"/>
                <a:gd name="connsiteX6" fmla="*/ 100584 w 297832"/>
                <a:gd name="connsiteY6" fmla="*/ 0 h 128015"/>
                <a:gd name="connsiteX7" fmla="*/ 0 w 297832"/>
                <a:gd name="connsiteY7" fmla="*/ 105809 h 12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832" h="128015">
                  <a:moveTo>
                    <a:pt x="0" y="105809"/>
                  </a:moveTo>
                  <a:lnTo>
                    <a:pt x="0" y="128016"/>
                  </a:lnTo>
                  <a:lnTo>
                    <a:pt x="297833" y="128016"/>
                  </a:lnTo>
                  <a:lnTo>
                    <a:pt x="297833" y="105809"/>
                  </a:lnTo>
                  <a:cubicBezTo>
                    <a:pt x="295220" y="57477"/>
                    <a:pt x="280851" y="3919"/>
                    <a:pt x="197249" y="0"/>
                  </a:cubicBezTo>
                  <a:lnTo>
                    <a:pt x="148916" y="48333"/>
                  </a:lnTo>
                  <a:lnTo>
                    <a:pt x="100584" y="0"/>
                  </a:lnTo>
                  <a:cubicBezTo>
                    <a:pt x="15675" y="3919"/>
                    <a:pt x="1306" y="60089"/>
                    <a:pt x="0" y="105809"/>
                  </a:cubicBezTo>
                  <a:close/>
                </a:path>
              </a:pathLst>
            </a:custGeom>
            <a:grpFill/>
            <a:ln w="13013" cap="flat">
              <a:solidFill>
                <a:schemeClr val="accent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14B3FAB-E2FD-478C-B9A8-B2576DA88401}"/>
                </a:ext>
              </a:extLst>
            </p:cNvPr>
            <p:cNvSpPr/>
            <p:nvPr/>
          </p:nvSpPr>
          <p:spPr>
            <a:xfrm>
              <a:off x="6681311" y="4035027"/>
              <a:ext cx="125403" cy="125403"/>
            </a:xfrm>
            <a:custGeom>
              <a:avLst/>
              <a:gdLst>
                <a:gd name="connsiteX0" fmla="*/ 62702 w 125403"/>
                <a:gd name="connsiteY0" fmla="*/ 125403 h 125403"/>
                <a:gd name="connsiteX1" fmla="*/ 125403 w 125403"/>
                <a:gd name="connsiteY1" fmla="*/ 62702 h 125403"/>
                <a:gd name="connsiteX2" fmla="*/ 62702 w 125403"/>
                <a:gd name="connsiteY2" fmla="*/ 0 h 125403"/>
                <a:gd name="connsiteX3" fmla="*/ 0 w 125403"/>
                <a:gd name="connsiteY3" fmla="*/ 62702 h 125403"/>
                <a:gd name="connsiteX4" fmla="*/ 62702 w 125403"/>
                <a:gd name="connsiteY4" fmla="*/ 125403 h 12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03" h="125403">
                  <a:moveTo>
                    <a:pt x="62702" y="125403"/>
                  </a:moveTo>
                  <a:cubicBezTo>
                    <a:pt x="97971" y="125403"/>
                    <a:pt x="125403" y="97971"/>
                    <a:pt x="125403" y="62702"/>
                  </a:cubicBezTo>
                  <a:cubicBezTo>
                    <a:pt x="125403" y="28738"/>
                    <a:pt x="97971" y="0"/>
                    <a:pt x="62702" y="0"/>
                  </a:cubicBezTo>
                  <a:cubicBezTo>
                    <a:pt x="28738" y="0"/>
                    <a:pt x="0" y="27432"/>
                    <a:pt x="0" y="62702"/>
                  </a:cubicBezTo>
                  <a:cubicBezTo>
                    <a:pt x="0" y="97971"/>
                    <a:pt x="28738" y="125403"/>
                    <a:pt x="62702" y="125403"/>
                  </a:cubicBezTo>
                  <a:close/>
                </a:path>
              </a:pathLst>
            </a:custGeom>
            <a:grpFill/>
            <a:ln w="13013" cap="flat">
              <a:solidFill>
                <a:schemeClr val="accent5"/>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2C887F5-8A8B-491D-97CA-DC39277BD18C}"/>
                </a:ext>
              </a:extLst>
            </p:cNvPr>
            <p:cNvSpPr/>
            <p:nvPr/>
          </p:nvSpPr>
          <p:spPr>
            <a:xfrm>
              <a:off x="6632979" y="4177412"/>
              <a:ext cx="222068" cy="95358"/>
            </a:xfrm>
            <a:custGeom>
              <a:avLst/>
              <a:gdLst>
                <a:gd name="connsiteX0" fmla="*/ 222068 w 222068"/>
                <a:gd name="connsiteY0" fmla="*/ 79683 h 95358"/>
                <a:gd name="connsiteX1" fmla="*/ 147610 w 222068"/>
                <a:gd name="connsiteY1" fmla="*/ 0 h 95358"/>
                <a:gd name="connsiteX2" fmla="*/ 111034 w 222068"/>
                <a:gd name="connsiteY2" fmla="*/ 36576 h 95358"/>
                <a:gd name="connsiteX3" fmla="*/ 74458 w 222068"/>
                <a:gd name="connsiteY3" fmla="*/ 0 h 95358"/>
                <a:gd name="connsiteX4" fmla="*/ 0 w 222068"/>
                <a:gd name="connsiteY4" fmla="*/ 79683 h 95358"/>
                <a:gd name="connsiteX5" fmla="*/ 0 w 222068"/>
                <a:gd name="connsiteY5" fmla="*/ 95359 h 95358"/>
                <a:gd name="connsiteX6" fmla="*/ 222068 w 222068"/>
                <a:gd name="connsiteY6" fmla="*/ 95359 h 95358"/>
                <a:gd name="connsiteX7" fmla="*/ 222068 w 222068"/>
                <a:gd name="connsiteY7" fmla="*/ 79683 h 9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068" h="95358">
                  <a:moveTo>
                    <a:pt x="222068" y="79683"/>
                  </a:moveTo>
                  <a:cubicBezTo>
                    <a:pt x="220762" y="44414"/>
                    <a:pt x="209006" y="3919"/>
                    <a:pt x="147610" y="0"/>
                  </a:cubicBezTo>
                  <a:lnTo>
                    <a:pt x="111034" y="36576"/>
                  </a:lnTo>
                  <a:lnTo>
                    <a:pt x="74458" y="0"/>
                  </a:lnTo>
                  <a:cubicBezTo>
                    <a:pt x="11757" y="3919"/>
                    <a:pt x="1306" y="45720"/>
                    <a:pt x="0" y="79683"/>
                  </a:cubicBezTo>
                  <a:lnTo>
                    <a:pt x="0" y="95359"/>
                  </a:lnTo>
                  <a:lnTo>
                    <a:pt x="222068" y="95359"/>
                  </a:lnTo>
                  <a:lnTo>
                    <a:pt x="222068" y="79683"/>
                  </a:lnTo>
                  <a:close/>
                </a:path>
              </a:pathLst>
            </a:custGeom>
            <a:grpFill/>
            <a:ln w="13013" cap="flat">
              <a:solidFill>
                <a:schemeClr val="accent5"/>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26577AAA-8116-4D80-BDD5-3BFE6B69CD48}"/>
                </a:ext>
              </a:extLst>
            </p:cNvPr>
            <p:cNvSpPr/>
            <p:nvPr/>
          </p:nvSpPr>
          <p:spPr>
            <a:xfrm>
              <a:off x="7368417" y="4035027"/>
              <a:ext cx="125403" cy="125403"/>
            </a:xfrm>
            <a:custGeom>
              <a:avLst/>
              <a:gdLst>
                <a:gd name="connsiteX0" fmla="*/ 62702 w 125403"/>
                <a:gd name="connsiteY0" fmla="*/ 125403 h 125403"/>
                <a:gd name="connsiteX1" fmla="*/ 125403 w 125403"/>
                <a:gd name="connsiteY1" fmla="*/ 62702 h 125403"/>
                <a:gd name="connsiteX2" fmla="*/ 62702 w 125403"/>
                <a:gd name="connsiteY2" fmla="*/ 0 h 125403"/>
                <a:gd name="connsiteX3" fmla="*/ 0 w 125403"/>
                <a:gd name="connsiteY3" fmla="*/ 62702 h 125403"/>
                <a:gd name="connsiteX4" fmla="*/ 62702 w 125403"/>
                <a:gd name="connsiteY4" fmla="*/ 125403 h 12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03" h="125403">
                  <a:moveTo>
                    <a:pt x="62702" y="125403"/>
                  </a:moveTo>
                  <a:cubicBezTo>
                    <a:pt x="97971" y="125403"/>
                    <a:pt x="125403" y="97971"/>
                    <a:pt x="125403" y="62702"/>
                  </a:cubicBezTo>
                  <a:cubicBezTo>
                    <a:pt x="125403" y="28738"/>
                    <a:pt x="97971" y="0"/>
                    <a:pt x="62702" y="0"/>
                  </a:cubicBezTo>
                  <a:cubicBezTo>
                    <a:pt x="28738" y="0"/>
                    <a:pt x="0" y="27432"/>
                    <a:pt x="0" y="62702"/>
                  </a:cubicBezTo>
                  <a:cubicBezTo>
                    <a:pt x="0" y="97971"/>
                    <a:pt x="27432" y="125403"/>
                    <a:pt x="62702" y="125403"/>
                  </a:cubicBezTo>
                  <a:close/>
                </a:path>
              </a:pathLst>
            </a:custGeom>
            <a:grpFill/>
            <a:ln w="13013" cap="flat">
              <a:solidFill>
                <a:schemeClr val="accent5"/>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AD551395-0E4C-4263-BF66-9FFB35502F62}"/>
                </a:ext>
              </a:extLst>
            </p:cNvPr>
            <p:cNvSpPr/>
            <p:nvPr/>
          </p:nvSpPr>
          <p:spPr>
            <a:xfrm>
              <a:off x="7320085" y="4177412"/>
              <a:ext cx="222068" cy="95358"/>
            </a:xfrm>
            <a:custGeom>
              <a:avLst/>
              <a:gdLst>
                <a:gd name="connsiteX0" fmla="*/ 147610 w 222068"/>
                <a:gd name="connsiteY0" fmla="*/ 0 h 95358"/>
                <a:gd name="connsiteX1" fmla="*/ 111034 w 222068"/>
                <a:gd name="connsiteY1" fmla="*/ 36576 h 95358"/>
                <a:gd name="connsiteX2" fmla="*/ 74458 w 222068"/>
                <a:gd name="connsiteY2" fmla="*/ 0 h 95358"/>
                <a:gd name="connsiteX3" fmla="*/ 0 w 222068"/>
                <a:gd name="connsiteY3" fmla="*/ 79683 h 95358"/>
                <a:gd name="connsiteX4" fmla="*/ 0 w 222068"/>
                <a:gd name="connsiteY4" fmla="*/ 95359 h 95358"/>
                <a:gd name="connsiteX5" fmla="*/ 222068 w 222068"/>
                <a:gd name="connsiteY5" fmla="*/ 95359 h 95358"/>
                <a:gd name="connsiteX6" fmla="*/ 222068 w 222068"/>
                <a:gd name="connsiteY6" fmla="*/ 78377 h 95358"/>
                <a:gd name="connsiteX7" fmla="*/ 147610 w 222068"/>
                <a:gd name="connsiteY7" fmla="*/ 0 h 9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068" h="95358">
                  <a:moveTo>
                    <a:pt x="147610" y="0"/>
                  </a:moveTo>
                  <a:lnTo>
                    <a:pt x="111034" y="36576"/>
                  </a:lnTo>
                  <a:lnTo>
                    <a:pt x="74458" y="0"/>
                  </a:lnTo>
                  <a:cubicBezTo>
                    <a:pt x="11757" y="3919"/>
                    <a:pt x="1306" y="45720"/>
                    <a:pt x="0" y="79683"/>
                  </a:cubicBezTo>
                  <a:lnTo>
                    <a:pt x="0" y="95359"/>
                  </a:lnTo>
                  <a:lnTo>
                    <a:pt x="222068" y="95359"/>
                  </a:lnTo>
                  <a:lnTo>
                    <a:pt x="222068" y="78377"/>
                  </a:lnTo>
                  <a:cubicBezTo>
                    <a:pt x="219456" y="43107"/>
                    <a:pt x="209006" y="3919"/>
                    <a:pt x="147610" y="0"/>
                  </a:cubicBezTo>
                  <a:close/>
                </a:path>
              </a:pathLst>
            </a:custGeom>
            <a:grpFill/>
            <a:ln w="13013" cap="flat">
              <a:solidFill>
                <a:schemeClr val="accent5"/>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90BDD43B-4B9A-4356-B612-C7801810A564}"/>
                </a:ext>
              </a:extLst>
            </p:cNvPr>
            <p:cNvSpPr/>
            <p:nvPr/>
          </p:nvSpPr>
          <p:spPr>
            <a:xfrm>
              <a:off x="6792346" y="3795977"/>
              <a:ext cx="589134" cy="194636"/>
            </a:xfrm>
            <a:custGeom>
              <a:avLst/>
              <a:gdLst>
                <a:gd name="connsiteX0" fmla="*/ 288689 w 589134"/>
                <a:gd name="connsiteY0" fmla="*/ 43107 h 194636"/>
                <a:gd name="connsiteX1" fmla="*/ 513370 w 589134"/>
                <a:gd name="connsiteY1" fmla="*/ 135854 h 194636"/>
                <a:gd name="connsiteX2" fmla="*/ 466344 w 589134"/>
                <a:gd name="connsiteY2" fmla="*/ 175042 h 194636"/>
                <a:gd name="connsiteX3" fmla="*/ 585215 w 589134"/>
                <a:gd name="connsiteY3" fmla="*/ 194636 h 194636"/>
                <a:gd name="connsiteX4" fmla="*/ 589134 w 589134"/>
                <a:gd name="connsiteY4" fmla="*/ 73152 h 194636"/>
                <a:gd name="connsiteX5" fmla="*/ 546027 w 589134"/>
                <a:gd name="connsiteY5" fmla="*/ 108422 h 194636"/>
                <a:gd name="connsiteX6" fmla="*/ 288689 w 589134"/>
                <a:gd name="connsiteY6" fmla="*/ 0 h 194636"/>
                <a:gd name="connsiteX7" fmla="*/ 0 w 589134"/>
                <a:gd name="connsiteY7" fmla="*/ 144998 h 194636"/>
                <a:gd name="connsiteX8" fmla="*/ 33963 w 589134"/>
                <a:gd name="connsiteY8" fmla="*/ 171123 h 194636"/>
                <a:gd name="connsiteX9" fmla="*/ 288689 w 589134"/>
                <a:gd name="connsiteY9" fmla="*/ 43107 h 19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9134" h="194636">
                  <a:moveTo>
                    <a:pt x="288689" y="43107"/>
                  </a:moveTo>
                  <a:cubicBezTo>
                    <a:pt x="372291" y="43107"/>
                    <a:pt x="453281" y="77071"/>
                    <a:pt x="513370" y="135854"/>
                  </a:cubicBezTo>
                  <a:lnTo>
                    <a:pt x="466344" y="175042"/>
                  </a:lnTo>
                  <a:lnTo>
                    <a:pt x="585215" y="194636"/>
                  </a:lnTo>
                  <a:lnTo>
                    <a:pt x="589134" y="73152"/>
                  </a:lnTo>
                  <a:lnTo>
                    <a:pt x="546027" y="108422"/>
                  </a:lnTo>
                  <a:cubicBezTo>
                    <a:pt x="478100" y="39189"/>
                    <a:pt x="385354" y="0"/>
                    <a:pt x="288689" y="0"/>
                  </a:cubicBezTo>
                  <a:cubicBezTo>
                    <a:pt x="173736" y="0"/>
                    <a:pt x="67927" y="52251"/>
                    <a:pt x="0" y="144998"/>
                  </a:cubicBezTo>
                  <a:lnTo>
                    <a:pt x="33963" y="171123"/>
                  </a:lnTo>
                  <a:cubicBezTo>
                    <a:pt x="95359" y="88827"/>
                    <a:pt x="188105" y="43107"/>
                    <a:pt x="288689" y="43107"/>
                  </a:cubicBezTo>
                  <a:close/>
                </a:path>
              </a:pathLst>
            </a:custGeom>
            <a:grpFill/>
            <a:ln w="13013" cap="flat">
              <a:solidFill>
                <a:schemeClr val="accent5"/>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7DD3E00-8C54-4356-9BDE-527E771D2626}"/>
                </a:ext>
              </a:extLst>
            </p:cNvPr>
            <p:cNvSpPr/>
            <p:nvPr/>
          </p:nvSpPr>
          <p:spPr>
            <a:xfrm>
              <a:off x="6792346" y="4325022"/>
              <a:ext cx="589134" cy="194636"/>
            </a:xfrm>
            <a:custGeom>
              <a:avLst/>
              <a:gdLst>
                <a:gd name="connsiteX0" fmla="*/ 300445 w 589134"/>
                <a:gd name="connsiteY0" fmla="*/ 151529 h 194636"/>
                <a:gd name="connsiteX1" fmla="*/ 75765 w 589134"/>
                <a:gd name="connsiteY1" fmla="*/ 58783 h 194636"/>
                <a:gd name="connsiteX2" fmla="*/ 122791 w 589134"/>
                <a:gd name="connsiteY2" fmla="*/ 20901 h 194636"/>
                <a:gd name="connsiteX3" fmla="*/ 3919 w 589134"/>
                <a:gd name="connsiteY3" fmla="*/ 0 h 194636"/>
                <a:gd name="connsiteX4" fmla="*/ 0 w 589134"/>
                <a:gd name="connsiteY4" fmla="*/ 121484 h 194636"/>
                <a:gd name="connsiteX5" fmla="*/ 43107 w 589134"/>
                <a:gd name="connsiteY5" fmla="*/ 86215 h 194636"/>
                <a:gd name="connsiteX6" fmla="*/ 300445 w 589134"/>
                <a:gd name="connsiteY6" fmla="*/ 194636 h 194636"/>
                <a:gd name="connsiteX7" fmla="*/ 589134 w 589134"/>
                <a:gd name="connsiteY7" fmla="*/ 49639 h 194636"/>
                <a:gd name="connsiteX8" fmla="*/ 555171 w 589134"/>
                <a:gd name="connsiteY8" fmla="*/ 23513 h 194636"/>
                <a:gd name="connsiteX9" fmla="*/ 300445 w 589134"/>
                <a:gd name="connsiteY9" fmla="*/ 151529 h 19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9134" h="194636">
                  <a:moveTo>
                    <a:pt x="300445" y="151529"/>
                  </a:moveTo>
                  <a:cubicBezTo>
                    <a:pt x="216843" y="151529"/>
                    <a:pt x="135854" y="117566"/>
                    <a:pt x="75765" y="58783"/>
                  </a:cubicBezTo>
                  <a:lnTo>
                    <a:pt x="122791" y="20901"/>
                  </a:lnTo>
                  <a:lnTo>
                    <a:pt x="3919" y="0"/>
                  </a:lnTo>
                  <a:lnTo>
                    <a:pt x="0" y="121484"/>
                  </a:lnTo>
                  <a:lnTo>
                    <a:pt x="43107" y="86215"/>
                  </a:lnTo>
                  <a:cubicBezTo>
                    <a:pt x="111034" y="155448"/>
                    <a:pt x="203780" y="194636"/>
                    <a:pt x="300445" y="194636"/>
                  </a:cubicBezTo>
                  <a:cubicBezTo>
                    <a:pt x="415398" y="194636"/>
                    <a:pt x="521208" y="142385"/>
                    <a:pt x="589134" y="49639"/>
                  </a:cubicBezTo>
                  <a:lnTo>
                    <a:pt x="555171" y="23513"/>
                  </a:lnTo>
                  <a:cubicBezTo>
                    <a:pt x="495082" y="104503"/>
                    <a:pt x="402336" y="151529"/>
                    <a:pt x="300445" y="151529"/>
                  </a:cubicBezTo>
                  <a:close/>
                </a:path>
              </a:pathLst>
            </a:custGeom>
            <a:grpFill/>
            <a:ln w="13013" cap="flat">
              <a:solidFill>
                <a:schemeClr val="accent5"/>
              </a:solidFill>
              <a:prstDash val="solid"/>
              <a:miter/>
            </a:ln>
          </p:spPr>
          <p:txBody>
            <a:bodyPr rtlCol="0" anchor="ctr"/>
            <a:lstStyle/>
            <a:p>
              <a:endParaRPr lang="en-US"/>
            </a:p>
          </p:txBody>
        </p:sp>
      </p:grpSp>
      <p:grpSp>
        <p:nvGrpSpPr>
          <p:cNvPr id="64" name="Graphic 36">
            <a:extLst>
              <a:ext uri="{FF2B5EF4-FFF2-40B4-BE49-F238E27FC236}">
                <a16:creationId xmlns:a16="http://schemas.microsoft.com/office/drawing/2014/main" id="{84F9665C-715C-4E8A-A37A-689441279C5A}"/>
              </a:ext>
              <a:ext uri="{C183D7F6-B498-43B3-948B-1728B52AA6E4}">
                <adec:decorative xmlns:adec="http://schemas.microsoft.com/office/drawing/2017/decorative" val="1"/>
              </a:ext>
            </a:extLst>
          </p:cNvPr>
          <p:cNvGrpSpPr/>
          <p:nvPr/>
        </p:nvGrpSpPr>
        <p:grpSpPr>
          <a:xfrm>
            <a:off x="8762494" y="3932211"/>
            <a:ext cx="422620" cy="727352"/>
            <a:chOff x="8762494" y="3782083"/>
            <a:chExt cx="422620" cy="727352"/>
          </a:xfrm>
          <a:solidFill>
            <a:schemeClr val="accent5"/>
          </a:solidFill>
        </p:grpSpPr>
        <p:sp>
          <p:nvSpPr>
            <p:cNvPr id="65" name="Freeform: Shape 64">
              <a:extLst>
                <a:ext uri="{FF2B5EF4-FFF2-40B4-BE49-F238E27FC236}">
                  <a16:creationId xmlns:a16="http://schemas.microsoft.com/office/drawing/2014/main" id="{B37AF366-E84C-4BDE-A30C-483F1A8DCB66}"/>
                </a:ext>
              </a:extLst>
            </p:cNvPr>
            <p:cNvSpPr/>
            <p:nvPr/>
          </p:nvSpPr>
          <p:spPr>
            <a:xfrm>
              <a:off x="8937879" y="3955425"/>
              <a:ext cx="247235" cy="554009"/>
            </a:xfrm>
            <a:custGeom>
              <a:avLst/>
              <a:gdLst>
                <a:gd name="connsiteX0" fmla="*/ 201399 w 247235"/>
                <a:gd name="connsiteY0" fmla="*/ 298071 h 554009"/>
                <a:gd name="connsiteX1" fmla="*/ 246865 w 247235"/>
                <a:gd name="connsiteY1" fmla="*/ 257698 h 554009"/>
                <a:gd name="connsiteX2" fmla="*/ 247235 w 247235"/>
                <a:gd name="connsiteY2" fmla="*/ 105746 h 554009"/>
                <a:gd name="connsiteX3" fmla="*/ 143248 w 247235"/>
                <a:gd name="connsiteY3" fmla="*/ 0 h 554009"/>
                <a:gd name="connsiteX4" fmla="*/ 77967 w 247235"/>
                <a:gd name="connsiteY4" fmla="*/ 0 h 554009"/>
                <a:gd name="connsiteX5" fmla="*/ 0 w 247235"/>
                <a:gd name="connsiteY5" fmla="*/ 24538 h 554009"/>
                <a:gd name="connsiteX6" fmla="*/ 25001 w 247235"/>
                <a:gd name="connsiteY6" fmla="*/ 85745 h 554009"/>
                <a:gd name="connsiteX7" fmla="*/ 5741 w 247235"/>
                <a:gd name="connsiteY7" fmla="*/ 140470 h 554009"/>
                <a:gd name="connsiteX8" fmla="*/ 61207 w 247235"/>
                <a:gd name="connsiteY8" fmla="*/ 235290 h 554009"/>
                <a:gd name="connsiteX9" fmla="*/ 60929 w 247235"/>
                <a:gd name="connsiteY9" fmla="*/ 334091 h 554009"/>
                <a:gd name="connsiteX10" fmla="*/ 28520 w 247235"/>
                <a:gd name="connsiteY10" fmla="*/ 384372 h 554009"/>
                <a:gd name="connsiteX11" fmla="*/ 28335 w 247235"/>
                <a:gd name="connsiteY11" fmla="*/ 520119 h 554009"/>
                <a:gd name="connsiteX12" fmla="*/ 70744 w 247235"/>
                <a:gd name="connsiteY12" fmla="*/ 554010 h 554009"/>
                <a:gd name="connsiteX13" fmla="*/ 114265 w 247235"/>
                <a:gd name="connsiteY13" fmla="*/ 510489 h 554009"/>
                <a:gd name="connsiteX14" fmla="*/ 157879 w 247235"/>
                <a:gd name="connsiteY14" fmla="*/ 554010 h 554009"/>
                <a:gd name="connsiteX15" fmla="*/ 201399 w 247235"/>
                <a:gd name="connsiteY15" fmla="*/ 510489 h 554009"/>
                <a:gd name="connsiteX16" fmla="*/ 201399 w 247235"/>
                <a:gd name="connsiteY16" fmla="*/ 298071 h 55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235" h="554009">
                  <a:moveTo>
                    <a:pt x="201399" y="298071"/>
                  </a:moveTo>
                  <a:cubicBezTo>
                    <a:pt x="229642" y="297978"/>
                    <a:pt x="246865" y="280200"/>
                    <a:pt x="246865" y="257698"/>
                  </a:cubicBezTo>
                  <a:lnTo>
                    <a:pt x="247235" y="105746"/>
                  </a:lnTo>
                  <a:cubicBezTo>
                    <a:pt x="247235" y="28057"/>
                    <a:pt x="211122" y="0"/>
                    <a:pt x="143248" y="0"/>
                  </a:cubicBezTo>
                  <a:lnTo>
                    <a:pt x="77967" y="0"/>
                  </a:lnTo>
                  <a:cubicBezTo>
                    <a:pt x="43613" y="0"/>
                    <a:pt x="17501" y="7315"/>
                    <a:pt x="0" y="24538"/>
                  </a:cubicBezTo>
                  <a:cubicBezTo>
                    <a:pt x="15464" y="40372"/>
                    <a:pt x="25001" y="61948"/>
                    <a:pt x="25001" y="85745"/>
                  </a:cubicBezTo>
                  <a:cubicBezTo>
                    <a:pt x="25001" y="106394"/>
                    <a:pt x="17779" y="125469"/>
                    <a:pt x="5741" y="140470"/>
                  </a:cubicBezTo>
                  <a:cubicBezTo>
                    <a:pt x="35372" y="151397"/>
                    <a:pt x="61207" y="177417"/>
                    <a:pt x="61207" y="235290"/>
                  </a:cubicBezTo>
                  <a:lnTo>
                    <a:pt x="60929" y="334091"/>
                  </a:lnTo>
                  <a:cubicBezTo>
                    <a:pt x="60929" y="357518"/>
                    <a:pt x="48428" y="375853"/>
                    <a:pt x="28520" y="384372"/>
                  </a:cubicBezTo>
                  <a:lnTo>
                    <a:pt x="28335" y="520119"/>
                  </a:lnTo>
                  <a:cubicBezTo>
                    <a:pt x="32779" y="539472"/>
                    <a:pt x="50003" y="554010"/>
                    <a:pt x="70744" y="554010"/>
                  </a:cubicBezTo>
                  <a:cubicBezTo>
                    <a:pt x="94820" y="554010"/>
                    <a:pt x="114265" y="534564"/>
                    <a:pt x="114265" y="510489"/>
                  </a:cubicBezTo>
                  <a:cubicBezTo>
                    <a:pt x="114265" y="534564"/>
                    <a:pt x="133803" y="554010"/>
                    <a:pt x="157879" y="554010"/>
                  </a:cubicBezTo>
                  <a:cubicBezTo>
                    <a:pt x="181861" y="554010"/>
                    <a:pt x="201399" y="534564"/>
                    <a:pt x="201399" y="510489"/>
                  </a:cubicBezTo>
                  <a:lnTo>
                    <a:pt x="201399" y="298071"/>
                  </a:lnTo>
                  <a:close/>
                </a:path>
              </a:pathLst>
            </a:custGeom>
            <a:grpFill/>
            <a:ln w="911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3ECC574F-DA3A-4109-A28C-CB0F4A866E9F}"/>
                </a:ext>
              </a:extLst>
            </p:cNvPr>
            <p:cNvSpPr/>
            <p:nvPr/>
          </p:nvSpPr>
          <p:spPr>
            <a:xfrm>
              <a:off x="8971677" y="3782083"/>
              <a:ext cx="153619" cy="153618"/>
            </a:xfrm>
            <a:custGeom>
              <a:avLst/>
              <a:gdLst>
                <a:gd name="connsiteX0" fmla="*/ 153619 w 153619"/>
                <a:gd name="connsiteY0" fmla="*/ 76856 h 153618"/>
                <a:gd name="connsiteX1" fmla="*/ 76856 w 153619"/>
                <a:gd name="connsiteY1" fmla="*/ 0 h 153618"/>
                <a:gd name="connsiteX2" fmla="*/ 0 w 153619"/>
                <a:gd name="connsiteY2" fmla="*/ 76856 h 153618"/>
                <a:gd name="connsiteX3" fmla="*/ 76856 w 153619"/>
                <a:gd name="connsiteY3" fmla="*/ 153619 h 153618"/>
                <a:gd name="connsiteX4" fmla="*/ 153619 w 153619"/>
                <a:gd name="connsiteY4" fmla="*/ 76856 h 15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19" h="153618">
                  <a:moveTo>
                    <a:pt x="153619" y="76856"/>
                  </a:moveTo>
                  <a:cubicBezTo>
                    <a:pt x="153619" y="34446"/>
                    <a:pt x="119265" y="0"/>
                    <a:pt x="76856" y="0"/>
                  </a:cubicBezTo>
                  <a:cubicBezTo>
                    <a:pt x="34446" y="0"/>
                    <a:pt x="0" y="34354"/>
                    <a:pt x="0" y="76856"/>
                  </a:cubicBezTo>
                  <a:cubicBezTo>
                    <a:pt x="0" y="119265"/>
                    <a:pt x="34354" y="153619"/>
                    <a:pt x="76856" y="153619"/>
                  </a:cubicBezTo>
                  <a:cubicBezTo>
                    <a:pt x="119173" y="153619"/>
                    <a:pt x="153619" y="119265"/>
                    <a:pt x="153619" y="76856"/>
                  </a:cubicBezTo>
                  <a:close/>
                </a:path>
              </a:pathLst>
            </a:custGeom>
            <a:grpFill/>
            <a:ln w="911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5A920141-D44F-417A-9265-D68D087051D1}"/>
                </a:ext>
              </a:extLst>
            </p:cNvPr>
            <p:cNvSpPr/>
            <p:nvPr/>
          </p:nvSpPr>
          <p:spPr>
            <a:xfrm>
              <a:off x="8778797" y="4116266"/>
              <a:ext cx="193158" cy="393075"/>
            </a:xfrm>
            <a:custGeom>
              <a:avLst/>
              <a:gdLst>
                <a:gd name="connsiteX0" fmla="*/ 193158 w 193158"/>
                <a:gd name="connsiteY0" fmla="*/ 74263 h 393075"/>
                <a:gd name="connsiteX1" fmla="*/ 130748 w 193158"/>
                <a:gd name="connsiteY1" fmla="*/ 0 h 393075"/>
                <a:gd name="connsiteX2" fmla="*/ 76115 w 193158"/>
                <a:gd name="connsiteY2" fmla="*/ 0 h 393075"/>
                <a:gd name="connsiteX3" fmla="*/ 59170 w 193158"/>
                <a:gd name="connsiteY3" fmla="*/ 68244 h 393075"/>
                <a:gd name="connsiteX4" fmla="*/ 21390 w 193158"/>
                <a:gd name="connsiteY4" fmla="*/ 81393 h 393075"/>
                <a:gd name="connsiteX5" fmla="*/ 0 w 193158"/>
                <a:gd name="connsiteY5" fmla="*/ 77319 h 393075"/>
                <a:gd name="connsiteX6" fmla="*/ 185 w 193158"/>
                <a:gd name="connsiteY6" fmla="*/ 173157 h 393075"/>
                <a:gd name="connsiteX7" fmla="*/ 32316 w 193158"/>
                <a:gd name="connsiteY7" fmla="*/ 201584 h 393075"/>
                <a:gd name="connsiteX8" fmla="*/ 32316 w 193158"/>
                <a:gd name="connsiteY8" fmla="*/ 361130 h 393075"/>
                <a:gd name="connsiteX9" fmla="*/ 64355 w 193158"/>
                <a:gd name="connsiteY9" fmla="*/ 393076 h 393075"/>
                <a:gd name="connsiteX10" fmla="*/ 96394 w 193158"/>
                <a:gd name="connsiteY10" fmla="*/ 361130 h 393075"/>
                <a:gd name="connsiteX11" fmla="*/ 128340 w 193158"/>
                <a:gd name="connsiteY11" fmla="*/ 393076 h 393075"/>
                <a:gd name="connsiteX12" fmla="*/ 160379 w 193158"/>
                <a:gd name="connsiteY12" fmla="*/ 361130 h 393075"/>
                <a:gd name="connsiteX13" fmla="*/ 160656 w 193158"/>
                <a:gd name="connsiteY13" fmla="*/ 201584 h 393075"/>
                <a:gd name="connsiteX14" fmla="*/ 192973 w 193158"/>
                <a:gd name="connsiteY14" fmla="*/ 173157 h 393075"/>
                <a:gd name="connsiteX15" fmla="*/ 193158 w 193158"/>
                <a:gd name="connsiteY15" fmla="*/ 74263 h 39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3158" h="393075">
                  <a:moveTo>
                    <a:pt x="193158" y="74263"/>
                  </a:moveTo>
                  <a:cubicBezTo>
                    <a:pt x="193158" y="23798"/>
                    <a:pt x="171583" y="3056"/>
                    <a:pt x="130748" y="0"/>
                  </a:cubicBezTo>
                  <a:lnTo>
                    <a:pt x="76115" y="0"/>
                  </a:lnTo>
                  <a:cubicBezTo>
                    <a:pt x="85282" y="25186"/>
                    <a:pt x="79171" y="52225"/>
                    <a:pt x="59170" y="68244"/>
                  </a:cubicBezTo>
                  <a:cubicBezTo>
                    <a:pt x="48521" y="76671"/>
                    <a:pt x="35094" y="81578"/>
                    <a:pt x="21390" y="81393"/>
                  </a:cubicBezTo>
                  <a:cubicBezTo>
                    <a:pt x="14445" y="81300"/>
                    <a:pt x="6297" y="79819"/>
                    <a:pt x="0" y="77319"/>
                  </a:cubicBezTo>
                  <a:lnTo>
                    <a:pt x="185" y="173157"/>
                  </a:lnTo>
                  <a:cubicBezTo>
                    <a:pt x="185" y="188991"/>
                    <a:pt x="11389" y="201584"/>
                    <a:pt x="32316" y="201584"/>
                  </a:cubicBezTo>
                  <a:lnTo>
                    <a:pt x="32316" y="361130"/>
                  </a:lnTo>
                  <a:cubicBezTo>
                    <a:pt x="32316" y="378816"/>
                    <a:pt x="46669" y="393076"/>
                    <a:pt x="64355" y="393076"/>
                  </a:cubicBezTo>
                  <a:cubicBezTo>
                    <a:pt x="82041" y="393076"/>
                    <a:pt x="96394" y="378816"/>
                    <a:pt x="96394" y="361130"/>
                  </a:cubicBezTo>
                  <a:cubicBezTo>
                    <a:pt x="96394" y="378816"/>
                    <a:pt x="110654" y="393076"/>
                    <a:pt x="128340" y="393076"/>
                  </a:cubicBezTo>
                  <a:cubicBezTo>
                    <a:pt x="146026" y="393076"/>
                    <a:pt x="160379" y="378816"/>
                    <a:pt x="160379" y="361130"/>
                  </a:cubicBezTo>
                  <a:lnTo>
                    <a:pt x="160656" y="201584"/>
                  </a:lnTo>
                  <a:cubicBezTo>
                    <a:pt x="182232" y="201584"/>
                    <a:pt x="192973" y="188991"/>
                    <a:pt x="192973" y="173157"/>
                  </a:cubicBezTo>
                  <a:lnTo>
                    <a:pt x="193158" y="74263"/>
                  </a:lnTo>
                  <a:close/>
                </a:path>
              </a:pathLst>
            </a:custGeom>
            <a:grpFill/>
            <a:ln w="911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7570DD8-817F-441D-9378-30D342ACBE71}"/>
                </a:ext>
              </a:extLst>
            </p:cNvPr>
            <p:cNvSpPr/>
            <p:nvPr/>
          </p:nvSpPr>
          <p:spPr>
            <a:xfrm>
              <a:off x="8762494" y="4098765"/>
              <a:ext cx="76271" cy="78432"/>
            </a:xfrm>
            <a:custGeom>
              <a:avLst/>
              <a:gdLst>
                <a:gd name="connsiteX0" fmla="*/ 21303 w 76271"/>
                <a:gd name="connsiteY0" fmla="*/ 16113 h 78432"/>
                <a:gd name="connsiteX1" fmla="*/ 5006 w 76271"/>
                <a:gd name="connsiteY1" fmla="*/ 58152 h 78432"/>
                <a:gd name="connsiteX2" fmla="*/ 13525 w 76271"/>
                <a:gd name="connsiteY2" fmla="*/ 69819 h 78432"/>
                <a:gd name="connsiteX3" fmla="*/ 37600 w 76271"/>
                <a:gd name="connsiteY3" fmla="*/ 78431 h 78432"/>
                <a:gd name="connsiteX4" fmla="*/ 62694 w 76271"/>
                <a:gd name="connsiteY4" fmla="*/ 69634 h 78432"/>
                <a:gd name="connsiteX5" fmla="*/ 68805 w 76271"/>
                <a:gd name="connsiteY5" fmla="*/ 14909 h 78432"/>
                <a:gd name="connsiteX6" fmla="*/ 61490 w 76271"/>
                <a:gd name="connsiteY6" fmla="*/ 4445 h 78432"/>
                <a:gd name="connsiteX7" fmla="*/ 50934 w 76271"/>
                <a:gd name="connsiteY7" fmla="*/ 1 h 78432"/>
                <a:gd name="connsiteX8" fmla="*/ 21303 w 76271"/>
                <a:gd name="connsiteY8" fmla="*/ 16113 h 7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71" h="78432">
                  <a:moveTo>
                    <a:pt x="21303" y="16113"/>
                  </a:moveTo>
                  <a:cubicBezTo>
                    <a:pt x="4543" y="29539"/>
                    <a:pt x="-7124" y="38058"/>
                    <a:pt x="5006" y="58152"/>
                  </a:cubicBezTo>
                  <a:cubicBezTo>
                    <a:pt x="6487" y="60559"/>
                    <a:pt x="8987" y="66023"/>
                    <a:pt x="13525" y="69819"/>
                  </a:cubicBezTo>
                  <a:cubicBezTo>
                    <a:pt x="20007" y="75375"/>
                    <a:pt x="29174" y="78338"/>
                    <a:pt x="37600" y="78431"/>
                  </a:cubicBezTo>
                  <a:cubicBezTo>
                    <a:pt x="46397" y="78523"/>
                    <a:pt x="55379" y="75560"/>
                    <a:pt x="62694" y="69634"/>
                  </a:cubicBezTo>
                  <a:cubicBezTo>
                    <a:pt x="79454" y="56207"/>
                    <a:pt x="79732" y="32873"/>
                    <a:pt x="68805" y="14909"/>
                  </a:cubicBezTo>
                  <a:cubicBezTo>
                    <a:pt x="64824" y="8335"/>
                    <a:pt x="64176" y="6946"/>
                    <a:pt x="61490" y="4445"/>
                  </a:cubicBezTo>
                  <a:cubicBezTo>
                    <a:pt x="58249" y="1390"/>
                    <a:pt x="54545" y="1"/>
                    <a:pt x="50934" y="1"/>
                  </a:cubicBezTo>
                  <a:cubicBezTo>
                    <a:pt x="41767" y="-92"/>
                    <a:pt x="31766" y="7686"/>
                    <a:pt x="21303" y="16113"/>
                  </a:cubicBezTo>
                  <a:close/>
                </a:path>
              </a:pathLst>
            </a:custGeom>
            <a:grpFill/>
            <a:ln w="911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22135FA-16DA-4EA5-9CF0-E9883546A5B7}"/>
                </a:ext>
              </a:extLst>
            </p:cNvPr>
            <p:cNvSpPr/>
            <p:nvPr/>
          </p:nvSpPr>
          <p:spPr>
            <a:xfrm>
              <a:off x="8815002" y="3980704"/>
              <a:ext cx="120746" cy="120746"/>
            </a:xfrm>
            <a:custGeom>
              <a:avLst/>
              <a:gdLst>
                <a:gd name="connsiteX0" fmla="*/ 60373 w 120746"/>
                <a:gd name="connsiteY0" fmla="*/ 0 h 120746"/>
                <a:gd name="connsiteX1" fmla="*/ 0 w 120746"/>
                <a:gd name="connsiteY1" fmla="*/ 60373 h 120746"/>
                <a:gd name="connsiteX2" fmla="*/ 60373 w 120746"/>
                <a:gd name="connsiteY2" fmla="*/ 120747 h 120746"/>
                <a:gd name="connsiteX3" fmla="*/ 120747 w 120746"/>
                <a:gd name="connsiteY3" fmla="*/ 60373 h 120746"/>
                <a:gd name="connsiteX4" fmla="*/ 60373 w 120746"/>
                <a:gd name="connsiteY4" fmla="*/ 0 h 120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46" h="120746">
                  <a:moveTo>
                    <a:pt x="60373" y="0"/>
                  </a:moveTo>
                  <a:cubicBezTo>
                    <a:pt x="27038" y="0"/>
                    <a:pt x="0" y="27038"/>
                    <a:pt x="0" y="60373"/>
                  </a:cubicBezTo>
                  <a:cubicBezTo>
                    <a:pt x="0" y="93709"/>
                    <a:pt x="27038" y="120747"/>
                    <a:pt x="60373" y="120747"/>
                  </a:cubicBezTo>
                  <a:cubicBezTo>
                    <a:pt x="93709" y="120747"/>
                    <a:pt x="120747" y="93709"/>
                    <a:pt x="120747" y="60373"/>
                  </a:cubicBezTo>
                  <a:cubicBezTo>
                    <a:pt x="120747" y="27038"/>
                    <a:pt x="93709" y="0"/>
                    <a:pt x="60373" y="0"/>
                  </a:cubicBezTo>
                  <a:close/>
                </a:path>
              </a:pathLst>
            </a:custGeom>
            <a:grpFill/>
            <a:ln w="9111" cap="flat">
              <a:noFill/>
              <a:prstDash val="solid"/>
              <a:miter/>
            </a:ln>
          </p:spPr>
          <p:txBody>
            <a:bodyPr rtlCol="0" anchor="ctr"/>
            <a:lstStyle/>
            <a:p>
              <a:endParaRPr lang="en-US"/>
            </a:p>
          </p:txBody>
        </p:sp>
      </p:grpSp>
      <p:grpSp>
        <p:nvGrpSpPr>
          <p:cNvPr id="70" name="Graphic 49">
            <a:extLst>
              <a:ext uri="{FF2B5EF4-FFF2-40B4-BE49-F238E27FC236}">
                <a16:creationId xmlns:a16="http://schemas.microsoft.com/office/drawing/2014/main" id="{51E1CEAB-6E5F-471F-941E-207A0DCBFC9B}"/>
              </a:ext>
              <a:ext uri="{C183D7F6-B498-43B3-948B-1728B52AA6E4}">
                <adec:decorative xmlns:adec="http://schemas.microsoft.com/office/drawing/2017/decorative" val="1"/>
              </a:ext>
            </a:extLst>
          </p:cNvPr>
          <p:cNvGrpSpPr/>
          <p:nvPr/>
        </p:nvGrpSpPr>
        <p:grpSpPr>
          <a:xfrm>
            <a:off x="10561510" y="3945800"/>
            <a:ext cx="588539" cy="725873"/>
            <a:chOff x="10561510" y="3795672"/>
            <a:chExt cx="588539" cy="725873"/>
          </a:xfrm>
          <a:solidFill>
            <a:schemeClr val="accent5"/>
          </a:solidFill>
        </p:grpSpPr>
        <p:sp>
          <p:nvSpPr>
            <p:cNvPr id="71" name="Freeform: Shape 70">
              <a:extLst>
                <a:ext uri="{FF2B5EF4-FFF2-40B4-BE49-F238E27FC236}">
                  <a16:creationId xmlns:a16="http://schemas.microsoft.com/office/drawing/2014/main" id="{D1D28E5C-CB35-4382-8534-DCED60E52739}"/>
                </a:ext>
              </a:extLst>
            </p:cNvPr>
            <p:cNvSpPr/>
            <p:nvPr/>
          </p:nvSpPr>
          <p:spPr>
            <a:xfrm>
              <a:off x="10862481" y="3795672"/>
              <a:ext cx="287568" cy="725873"/>
            </a:xfrm>
            <a:custGeom>
              <a:avLst/>
              <a:gdLst>
                <a:gd name="connsiteX0" fmla="*/ 287568 w 287568"/>
                <a:gd name="connsiteY0" fmla="*/ 363158 h 725873"/>
                <a:gd name="connsiteX1" fmla="*/ 268726 w 287568"/>
                <a:gd name="connsiteY1" fmla="*/ 315056 h 725873"/>
                <a:gd name="connsiteX2" fmla="*/ 40182 w 287568"/>
                <a:gd name="connsiteY2" fmla="*/ 7153 h 725873"/>
                <a:gd name="connsiteX3" fmla="*/ 40182 w 287568"/>
                <a:gd name="connsiteY3" fmla="*/ 7153 h 725873"/>
                <a:gd name="connsiteX4" fmla="*/ 7153 w 287568"/>
                <a:gd name="connsiteY4" fmla="*/ 6488 h 725873"/>
                <a:gd name="connsiteX5" fmla="*/ 6488 w 287568"/>
                <a:gd name="connsiteY5" fmla="*/ 39517 h 725873"/>
                <a:gd name="connsiteX6" fmla="*/ 6488 w 287568"/>
                <a:gd name="connsiteY6" fmla="*/ 39517 h 725873"/>
                <a:gd name="connsiteX7" fmla="*/ 235032 w 287568"/>
                <a:gd name="connsiteY7" fmla="*/ 346976 h 725873"/>
                <a:gd name="connsiteX8" fmla="*/ 240130 w 287568"/>
                <a:gd name="connsiteY8" fmla="*/ 362937 h 725873"/>
                <a:gd name="connsiteX9" fmla="*/ 235032 w 287568"/>
                <a:gd name="connsiteY9" fmla="*/ 378897 h 725873"/>
                <a:gd name="connsiteX10" fmla="*/ 6488 w 287568"/>
                <a:gd name="connsiteY10" fmla="*/ 686356 h 725873"/>
                <a:gd name="connsiteX11" fmla="*/ 6488 w 287568"/>
                <a:gd name="connsiteY11" fmla="*/ 686356 h 725873"/>
                <a:gd name="connsiteX12" fmla="*/ 7153 w 287568"/>
                <a:gd name="connsiteY12" fmla="*/ 719386 h 725873"/>
                <a:gd name="connsiteX13" fmla="*/ 40182 w 287568"/>
                <a:gd name="connsiteY13" fmla="*/ 718720 h 725873"/>
                <a:gd name="connsiteX14" fmla="*/ 40182 w 287568"/>
                <a:gd name="connsiteY14" fmla="*/ 718720 h 725873"/>
                <a:gd name="connsiteX15" fmla="*/ 268726 w 287568"/>
                <a:gd name="connsiteY15" fmla="*/ 411261 h 725873"/>
                <a:gd name="connsiteX16" fmla="*/ 287568 w 287568"/>
                <a:gd name="connsiteY16" fmla="*/ 363158 h 72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7568" h="725873">
                  <a:moveTo>
                    <a:pt x="287568" y="363158"/>
                  </a:moveTo>
                  <a:cubicBezTo>
                    <a:pt x="287568" y="344760"/>
                    <a:pt x="280918" y="330129"/>
                    <a:pt x="268726" y="315056"/>
                  </a:cubicBezTo>
                  <a:lnTo>
                    <a:pt x="40182" y="7153"/>
                  </a:lnTo>
                  <a:lnTo>
                    <a:pt x="40182" y="7153"/>
                  </a:lnTo>
                  <a:cubicBezTo>
                    <a:pt x="31315" y="-2157"/>
                    <a:pt x="16463" y="-2379"/>
                    <a:pt x="7153" y="6488"/>
                  </a:cubicBezTo>
                  <a:cubicBezTo>
                    <a:pt x="-2157" y="15577"/>
                    <a:pt x="-2379" y="30207"/>
                    <a:pt x="6488" y="39517"/>
                  </a:cubicBezTo>
                  <a:lnTo>
                    <a:pt x="6488" y="39517"/>
                  </a:lnTo>
                  <a:cubicBezTo>
                    <a:pt x="6488" y="39517"/>
                    <a:pt x="201116" y="301534"/>
                    <a:pt x="235032" y="346976"/>
                  </a:cubicBezTo>
                  <a:cubicBezTo>
                    <a:pt x="238135" y="351410"/>
                    <a:pt x="240130" y="356952"/>
                    <a:pt x="240130" y="362937"/>
                  </a:cubicBezTo>
                  <a:cubicBezTo>
                    <a:pt x="240130" y="368922"/>
                    <a:pt x="238135" y="374464"/>
                    <a:pt x="235032" y="378897"/>
                  </a:cubicBezTo>
                  <a:cubicBezTo>
                    <a:pt x="201116" y="424562"/>
                    <a:pt x="6488" y="686356"/>
                    <a:pt x="6488" y="686356"/>
                  </a:cubicBezTo>
                  <a:lnTo>
                    <a:pt x="6488" y="686356"/>
                  </a:lnTo>
                  <a:cubicBezTo>
                    <a:pt x="-2379" y="695667"/>
                    <a:pt x="-2157" y="710519"/>
                    <a:pt x="7153" y="719386"/>
                  </a:cubicBezTo>
                  <a:cubicBezTo>
                    <a:pt x="16463" y="728252"/>
                    <a:pt x="31315" y="728031"/>
                    <a:pt x="40182" y="718720"/>
                  </a:cubicBezTo>
                  <a:lnTo>
                    <a:pt x="40182" y="718720"/>
                  </a:lnTo>
                  <a:lnTo>
                    <a:pt x="268726" y="411261"/>
                  </a:lnTo>
                  <a:cubicBezTo>
                    <a:pt x="280918" y="395966"/>
                    <a:pt x="287568" y="381557"/>
                    <a:pt x="287568" y="363158"/>
                  </a:cubicBezTo>
                  <a:close/>
                </a:path>
              </a:pathLst>
            </a:custGeom>
            <a:grpFill/>
            <a:ln w="21872"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369E4C99-5F1B-41B9-AD65-DCA135B986BA}"/>
                </a:ext>
              </a:extLst>
            </p:cNvPr>
            <p:cNvSpPr/>
            <p:nvPr/>
          </p:nvSpPr>
          <p:spPr>
            <a:xfrm>
              <a:off x="10561510" y="3795953"/>
              <a:ext cx="465289" cy="725311"/>
            </a:xfrm>
            <a:custGeom>
              <a:avLst/>
              <a:gdLst>
                <a:gd name="connsiteX0" fmla="*/ 0 w 465289"/>
                <a:gd name="connsiteY0" fmla="*/ 362877 h 725311"/>
                <a:gd name="connsiteX1" fmla="*/ 0 w 465289"/>
                <a:gd name="connsiteY1" fmla="*/ 160712 h 725311"/>
                <a:gd name="connsiteX2" fmla="*/ 60295 w 465289"/>
                <a:gd name="connsiteY2" fmla="*/ 100196 h 725311"/>
                <a:gd name="connsiteX3" fmla="*/ 159161 w 465289"/>
                <a:gd name="connsiteY3" fmla="*/ 100196 h 725311"/>
                <a:gd name="connsiteX4" fmla="*/ 159161 w 465289"/>
                <a:gd name="connsiteY4" fmla="*/ 20837 h 725311"/>
                <a:gd name="connsiteX5" fmla="*/ 159161 w 465289"/>
                <a:gd name="connsiteY5" fmla="*/ 20837 h 725311"/>
                <a:gd name="connsiteX6" fmla="*/ 179998 w 465289"/>
                <a:gd name="connsiteY6" fmla="*/ 0 h 725311"/>
                <a:gd name="connsiteX7" fmla="*/ 194628 w 465289"/>
                <a:gd name="connsiteY7" fmla="*/ 5985 h 725311"/>
                <a:gd name="connsiteX8" fmla="*/ 460192 w 465289"/>
                <a:gd name="connsiteY8" fmla="*/ 346695 h 725311"/>
                <a:gd name="connsiteX9" fmla="*/ 465290 w 465289"/>
                <a:gd name="connsiteY9" fmla="*/ 362656 h 725311"/>
                <a:gd name="connsiteX10" fmla="*/ 460192 w 465289"/>
                <a:gd name="connsiteY10" fmla="*/ 378616 h 725311"/>
                <a:gd name="connsiteX11" fmla="*/ 194407 w 465289"/>
                <a:gd name="connsiteY11" fmla="*/ 719326 h 725311"/>
                <a:gd name="connsiteX12" fmla="*/ 179776 w 465289"/>
                <a:gd name="connsiteY12" fmla="*/ 725311 h 725311"/>
                <a:gd name="connsiteX13" fmla="*/ 158939 w 465289"/>
                <a:gd name="connsiteY13" fmla="*/ 704474 h 725311"/>
                <a:gd name="connsiteX14" fmla="*/ 158939 w 465289"/>
                <a:gd name="connsiteY14" fmla="*/ 704474 h 725311"/>
                <a:gd name="connsiteX15" fmla="*/ 158939 w 465289"/>
                <a:gd name="connsiteY15" fmla="*/ 625115 h 725311"/>
                <a:gd name="connsiteX16" fmla="*/ 60295 w 465289"/>
                <a:gd name="connsiteY16" fmla="*/ 625115 h 725311"/>
                <a:gd name="connsiteX17" fmla="*/ 0 w 465289"/>
                <a:gd name="connsiteY17" fmla="*/ 564821 h 725311"/>
                <a:gd name="connsiteX18" fmla="*/ 0 w 465289"/>
                <a:gd name="connsiteY18" fmla="*/ 362877 h 7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5289" h="725311">
                  <a:moveTo>
                    <a:pt x="0" y="362877"/>
                  </a:moveTo>
                  <a:lnTo>
                    <a:pt x="0" y="160712"/>
                  </a:lnTo>
                  <a:cubicBezTo>
                    <a:pt x="0" y="127461"/>
                    <a:pt x="27044" y="100196"/>
                    <a:pt x="60295" y="100196"/>
                  </a:cubicBezTo>
                  <a:lnTo>
                    <a:pt x="159161" y="100196"/>
                  </a:lnTo>
                  <a:lnTo>
                    <a:pt x="159161" y="20837"/>
                  </a:lnTo>
                  <a:lnTo>
                    <a:pt x="159161" y="20837"/>
                  </a:lnTo>
                  <a:cubicBezTo>
                    <a:pt x="159161" y="9310"/>
                    <a:pt x="168471" y="0"/>
                    <a:pt x="179998" y="0"/>
                  </a:cubicBezTo>
                  <a:cubicBezTo>
                    <a:pt x="185761" y="0"/>
                    <a:pt x="190860" y="2217"/>
                    <a:pt x="194628" y="5985"/>
                  </a:cubicBezTo>
                  <a:lnTo>
                    <a:pt x="460192" y="346695"/>
                  </a:lnTo>
                  <a:cubicBezTo>
                    <a:pt x="463295" y="351129"/>
                    <a:pt x="465290" y="356670"/>
                    <a:pt x="465290" y="362656"/>
                  </a:cubicBezTo>
                  <a:cubicBezTo>
                    <a:pt x="465290" y="368641"/>
                    <a:pt x="463295" y="374183"/>
                    <a:pt x="460192" y="378616"/>
                  </a:cubicBezTo>
                  <a:lnTo>
                    <a:pt x="194407" y="719326"/>
                  </a:lnTo>
                  <a:cubicBezTo>
                    <a:pt x="190638" y="723095"/>
                    <a:pt x="185540" y="725311"/>
                    <a:pt x="179776" y="725311"/>
                  </a:cubicBezTo>
                  <a:cubicBezTo>
                    <a:pt x="168249" y="725311"/>
                    <a:pt x="158939" y="716001"/>
                    <a:pt x="158939" y="704474"/>
                  </a:cubicBezTo>
                  <a:lnTo>
                    <a:pt x="158939" y="704474"/>
                  </a:lnTo>
                  <a:lnTo>
                    <a:pt x="158939" y="625115"/>
                  </a:lnTo>
                  <a:lnTo>
                    <a:pt x="60295" y="625115"/>
                  </a:lnTo>
                  <a:cubicBezTo>
                    <a:pt x="27044" y="625337"/>
                    <a:pt x="0" y="598293"/>
                    <a:pt x="0" y="564821"/>
                  </a:cubicBezTo>
                  <a:lnTo>
                    <a:pt x="0" y="362877"/>
                  </a:lnTo>
                  <a:close/>
                </a:path>
              </a:pathLst>
            </a:custGeom>
            <a:grpFill/>
            <a:ln w="21872" cap="flat">
              <a:noFill/>
              <a:prstDash val="solid"/>
              <a:miter/>
            </a:ln>
          </p:spPr>
          <p:txBody>
            <a:bodyPr rtlCol="0" anchor="ctr"/>
            <a:lstStyle/>
            <a:p>
              <a:endParaRPr lang="en-US"/>
            </a:p>
          </p:txBody>
        </p:sp>
      </p:grpSp>
      <p:grpSp>
        <p:nvGrpSpPr>
          <p:cNvPr id="2" name="Graphic 34">
            <a:extLst>
              <a:ext uri="{FF2B5EF4-FFF2-40B4-BE49-F238E27FC236}">
                <a16:creationId xmlns:a16="http://schemas.microsoft.com/office/drawing/2014/main" id="{554B56FD-CF17-4D17-A810-66A67D5DBDBC}"/>
              </a:ext>
              <a:ext uri="{C183D7F6-B498-43B3-948B-1728B52AA6E4}">
                <adec:decorative xmlns:adec="http://schemas.microsoft.com/office/drawing/2017/decorative" val="1"/>
              </a:ext>
            </a:extLst>
          </p:cNvPr>
          <p:cNvGrpSpPr/>
          <p:nvPr/>
        </p:nvGrpSpPr>
        <p:grpSpPr>
          <a:xfrm>
            <a:off x="2953575" y="3929749"/>
            <a:ext cx="811943" cy="729720"/>
            <a:chOff x="2913618" y="3941021"/>
            <a:chExt cx="811943" cy="729720"/>
          </a:xfrm>
          <a:solidFill>
            <a:schemeClr val="accent5"/>
          </a:solidFill>
        </p:grpSpPr>
        <p:sp>
          <p:nvSpPr>
            <p:cNvPr id="3" name="Freeform: Shape 2">
              <a:extLst>
                <a:ext uri="{FF2B5EF4-FFF2-40B4-BE49-F238E27FC236}">
                  <a16:creationId xmlns:a16="http://schemas.microsoft.com/office/drawing/2014/main" id="{B44C45A4-C421-40AB-AD3D-AC59E117E1B0}"/>
                </a:ext>
              </a:extLst>
            </p:cNvPr>
            <p:cNvSpPr/>
            <p:nvPr/>
          </p:nvSpPr>
          <p:spPr>
            <a:xfrm>
              <a:off x="2952673" y="3941021"/>
              <a:ext cx="735887" cy="659831"/>
            </a:xfrm>
            <a:custGeom>
              <a:avLst/>
              <a:gdLst>
                <a:gd name="connsiteX0" fmla="*/ 367944 w 735887"/>
                <a:gd name="connsiteY0" fmla="*/ 0 h 659831"/>
                <a:gd name="connsiteX1" fmla="*/ 367944 w 735887"/>
                <a:gd name="connsiteY1" fmla="*/ 0 h 659831"/>
                <a:gd name="connsiteX2" fmla="*/ 367944 w 735887"/>
                <a:gd name="connsiteY2" fmla="*/ 0 h 659831"/>
                <a:gd name="connsiteX3" fmla="*/ 367944 w 735887"/>
                <a:gd name="connsiteY3" fmla="*/ 0 h 659831"/>
                <a:gd name="connsiteX4" fmla="*/ 367944 w 735887"/>
                <a:gd name="connsiteY4" fmla="*/ 0 h 659831"/>
                <a:gd name="connsiteX5" fmla="*/ 210694 w 735887"/>
                <a:gd name="connsiteY5" fmla="*/ 104833 h 659831"/>
                <a:gd name="connsiteX6" fmla="*/ 210694 w 735887"/>
                <a:gd name="connsiteY6" fmla="*/ 88389 h 659831"/>
                <a:gd name="connsiteX7" fmla="*/ 210694 w 735887"/>
                <a:gd name="connsiteY7" fmla="*/ 77083 h 659831"/>
                <a:gd name="connsiteX8" fmla="*/ 219944 w 735887"/>
                <a:gd name="connsiteY8" fmla="*/ 77083 h 659831"/>
                <a:gd name="connsiteX9" fmla="*/ 219944 w 735887"/>
                <a:gd name="connsiteY9" fmla="*/ 46250 h 659831"/>
                <a:gd name="connsiteX10" fmla="*/ 71944 w 735887"/>
                <a:gd name="connsiteY10" fmla="*/ 46250 h 659831"/>
                <a:gd name="connsiteX11" fmla="*/ 71944 w 735887"/>
                <a:gd name="connsiteY11" fmla="*/ 76055 h 659831"/>
                <a:gd name="connsiteX12" fmla="*/ 81194 w 735887"/>
                <a:gd name="connsiteY12" fmla="*/ 76055 h 659831"/>
                <a:gd name="connsiteX13" fmla="*/ 81194 w 735887"/>
                <a:gd name="connsiteY13" fmla="*/ 87361 h 659831"/>
                <a:gd name="connsiteX14" fmla="*/ 81194 w 735887"/>
                <a:gd name="connsiteY14" fmla="*/ 190138 h 659831"/>
                <a:gd name="connsiteX15" fmla="*/ 0 w 735887"/>
                <a:gd name="connsiteY15" fmla="*/ 244610 h 659831"/>
                <a:gd name="connsiteX16" fmla="*/ 22611 w 735887"/>
                <a:gd name="connsiteY16" fmla="*/ 279555 h 659831"/>
                <a:gd name="connsiteX17" fmla="*/ 58583 w 735887"/>
                <a:gd name="connsiteY17" fmla="*/ 255916 h 659831"/>
                <a:gd name="connsiteX18" fmla="*/ 58583 w 735887"/>
                <a:gd name="connsiteY18" fmla="*/ 274416 h 659831"/>
                <a:gd name="connsiteX19" fmla="*/ 58583 w 735887"/>
                <a:gd name="connsiteY19" fmla="*/ 658804 h 659831"/>
                <a:gd name="connsiteX20" fmla="*/ 274416 w 735887"/>
                <a:gd name="connsiteY20" fmla="*/ 658804 h 659831"/>
                <a:gd name="connsiteX21" fmla="*/ 274416 w 735887"/>
                <a:gd name="connsiteY21" fmla="*/ 409054 h 659831"/>
                <a:gd name="connsiteX22" fmla="*/ 450166 w 735887"/>
                <a:gd name="connsiteY22" fmla="*/ 409054 h 659831"/>
                <a:gd name="connsiteX23" fmla="*/ 450166 w 735887"/>
                <a:gd name="connsiteY23" fmla="*/ 659831 h 659831"/>
                <a:gd name="connsiteX24" fmla="*/ 677304 w 735887"/>
                <a:gd name="connsiteY24" fmla="*/ 659831 h 659831"/>
                <a:gd name="connsiteX25" fmla="*/ 677304 w 735887"/>
                <a:gd name="connsiteY25" fmla="*/ 274416 h 659831"/>
                <a:gd name="connsiteX26" fmla="*/ 677304 w 735887"/>
                <a:gd name="connsiteY26" fmla="*/ 255916 h 659831"/>
                <a:gd name="connsiteX27" fmla="*/ 713277 w 735887"/>
                <a:gd name="connsiteY27" fmla="*/ 279555 h 659831"/>
                <a:gd name="connsiteX28" fmla="*/ 735888 w 735887"/>
                <a:gd name="connsiteY28" fmla="*/ 244610 h 659831"/>
                <a:gd name="connsiteX29" fmla="*/ 367944 w 735887"/>
                <a:gd name="connsiteY29" fmla="*/ 0 h 659831"/>
                <a:gd name="connsiteX30" fmla="*/ 240500 w 735887"/>
                <a:gd name="connsiteY30" fmla="*/ 402888 h 659831"/>
                <a:gd name="connsiteX31" fmla="*/ 96611 w 735887"/>
                <a:gd name="connsiteY31" fmla="*/ 402888 h 659831"/>
                <a:gd name="connsiteX32" fmla="*/ 96611 w 735887"/>
                <a:gd name="connsiteY32" fmla="*/ 258999 h 659831"/>
                <a:gd name="connsiteX33" fmla="*/ 240500 w 735887"/>
                <a:gd name="connsiteY33" fmla="*/ 258999 h 659831"/>
                <a:gd name="connsiteX34" fmla="*/ 240500 w 735887"/>
                <a:gd name="connsiteY34" fmla="*/ 402888 h 659831"/>
                <a:gd name="connsiteX35" fmla="*/ 621805 w 735887"/>
                <a:gd name="connsiteY35" fmla="*/ 402888 h 659831"/>
                <a:gd name="connsiteX36" fmla="*/ 477916 w 735887"/>
                <a:gd name="connsiteY36" fmla="*/ 402888 h 659831"/>
                <a:gd name="connsiteX37" fmla="*/ 477916 w 735887"/>
                <a:gd name="connsiteY37" fmla="*/ 258999 h 659831"/>
                <a:gd name="connsiteX38" fmla="*/ 621805 w 735887"/>
                <a:gd name="connsiteY38" fmla="*/ 258999 h 659831"/>
                <a:gd name="connsiteX39" fmla="*/ 621805 w 735887"/>
                <a:gd name="connsiteY39" fmla="*/ 402888 h 65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35887" h="659831">
                  <a:moveTo>
                    <a:pt x="367944" y="0"/>
                  </a:moveTo>
                  <a:lnTo>
                    <a:pt x="367944" y="0"/>
                  </a:lnTo>
                  <a:lnTo>
                    <a:pt x="367944" y="0"/>
                  </a:lnTo>
                  <a:lnTo>
                    <a:pt x="367944" y="0"/>
                  </a:lnTo>
                  <a:lnTo>
                    <a:pt x="367944" y="0"/>
                  </a:lnTo>
                  <a:lnTo>
                    <a:pt x="210694" y="104833"/>
                  </a:lnTo>
                  <a:lnTo>
                    <a:pt x="210694" y="88389"/>
                  </a:lnTo>
                  <a:lnTo>
                    <a:pt x="210694" y="77083"/>
                  </a:lnTo>
                  <a:lnTo>
                    <a:pt x="219944" y="77083"/>
                  </a:lnTo>
                  <a:lnTo>
                    <a:pt x="219944" y="46250"/>
                  </a:lnTo>
                  <a:lnTo>
                    <a:pt x="71944" y="46250"/>
                  </a:lnTo>
                  <a:lnTo>
                    <a:pt x="71944" y="76055"/>
                  </a:lnTo>
                  <a:lnTo>
                    <a:pt x="81194" y="76055"/>
                  </a:lnTo>
                  <a:lnTo>
                    <a:pt x="81194" y="87361"/>
                  </a:lnTo>
                  <a:lnTo>
                    <a:pt x="81194" y="190138"/>
                  </a:lnTo>
                  <a:lnTo>
                    <a:pt x="0" y="244610"/>
                  </a:lnTo>
                  <a:lnTo>
                    <a:pt x="22611" y="279555"/>
                  </a:lnTo>
                  <a:lnTo>
                    <a:pt x="58583" y="255916"/>
                  </a:lnTo>
                  <a:lnTo>
                    <a:pt x="58583" y="274416"/>
                  </a:lnTo>
                  <a:lnTo>
                    <a:pt x="58583" y="658804"/>
                  </a:lnTo>
                  <a:lnTo>
                    <a:pt x="274416" y="658804"/>
                  </a:lnTo>
                  <a:lnTo>
                    <a:pt x="274416" y="409054"/>
                  </a:lnTo>
                  <a:lnTo>
                    <a:pt x="450166" y="409054"/>
                  </a:lnTo>
                  <a:lnTo>
                    <a:pt x="450166" y="659831"/>
                  </a:lnTo>
                  <a:lnTo>
                    <a:pt x="677304" y="659831"/>
                  </a:lnTo>
                  <a:lnTo>
                    <a:pt x="677304" y="274416"/>
                  </a:lnTo>
                  <a:lnTo>
                    <a:pt x="677304" y="255916"/>
                  </a:lnTo>
                  <a:lnTo>
                    <a:pt x="713277" y="279555"/>
                  </a:lnTo>
                  <a:lnTo>
                    <a:pt x="735888" y="244610"/>
                  </a:lnTo>
                  <a:lnTo>
                    <a:pt x="367944" y="0"/>
                  </a:lnTo>
                  <a:close/>
                  <a:moveTo>
                    <a:pt x="240500" y="402888"/>
                  </a:moveTo>
                  <a:lnTo>
                    <a:pt x="96611" y="402888"/>
                  </a:lnTo>
                  <a:lnTo>
                    <a:pt x="96611" y="258999"/>
                  </a:lnTo>
                  <a:lnTo>
                    <a:pt x="240500" y="258999"/>
                  </a:lnTo>
                  <a:lnTo>
                    <a:pt x="240500" y="402888"/>
                  </a:lnTo>
                  <a:close/>
                  <a:moveTo>
                    <a:pt x="621805" y="402888"/>
                  </a:moveTo>
                  <a:lnTo>
                    <a:pt x="477916" y="402888"/>
                  </a:lnTo>
                  <a:lnTo>
                    <a:pt x="477916" y="258999"/>
                  </a:lnTo>
                  <a:lnTo>
                    <a:pt x="621805" y="258999"/>
                  </a:lnTo>
                  <a:lnTo>
                    <a:pt x="621805" y="402888"/>
                  </a:lnTo>
                  <a:close/>
                </a:path>
              </a:pathLst>
            </a:custGeom>
            <a:grpFill/>
            <a:ln w="10248"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707EA661-099B-4F72-A74F-7313FD4D527B}"/>
                </a:ext>
              </a:extLst>
            </p:cNvPr>
            <p:cNvSpPr/>
            <p:nvPr/>
          </p:nvSpPr>
          <p:spPr>
            <a:xfrm>
              <a:off x="2913618" y="4600852"/>
              <a:ext cx="813998" cy="67833"/>
            </a:xfrm>
            <a:custGeom>
              <a:avLst/>
              <a:gdLst>
                <a:gd name="connsiteX0" fmla="*/ 0 w 813998"/>
                <a:gd name="connsiteY0" fmla="*/ 0 h 67833"/>
                <a:gd name="connsiteX1" fmla="*/ 813999 w 813998"/>
                <a:gd name="connsiteY1" fmla="*/ 0 h 67833"/>
                <a:gd name="connsiteX2" fmla="*/ 813999 w 813998"/>
                <a:gd name="connsiteY2" fmla="*/ 67833 h 67833"/>
                <a:gd name="connsiteX3" fmla="*/ 0 w 813998"/>
                <a:gd name="connsiteY3" fmla="*/ 67833 h 67833"/>
              </a:gdLst>
              <a:ahLst/>
              <a:cxnLst>
                <a:cxn ang="0">
                  <a:pos x="connsiteX0" y="connsiteY0"/>
                </a:cxn>
                <a:cxn ang="0">
                  <a:pos x="connsiteX1" y="connsiteY1"/>
                </a:cxn>
                <a:cxn ang="0">
                  <a:pos x="connsiteX2" y="connsiteY2"/>
                </a:cxn>
                <a:cxn ang="0">
                  <a:pos x="connsiteX3" y="connsiteY3"/>
                </a:cxn>
              </a:cxnLst>
              <a:rect l="l" t="t" r="r" b="b"/>
              <a:pathLst>
                <a:path w="813998" h="67833">
                  <a:moveTo>
                    <a:pt x="0" y="0"/>
                  </a:moveTo>
                  <a:lnTo>
                    <a:pt x="813999" y="0"/>
                  </a:lnTo>
                  <a:lnTo>
                    <a:pt x="813999" y="67833"/>
                  </a:lnTo>
                  <a:lnTo>
                    <a:pt x="0" y="67833"/>
                  </a:lnTo>
                  <a:close/>
                </a:path>
              </a:pathLst>
            </a:custGeom>
            <a:grpFill/>
            <a:ln w="10248" cap="flat">
              <a:noFill/>
              <a:prstDash val="solid"/>
              <a:miter/>
            </a:ln>
          </p:spPr>
          <p:txBody>
            <a:bodyPr rtlCol="0" anchor="ctr"/>
            <a:lstStyle/>
            <a:p>
              <a:endParaRPr lang="en-US"/>
            </a:p>
          </p:txBody>
        </p:sp>
      </p:grpSp>
      <p:sp>
        <p:nvSpPr>
          <p:cNvPr id="9" name="Freeform: Shape 8">
            <a:extLst>
              <a:ext uri="{FF2B5EF4-FFF2-40B4-BE49-F238E27FC236}">
                <a16:creationId xmlns:a16="http://schemas.microsoft.com/office/drawing/2014/main" id="{2C56A0D0-1BD0-4CA4-857A-A9859EF0E883}"/>
              </a:ext>
            </a:extLst>
          </p:cNvPr>
          <p:cNvSpPr/>
          <p:nvPr/>
        </p:nvSpPr>
        <p:spPr>
          <a:xfrm>
            <a:off x="2954021" y="4589003"/>
            <a:ext cx="813998" cy="67833"/>
          </a:xfrm>
          <a:custGeom>
            <a:avLst/>
            <a:gdLst>
              <a:gd name="connsiteX0" fmla="*/ 0 w 813998"/>
              <a:gd name="connsiteY0" fmla="*/ 0 h 67833"/>
              <a:gd name="connsiteX1" fmla="*/ 813999 w 813998"/>
              <a:gd name="connsiteY1" fmla="*/ 0 h 67833"/>
              <a:gd name="connsiteX2" fmla="*/ 813999 w 813998"/>
              <a:gd name="connsiteY2" fmla="*/ 67833 h 67833"/>
              <a:gd name="connsiteX3" fmla="*/ 0 w 813998"/>
              <a:gd name="connsiteY3" fmla="*/ 67833 h 67833"/>
            </a:gdLst>
            <a:ahLst/>
            <a:cxnLst>
              <a:cxn ang="0">
                <a:pos x="connsiteX0" y="connsiteY0"/>
              </a:cxn>
              <a:cxn ang="0">
                <a:pos x="connsiteX1" y="connsiteY1"/>
              </a:cxn>
              <a:cxn ang="0">
                <a:pos x="connsiteX2" y="connsiteY2"/>
              </a:cxn>
              <a:cxn ang="0">
                <a:pos x="connsiteX3" y="connsiteY3"/>
              </a:cxn>
            </a:cxnLst>
            <a:rect l="l" t="t" r="r" b="b"/>
            <a:pathLst>
              <a:path w="813998" h="67833">
                <a:moveTo>
                  <a:pt x="0" y="0"/>
                </a:moveTo>
                <a:lnTo>
                  <a:pt x="813999" y="0"/>
                </a:lnTo>
                <a:lnTo>
                  <a:pt x="813999" y="67833"/>
                </a:lnTo>
                <a:lnTo>
                  <a:pt x="0" y="67833"/>
                </a:lnTo>
                <a:close/>
              </a:path>
            </a:pathLst>
          </a:custGeom>
          <a:solidFill>
            <a:schemeClr val="accent5"/>
          </a:solidFill>
          <a:ln w="10248" cap="flat">
            <a:noFill/>
            <a:prstDash val="solid"/>
            <a:miter/>
          </a:ln>
        </p:spPr>
        <p:txBody>
          <a:bodyPr rtlCol="0" anchor="ctr"/>
          <a:lstStyle/>
          <a:p>
            <a:endParaRPr lang="en-US"/>
          </a:p>
        </p:txBody>
      </p:sp>
      <p:grpSp>
        <p:nvGrpSpPr>
          <p:cNvPr id="76" name="Group 75">
            <a:extLst>
              <a:ext uri="{FF2B5EF4-FFF2-40B4-BE49-F238E27FC236}">
                <a16:creationId xmlns:a16="http://schemas.microsoft.com/office/drawing/2014/main" id="{3F3D3D45-3128-4659-A852-DC0C0F267C95}"/>
              </a:ext>
              <a:ext uri="{C183D7F6-B498-43B3-948B-1728B52AA6E4}">
                <adec:decorative xmlns:adec="http://schemas.microsoft.com/office/drawing/2017/decorative" val="1"/>
              </a:ext>
            </a:extLst>
          </p:cNvPr>
          <p:cNvGrpSpPr/>
          <p:nvPr/>
        </p:nvGrpSpPr>
        <p:grpSpPr>
          <a:xfrm>
            <a:off x="1070836" y="3932211"/>
            <a:ext cx="736190" cy="741929"/>
            <a:chOff x="1070836" y="3782083"/>
            <a:chExt cx="736190" cy="741929"/>
          </a:xfrm>
          <a:solidFill>
            <a:schemeClr val="accent5"/>
          </a:solidFill>
        </p:grpSpPr>
        <p:sp>
          <p:nvSpPr>
            <p:cNvPr id="77" name="Graphic 33">
              <a:extLst>
                <a:ext uri="{FF2B5EF4-FFF2-40B4-BE49-F238E27FC236}">
                  <a16:creationId xmlns:a16="http://schemas.microsoft.com/office/drawing/2014/main" id="{4C97A726-897A-4C24-AA96-C028DC3B7922}"/>
                </a:ext>
              </a:extLst>
            </p:cNvPr>
            <p:cNvSpPr/>
            <p:nvPr userDrawn="1"/>
          </p:nvSpPr>
          <p:spPr>
            <a:xfrm>
              <a:off x="1070836" y="3782083"/>
              <a:ext cx="736190" cy="734564"/>
            </a:xfrm>
            <a:custGeom>
              <a:avLst/>
              <a:gdLst>
                <a:gd name="connsiteX0" fmla="*/ 541118 w 736190"/>
                <a:gd name="connsiteY0" fmla="*/ 373888 h 734564"/>
                <a:gd name="connsiteX1" fmla="*/ 601266 w 736190"/>
                <a:gd name="connsiteY1" fmla="*/ 373888 h 734564"/>
                <a:gd name="connsiteX2" fmla="*/ 362302 w 736190"/>
                <a:gd name="connsiteY2" fmla="*/ 134925 h 734564"/>
                <a:gd name="connsiteX3" fmla="*/ 362302 w 736190"/>
                <a:gd name="connsiteY3" fmla="*/ 195072 h 734564"/>
                <a:gd name="connsiteX4" fmla="*/ 541118 w 736190"/>
                <a:gd name="connsiteY4" fmla="*/ 373888 h 734564"/>
                <a:gd name="connsiteX5" fmla="*/ 676043 w 736190"/>
                <a:gd name="connsiteY5" fmla="*/ 373888 h 734564"/>
                <a:gd name="connsiteX6" fmla="*/ 736190 w 736190"/>
                <a:gd name="connsiteY6" fmla="*/ 373888 h 734564"/>
                <a:gd name="connsiteX7" fmla="*/ 362302 w 736190"/>
                <a:gd name="connsiteY7" fmla="*/ 0 h 734564"/>
                <a:gd name="connsiteX8" fmla="*/ 362302 w 736190"/>
                <a:gd name="connsiteY8" fmla="*/ 60147 h 734564"/>
                <a:gd name="connsiteX9" fmla="*/ 676043 w 736190"/>
                <a:gd name="connsiteY9" fmla="*/ 373888 h 734564"/>
                <a:gd name="connsiteX10" fmla="*/ 407819 w 736190"/>
                <a:gd name="connsiteY10" fmla="*/ 373888 h 734564"/>
                <a:gd name="connsiteX11" fmla="*/ 453336 w 736190"/>
                <a:gd name="connsiteY11" fmla="*/ 328371 h 734564"/>
                <a:gd name="connsiteX12" fmla="*/ 407819 w 736190"/>
                <a:gd name="connsiteY12" fmla="*/ 282854 h 734564"/>
                <a:gd name="connsiteX13" fmla="*/ 362302 w 736190"/>
                <a:gd name="connsiteY13" fmla="*/ 328371 h 734564"/>
                <a:gd name="connsiteX14" fmla="*/ 407819 w 736190"/>
                <a:gd name="connsiteY14" fmla="*/ 373888 h 734564"/>
                <a:gd name="connsiteX15" fmla="*/ 497227 w 736190"/>
                <a:gd name="connsiteY15" fmla="*/ 460045 h 734564"/>
                <a:gd name="connsiteX16" fmla="*/ 467966 w 736190"/>
                <a:gd name="connsiteY16" fmla="*/ 482803 h 734564"/>
                <a:gd name="connsiteX17" fmla="*/ 446834 w 736190"/>
                <a:gd name="connsiteY17" fmla="*/ 536448 h 734564"/>
                <a:gd name="connsiteX18" fmla="*/ 388312 w 736190"/>
                <a:gd name="connsiteY18" fmla="*/ 552704 h 734564"/>
                <a:gd name="connsiteX19" fmla="*/ 181861 w 736190"/>
                <a:gd name="connsiteY19" fmla="*/ 347878 h 734564"/>
                <a:gd name="connsiteX20" fmla="*/ 198117 w 736190"/>
                <a:gd name="connsiteY20" fmla="*/ 289357 h 734564"/>
                <a:gd name="connsiteX21" fmla="*/ 251762 w 736190"/>
                <a:gd name="connsiteY21" fmla="*/ 268224 h 734564"/>
                <a:gd name="connsiteX22" fmla="*/ 274520 w 736190"/>
                <a:gd name="connsiteY22" fmla="*/ 238963 h 734564"/>
                <a:gd name="connsiteX23" fmla="*/ 193240 w 736190"/>
                <a:gd name="connsiteY23" fmla="*/ 55270 h 734564"/>
                <a:gd name="connsiteX24" fmla="*/ 147723 w 736190"/>
                <a:gd name="connsiteY24" fmla="*/ 32512 h 734564"/>
                <a:gd name="connsiteX25" fmla="*/ 17675 w 736190"/>
                <a:gd name="connsiteY25" fmla="*/ 152806 h 734564"/>
                <a:gd name="connsiteX26" fmla="*/ 175358 w 736190"/>
                <a:gd name="connsiteY26" fmla="*/ 559206 h 734564"/>
                <a:gd name="connsiteX27" fmla="*/ 581758 w 736190"/>
                <a:gd name="connsiteY27" fmla="*/ 716890 h 734564"/>
                <a:gd name="connsiteX28" fmla="*/ 702053 w 736190"/>
                <a:gd name="connsiteY28" fmla="*/ 586842 h 734564"/>
                <a:gd name="connsiteX29" fmla="*/ 680920 w 736190"/>
                <a:gd name="connsiteY29" fmla="*/ 541325 h 734564"/>
                <a:gd name="connsiteX30" fmla="*/ 497227 w 736190"/>
                <a:gd name="connsiteY30" fmla="*/ 460045 h 734564"/>
                <a:gd name="connsiteX31" fmla="*/ 202994 w 736190"/>
                <a:gd name="connsiteY31" fmla="*/ 534822 h 734564"/>
                <a:gd name="connsiteX32" fmla="*/ 81074 w 736190"/>
                <a:gd name="connsiteY32" fmla="*/ 354381 h 734564"/>
                <a:gd name="connsiteX33" fmla="*/ 225752 w 736190"/>
                <a:gd name="connsiteY33" fmla="*/ 513690 h 734564"/>
                <a:gd name="connsiteX34" fmla="*/ 385061 w 736190"/>
                <a:gd name="connsiteY34" fmla="*/ 656742 h 734564"/>
                <a:gd name="connsiteX35" fmla="*/ 202994 w 736190"/>
                <a:gd name="connsiteY35" fmla="*/ 534822 h 7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6190" h="734564">
                  <a:moveTo>
                    <a:pt x="541118" y="373888"/>
                  </a:moveTo>
                  <a:lnTo>
                    <a:pt x="601266" y="373888"/>
                  </a:lnTo>
                  <a:cubicBezTo>
                    <a:pt x="601266" y="242214"/>
                    <a:pt x="493976" y="134925"/>
                    <a:pt x="362302" y="134925"/>
                  </a:cubicBezTo>
                  <a:lnTo>
                    <a:pt x="362302" y="195072"/>
                  </a:lnTo>
                  <a:cubicBezTo>
                    <a:pt x="461464" y="195072"/>
                    <a:pt x="541118" y="274726"/>
                    <a:pt x="541118" y="373888"/>
                  </a:cubicBezTo>
                  <a:close/>
                  <a:moveTo>
                    <a:pt x="676043" y="373888"/>
                  </a:moveTo>
                  <a:lnTo>
                    <a:pt x="736190" y="373888"/>
                  </a:lnTo>
                  <a:cubicBezTo>
                    <a:pt x="736190" y="167437"/>
                    <a:pt x="568754" y="0"/>
                    <a:pt x="362302" y="0"/>
                  </a:cubicBezTo>
                  <a:lnTo>
                    <a:pt x="362302" y="60147"/>
                  </a:lnTo>
                  <a:cubicBezTo>
                    <a:pt x="536242" y="60147"/>
                    <a:pt x="676043" y="201574"/>
                    <a:pt x="676043" y="373888"/>
                  </a:cubicBezTo>
                  <a:close/>
                  <a:moveTo>
                    <a:pt x="407819" y="373888"/>
                  </a:moveTo>
                  <a:cubicBezTo>
                    <a:pt x="433829" y="373888"/>
                    <a:pt x="453336" y="352755"/>
                    <a:pt x="453336" y="328371"/>
                  </a:cubicBezTo>
                  <a:cubicBezTo>
                    <a:pt x="453336" y="302362"/>
                    <a:pt x="432203" y="282854"/>
                    <a:pt x="407819" y="282854"/>
                  </a:cubicBezTo>
                  <a:cubicBezTo>
                    <a:pt x="381810" y="282854"/>
                    <a:pt x="362302" y="303987"/>
                    <a:pt x="362302" y="328371"/>
                  </a:cubicBezTo>
                  <a:cubicBezTo>
                    <a:pt x="362302" y="352755"/>
                    <a:pt x="383435" y="373888"/>
                    <a:pt x="407819" y="373888"/>
                  </a:cubicBezTo>
                  <a:close/>
                  <a:moveTo>
                    <a:pt x="497227" y="460045"/>
                  </a:moveTo>
                  <a:cubicBezTo>
                    <a:pt x="484222" y="460045"/>
                    <a:pt x="472843" y="471424"/>
                    <a:pt x="467966" y="482803"/>
                  </a:cubicBezTo>
                  <a:lnTo>
                    <a:pt x="446834" y="536448"/>
                  </a:lnTo>
                  <a:cubicBezTo>
                    <a:pt x="435454" y="568960"/>
                    <a:pt x="411070" y="577088"/>
                    <a:pt x="388312" y="552704"/>
                  </a:cubicBezTo>
                  <a:lnTo>
                    <a:pt x="181861" y="347878"/>
                  </a:lnTo>
                  <a:cubicBezTo>
                    <a:pt x="157477" y="323494"/>
                    <a:pt x="165605" y="300736"/>
                    <a:pt x="198117" y="289357"/>
                  </a:cubicBezTo>
                  <a:lnTo>
                    <a:pt x="251762" y="268224"/>
                  </a:lnTo>
                  <a:cubicBezTo>
                    <a:pt x="263141" y="263347"/>
                    <a:pt x="274520" y="251968"/>
                    <a:pt x="274520" y="238963"/>
                  </a:cubicBezTo>
                  <a:cubicBezTo>
                    <a:pt x="272894" y="154432"/>
                    <a:pt x="219250" y="82906"/>
                    <a:pt x="193240" y="55270"/>
                  </a:cubicBezTo>
                  <a:cubicBezTo>
                    <a:pt x="180235" y="40640"/>
                    <a:pt x="160728" y="27635"/>
                    <a:pt x="147723" y="32512"/>
                  </a:cubicBezTo>
                  <a:cubicBezTo>
                    <a:pt x="115211" y="43891"/>
                    <a:pt x="48562" y="97536"/>
                    <a:pt x="17675" y="152806"/>
                  </a:cubicBezTo>
                  <a:cubicBezTo>
                    <a:pt x="-31093" y="237338"/>
                    <a:pt x="20926" y="403149"/>
                    <a:pt x="175358" y="559206"/>
                  </a:cubicBezTo>
                  <a:cubicBezTo>
                    <a:pt x="331416" y="713638"/>
                    <a:pt x="497227" y="765658"/>
                    <a:pt x="581758" y="716890"/>
                  </a:cubicBezTo>
                  <a:cubicBezTo>
                    <a:pt x="637029" y="684378"/>
                    <a:pt x="690674" y="619354"/>
                    <a:pt x="702053" y="586842"/>
                  </a:cubicBezTo>
                  <a:cubicBezTo>
                    <a:pt x="706930" y="575462"/>
                    <a:pt x="693925" y="554330"/>
                    <a:pt x="680920" y="541325"/>
                  </a:cubicBezTo>
                  <a:cubicBezTo>
                    <a:pt x="651659" y="515315"/>
                    <a:pt x="580133" y="461670"/>
                    <a:pt x="497227" y="460045"/>
                  </a:cubicBezTo>
                  <a:close/>
                  <a:moveTo>
                    <a:pt x="202994" y="534822"/>
                  </a:moveTo>
                  <a:cubicBezTo>
                    <a:pt x="137970" y="468173"/>
                    <a:pt x="107083" y="416154"/>
                    <a:pt x="81074" y="354381"/>
                  </a:cubicBezTo>
                  <a:cubicBezTo>
                    <a:pt x="81074" y="354381"/>
                    <a:pt x="123339" y="411277"/>
                    <a:pt x="225752" y="513690"/>
                  </a:cubicBezTo>
                  <a:cubicBezTo>
                    <a:pt x="326539" y="614477"/>
                    <a:pt x="385061" y="656742"/>
                    <a:pt x="385061" y="656742"/>
                  </a:cubicBezTo>
                  <a:cubicBezTo>
                    <a:pt x="323288" y="630733"/>
                    <a:pt x="269643" y="599846"/>
                    <a:pt x="202994" y="534822"/>
                  </a:cubicBezTo>
                  <a:close/>
                </a:path>
              </a:pathLst>
            </a:custGeom>
            <a:grpFill/>
            <a:ln w="16087"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45188B4E-361D-4D5C-8392-A5EDB58F5FBE}"/>
                </a:ext>
              </a:extLst>
            </p:cNvPr>
            <p:cNvSpPr/>
            <p:nvPr userDrawn="1"/>
          </p:nvSpPr>
          <p:spPr>
            <a:xfrm>
              <a:off x="1070836" y="3820916"/>
              <a:ext cx="736190" cy="703096"/>
            </a:xfrm>
            <a:custGeom>
              <a:avLst/>
              <a:gdLst>
                <a:gd name="connsiteX0" fmla="*/ 81074 w 736190"/>
                <a:gd name="connsiteY0" fmla="*/ 322913 h 703096"/>
                <a:gd name="connsiteX1" fmla="*/ 202994 w 736190"/>
                <a:gd name="connsiteY1" fmla="*/ 503354 h 703096"/>
                <a:gd name="connsiteX2" fmla="*/ 385061 w 736190"/>
                <a:gd name="connsiteY2" fmla="*/ 625274 h 703096"/>
                <a:gd name="connsiteX3" fmla="*/ 225752 w 736190"/>
                <a:gd name="connsiteY3" fmla="*/ 482222 h 703096"/>
                <a:gd name="connsiteX4" fmla="*/ 81074 w 736190"/>
                <a:gd name="connsiteY4" fmla="*/ 322913 h 703096"/>
                <a:gd name="connsiteX5" fmla="*/ 732820 w 736190"/>
                <a:gd name="connsiteY5" fmla="*/ 309003 h 703096"/>
                <a:gd name="connsiteX6" fmla="*/ 736190 w 736190"/>
                <a:gd name="connsiteY6" fmla="*/ 342420 h 703096"/>
                <a:gd name="connsiteX7" fmla="*/ 732820 w 736190"/>
                <a:gd name="connsiteY7" fmla="*/ 342420 h 703096"/>
                <a:gd name="connsiteX8" fmla="*/ 147723 w 736190"/>
                <a:gd name="connsiteY8" fmla="*/ 1044 h 703096"/>
                <a:gd name="connsiteX9" fmla="*/ 193240 w 736190"/>
                <a:gd name="connsiteY9" fmla="*/ 23802 h 703096"/>
                <a:gd name="connsiteX10" fmla="*/ 274520 w 736190"/>
                <a:gd name="connsiteY10" fmla="*/ 207495 h 703096"/>
                <a:gd name="connsiteX11" fmla="*/ 251762 w 736190"/>
                <a:gd name="connsiteY11" fmla="*/ 236756 h 703096"/>
                <a:gd name="connsiteX12" fmla="*/ 198117 w 736190"/>
                <a:gd name="connsiteY12" fmla="*/ 257889 h 703096"/>
                <a:gd name="connsiteX13" fmla="*/ 181861 w 736190"/>
                <a:gd name="connsiteY13" fmla="*/ 316410 h 703096"/>
                <a:gd name="connsiteX14" fmla="*/ 388312 w 736190"/>
                <a:gd name="connsiteY14" fmla="*/ 521236 h 703096"/>
                <a:gd name="connsiteX15" fmla="*/ 446834 w 736190"/>
                <a:gd name="connsiteY15" fmla="*/ 504980 h 703096"/>
                <a:gd name="connsiteX16" fmla="*/ 467966 w 736190"/>
                <a:gd name="connsiteY16" fmla="*/ 451335 h 703096"/>
                <a:gd name="connsiteX17" fmla="*/ 497227 w 736190"/>
                <a:gd name="connsiteY17" fmla="*/ 428577 h 703096"/>
                <a:gd name="connsiteX18" fmla="*/ 680920 w 736190"/>
                <a:gd name="connsiteY18" fmla="*/ 509857 h 703096"/>
                <a:gd name="connsiteX19" fmla="*/ 702053 w 736190"/>
                <a:gd name="connsiteY19" fmla="*/ 555374 h 703096"/>
                <a:gd name="connsiteX20" fmla="*/ 581758 w 736190"/>
                <a:gd name="connsiteY20" fmla="*/ 685422 h 703096"/>
                <a:gd name="connsiteX21" fmla="*/ 175358 w 736190"/>
                <a:gd name="connsiteY21" fmla="*/ 527738 h 703096"/>
                <a:gd name="connsiteX22" fmla="*/ 17675 w 736190"/>
                <a:gd name="connsiteY22" fmla="*/ 121338 h 703096"/>
                <a:gd name="connsiteX23" fmla="*/ 147723 w 736190"/>
                <a:gd name="connsiteY23" fmla="*/ 1044 h 70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190" h="703096">
                  <a:moveTo>
                    <a:pt x="81074" y="322913"/>
                  </a:moveTo>
                  <a:cubicBezTo>
                    <a:pt x="107083" y="384686"/>
                    <a:pt x="137970" y="436705"/>
                    <a:pt x="202994" y="503354"/>
                  </a:cubicBezTo>
                  <a:cubicBezTo>
                    <a:pt x="269643" y="568378"/>
                    <a:pt x="323288" y="599265"/>
                    <a:pt x="385061" y="625274"/>
                  </a:cubicBezTo>
                  <a:cubicBezTo>
                    <a:pt x="385061" y="625274"/>
                    <a:pt x="326539" y="583009"/>
                    <a:pt x="225752" y="482222"/>
                  </a:cubicBezTo>
                  <a:cubicBezTo>
                    <a:pt x="123339" y="379809"/>
                    <a:pt x="81074" y="322913"/>
                    <a:pt x="81074" y="322913"/>
                  </a:cubicBezTo>
                  <a:close/>
                  <a:moveTo>
                    <a:pt x="732820" y="309003"/>
                  </a:moveTo>
                  <a:lnTo>
                    <a:pt x="736190" y="342420"/>
                  </a:lnTo>
                  <a:lnTo>
                    <a:pt x="732820" y="342420"/>
                  </a:lnTo>
                  <a:close/>
                  <a:moveTo>
                    <a:pt x="147723" y="1044"/>
                  </a:moveTo>
                  <a:cubicBezTo>
                    <a:pt x="160728" y="-3833"/>
                    <a:pt x="180235" y="9172"/>
                    <a:pt x="193240" y="23802"/>
                  </a:cubicBezTo>
                  <a:cubicBezTo>
                    <a:pt x="219250" y="51438"/>
                    <a:pt x="272894" y="122964"/>
                    <a:pt x="274520" y="207495"/>
                  </a:cubicBezTo>
                  <a:cubicBezTo>
                    <a:pt x="274520" y="220500"/>
                    <a:pt x="263141" y="231879"/>
                    <a:pt x="251762" y="236756"/>
                  </a:cubicBezTo>
                  <a:lnTo>
                    <a:pt x="198117" y="257889"/>
                  </a:lnTo>
                  <a:cubicBezTo>
                    <a:pt x="165605" y="269268"/>
                    <a:pt x="157477" y="292026"/>
                    <a:pt x="181861" y="316410"/>
                  </a:cubicBezTo>
                  <a:lnTo>
                    <a:pt x="388312" y="521236"/>
                  </a:lnTo>
                  <a:cubicBezTo>
                    <a:pt x="411070" y="545620"/>
                    <a:pt x="435454" y="537492"/>
                    <a:pt x="446834" y="504980"/>
                  </a:cubicBezTo>
                  <a:lnTo>
                    <a:pt x="467966" y="451335"/>
                  </a:lnTo>
                  <a:cubicBezTo>
                    <a:pt x="472843" y="439956"/>
                    <a:pt x="484222" y="428577"/>
                    <a:pt x="497227" y="428577"/>
                  </a:cubicBezTo>
                  <a:cubicBezTo>
                    <a:pt x="580133" y="430202"/>
                    <a:pt x="651659" y="483847"/>
                    <a:pt x="680920" y="509857"/>
                  </a:cubicBezTo>
                  <a:cubicBezTo>
                    <a:pt x="693925" y="522862"/>
                    <a:pt x="706930" y="543994"/>
                    <a:pt x="702053" y="555374"/>
                  </a:cubicBezTo>
                  <a:cubicBezTo>
                    <a:pt x="690674" y="587886"/>
                    <a:pt x="637029" y="652910"/>
                    <a:pt x="581758" y="685422"/>
                  </a:cubicBezTo>
                  <a:cubicBezTo>
                    <a:pt x="497227" y="734190"/>
                    <a:pt x="331416" y="682170"/>
                    <a:pt x="175358" y="527738"/>
                  </a:cubicBezTo>
                  <a:cubicBezTo>
                    <a:pt x="20926" y="371681"/>
                    <a:pt x="-31093" y="205870"/>
                    <a:pt x="17675" y="121338"/>
                  </a:cubicBezTo>
                  <a:cubicBezTo>
                    <a:pt x="48562" y="66068"/>
                    <a:pt x="115211" y="12423"/>
                    <a:pt x="147723" y="1044"/>
                  </a:cubicBezTo>
                  <a:close/>
                </a:path>
              </a:pathLst>
            </a:custGeom>
            <a:grpFill/>
            <a:ln w="16087" cap="flat">
              <a:noFill/>
              <a:prstDash val="solid"/>
              <a:miter/>
            </a:ln>
          </p:spPr>
          <p:txBody>
            <a:bodyPr rtlCol="0" anchor="ctr"/>
            <a:lstStyle/>
            <a:p>
              <a:endParaRPr lang="en-US"/>
            </a:p>
          </p:txBody>
        </p:sp>
      </p:grpSp>
    </p:spTree>
    <p:custDataLst>
      <p:tags r:id="rId1"/>
    </p:custDataLst>
    <p:extLst>
      <p:ext uri="{BB962C8B-B14F-4D97-AF65-F5344CB8AC3E}">
        <p14:creationId xmlns:p14="http://schemas.microsoft.com/office/powerpoint/2010/main" val="442182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DA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6CC74-C2A7-8707-50B7-9148A1206832}"/>
              </a:ext>
            </a:extLst>
          </p:cNvPr>
          <p:cNvSpPr>
            <a:spLocks noGrp="1"/>
          </p:cNvSpPr>
          <p:nvPr>
            <p:ph type="title" hasCustomPrompt="1"/>
          </p:nvPr>
        </p:nvSpPr>
        <p:spPr/>
        <p:txBody>
          <a:bodyPr/>
          <a:lstStyle>
            <a:lvl1pPr>
              <a:defRPr/>
            </a:lvl1pPr>
          </a:lstStyle>
          <a:p>
            <a:r>
              <a:rPr lang="en-US"/>
              <a:t>title</a:t>
            </a:r>
          </a:p>
        </p:txBody>
      </p:sp>
      <p:grpSp>
        <p:nvGrpSpPr>
          <p:cNvPr id="48" name="Group 47">
            <a:extLst>
              <a:ext uri="{FF2B5EF4-FFF2-40B4-BE49-F238E27FC236}">
                <a16:creationId xmlns:a16="http://schemas.microsoft.com/office/drawing/2014/main" id="{9EAC5D62-C318-461B-90CD-084E85B49C3C}"/>
              </a:ext>
            </a:extLst>
          </p:cNvPr>
          <p:cNvGrpSpPr/>
          <p:nvPr/>
        </p:nvGrpSpPr>
        <p:grpSpPr>
          <a:xfrm>
            <a:off x="744541" y="1905024"/>
            <a:ext cx="5045582" cy="1203724"/>
            <a:chOff x="746512" y="3519205"/>
            <a:chExt cx="5045582" cy="1203724"/>
          </a:xfrm>
        </p:grpSpPr>
        <p:sp>
          <p:nvSpPr>
            <p:cNvPr id="49" name="Rounded Rectangle 1">
              <a:extLst>
                <a:ext uri="{FF2B5EF4-FFF2-40B4-BE49-F238E27FC236}">
                  <a16:creationId xmlns:a16="http://schemas.microsoft.com/office/drawing/2014/main" id="{B0E33FB5-3239-4C38-B04B-39F048B894D2}"/>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50" name="Freeform: Shape 49">
              <a:extLst>
                <a:ext uri="{FF2B5EF4-FFF2-40B4-BE49-F238E27FC236}">
                  <a16:creationId xmlns:a16="http://schemas.microsoft.com/office/drawing/2014/main" id="{7D0820B7-0AC1-44B3-B58B-DE003DB0EFE8}"/>
                </a:ext>
              </a:extLst>
            </p:cNvPr>
            <p:cNvSpPr/>
            <p:nvPr/>
          </p:nvSpPr>
          <p:spPr>
            <a:xfrm rot="16200000">
              <a:off x="668057" y="3597660"/>
              <a:ext cx="1203724" cy="1046814"/>
            </a:xfrm>
            <a:custGeom>
              <a:avLst/>
              <a:gdLst>
                <a:gd name="connsiteX0" fmla="*/ 921902 w 1203724"/>
                <a:gd name="connsiteY0" fmla="*/ 523407 h 1046814"/>
                <a:gd name="connsiteX1" fmla="*/ 601862 w 1203724"/>
                <a:gd name="connsiteY1" fmla="*/ 203367 h 1046814"/>
                <a:gd name="connsiteX2" fmla="*/ 281822 w 1203724"/>
                <a:gd name="connsiteY2" fmla="*/ 523407 h 1046814"/>
                <a:gd name="connsiteX3" fmla="*/ 601862 w 1203724"/>
                <a:gd name="connsiteY3" fmla="*/ 843447 h 1046814"/>
                <a:gd name="connsiteX4" fmla="*/ 921902 w 1203724"/>
                <a:gd name="connsiteY4" fmla="*/ 523407 h 1046814"/>
                <a:gd name="connsiteX5" fmla="*/ 1203724 w 1203724"/>
                <a:gd name="connsiteY5" fmla="*/ 174472 h 1046814"/>
                <a:gd name="connsiteX6" fmla="*/ 1203724 w 1203724"/>
                <a:gd name="connsiteY6" fmla="*/ 1046814 h 1046814"/>
                <a:gd name="connsiteX7" fmla="*/ 0 w 1203724"/>
                <a:gd name="connsiteY7" fmla="*/ 1046814 h 1046814"/>
                <a:gd name="connsiteX8" fmla="*/ 0 w 1203724"/>
                <a:gd name="connsiteY8" fmla="*/ 174472 h 1046814"/>
                <a:gd name="connsiteX9" fmla="*/ 174472 w 1203724"/>
                <a:gd name="connsiteY9" fmla="*/ 0 h 1046814"/>
                <a:gd name="connsiteX10" fmla="*/ 1029252 w 1203724"/>
                <a:gd name="connsiteY10" fmla="*/ 0 h 1046814"/>
                <a:gd name="connsiteX11" fmla="*/ 1203724 w 1203724"/>
                <a:gd name="connsiteY11" fmla="*/ 174472 h 104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724" h="1046814">
                  <a:moveTo>
                    <a:pt x="921902" y="523407"/>
                  </a:moveTo>
                  <a:cubicBezTo>
                    <a:pt x="921902" y="346654"/>
                    <a:pt x="778615" y="203367"/>
                    <a:pt x="601862" y="203367"/>
                  </a:cubicBezTo>
                  <a:cubicBezTo>
                    <a:pt x="425109" y="203367"/>
                    <a:pt x="281822" y="346654"/>
                    <a:pt x="281822" y="523407"/>
                  </a:cubicBezTo>
                  <a:cubicBezTo>
                    <a:pt x="281822" y="700160"/>
                    <a:pt x="425109" y="843447"/>
                    <a:pt x="601862" y="843447"/>
                  </a:cubicBezTo>
                  <a:cubicBezTo>
                    <a:pt x="778615" y="843447"/>
                    <a:pt x="921902" y="700160"/>
                    <a:pt x="921902" y="523407"/>
                  </a:cubicBezTo>
                  <a:close/>
                  <a:moveTo>
                    <a:pt x="1203724" y="174472"/>
                  </a:moveTo>
                  <a:lnTo>
                    <a:pt x="1203724" y="1046814"/>
                  </a:lnTo>
                  <a:lnTo>
                    <a:pt x="0" y="1046814"/>
                  </a:lnTo>
                  <a:lnTo>
                    <a:pt x="0" y="174472"/>
                  </a:lnTo>
                  <a:cubicBezTo>
                    <a:pt x="0" y="78114"/>
                    <a:pt x="78114" y="0"/>
                    <a:pt x="174472" y="0"/>
                  </a:cubicBezTo>
                  <a:lnTo>
                    <a:pt x="1029252" y="0"/>
                  </a:lnTo>
                  <a:cubicBezTo>
                    <a:pt x="1125610" y="0"/>
                    <a:pt x="1203724" y="78114"/>
                    <a:pt x="1203724" y="17447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6" name="Text Placeholder 17">
            <a:extLst>
              <a:ext uri="{FF2B5EF4-FFF2-40B4-BE49-F238E27FC236}">
                <a16:creationId xmlns:a16="http://schemas.microsoft.com/office/drawing/2014/main" id="{0D553575-EE93-410D-9A8B-5415D7E93B31}"/>
              </a:ext>
            </a:extLst>
          </p:cNvPr>
          <p:cNvSpPr>
            <a:spLocks noGrp="1"/>
          </p:cNvSpPr>
          <p:nvPr>
            <p:ph type="body" sz="quarter" idx="19" hasCustomPrompt="1"/>
          </p:nvPr>
        </p:nvSpPr>
        <p:spPr>
          <a:xfrm>
            <a:off x="745406" y="1913535"/>
            <a:ext cx="1039533" cy="1189038"/>
          </a:xfrm>
        </p:spPr>
        <p:txBody>
          <a:bodyPr anchor="ctr">
            <a:noAutofit/>
          </a:bodyPr>
          <a:lstStyle>
            <a:lvl1pPr marL="0" indent="0" algn="ctr">
              <a:lnSpc>
                <a:spcPct val="100000"/>
              </a:lnSpc>
              <a:spcBef>
                <a:spcPts val="0"/>
              </a:spcBef>
              <a:buFontTx/>
              <a:buNone/>
              <a:defRPr sz="36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1</a:t>
            </a:r>
          </a:p>
        </p:txBody>
      </p:sp>
      <p:sp>
        <p:nvSpPr>
          <p:cNvPr id="45" name="Text Placeholder 17">
            <a:extLst>
              <a:ext uri="{FF2B5EF4-FFF2-40B4-BE49-F238E27FC236}">
                <a16:creationId xmlns:a16="http://schemas.microsoft.com/office/drawing/2014/main" id="{3AE1F7E7-7C67-432E-B414-5F4C2517BD9F}"/>
              </a:ext>
            </a:extLst>
          </p:cNvPr>
          <p:cNvSpPr>
            <a:spLocks noGrp="1"/>
          </p:cNvSpPr>
          <p:nvPr>
            <p:ph type="body" sz="quarter" idx="18" hasCustomPrompt="1"/>
          </p:nvPr>
        </p:nvSpPr>
        <p:spPr>
          <a:xfrm>
            <a:off x="1923690" y="1919609"/>
            <a:ext cx="3858703" cy="1189038"/>
          </a:xfrm>
        </p:spPr>
        <p:txBody>
          <a:bodyPr anchor="ctr">
            <a:noAutofit/>
          </a:bodyPr>
          <a:lstStyle>
            <a:lvl1pPr marL="0" indent="0">
              <a:lnSpc>
                <a:spcPct val="100000"/>
              </a:lnSpc>
              <a:spcBef>
                <a:spcPts val="0"/>
              </a:spcBef>
              <a:buFontTx/>
              <a:buNone/>
              <a:defRPr sz="28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1</a:t>
            </a:r>
          </a:p>
        </p:txBody>
      </p:sp>
      <p:grpSp>
        <p:nvGrpSpPr>
          <p:cNvPr id="39" name="Group 38">
            <a:extLst>
              <a:ext uri="{FF2B5EF4-FFF2-40B4-BE49-F238E27FC236}">
                <a16:creationId xmlns:a16="http://schemas.microsoft.com/office/drawing/2014/main" id="{DD129061-A902-47A2-8A5D-B3629DE908C5}"/>
              </a:ext>
            </a:extLst>
          </p:cNvPr>
          <p:cNvGrpSpPr/>
          <p:nvPr/>
        </p:nvGrpSpPr>
        <p:grpSpPr>
          <a:xfrm>
            <a:off x="744541" y="3285206"/>
            <a:ext cx="5045582" cy="1203724"/>
            <a:chOff x="746512" y="3519205"/>
            <a:chExt cx="5045582" cy="1203724"/>
          </a:xfrm>
        </p:grpSpPr>
        <p:sp>
          <p:nvSpPr>
            <p:cNvPr id="40" name="Rounded Rectangle 1">
              <a:extLst>
                <a:ext uri="{FF2B5EF4-FFF2-40B4-BE49-F238E27FC236}">
                  <a16:creationId xmlns:a16="http://schemas.microsoft.com/office/drawing/2014/main" id="{9813D665-5142-4C56-A21A-207D4B73FCEE}"/>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41" name="Freeform: Shape 40">
              <a:extLst>
                <a:ext uri="{FF2B5EF4-FFF2-40B4-BE49-F238E27FC236}">
                  <a16:creationId xmlns:a16="http://schemas.microsoft.com/office/drawing/2014/main" id="{7F24CD50-3EAE-47B2-A29B-7C37E9C0BE56}"/>
                </a:ext>
              </a:extLst>
            </p:cNvPr>
            <p:cNvSpPr/>
            <p:nvPr/>
          </p:nvSpPr>
          <p:spPr>
            <a:xfrm rot="16200000">
              <a:off x="668057" y="3597660"/>
              <a:ext cx="1203724" cy="1046814"/>
            </a:xfrm>
            <a:custGeom>
              <a:avLst/>
              <a:gdLst>
                <a:gd name="connsiteX0" fmla="*/ 921902 w 1203724"/>
                <a:gd name="connsiteY0" fmla="*/ 523407 h 1046814"/>
                <a:gd name="connsiteX1" fmla="*/ 601862 w 1203724"/>
                <a:gd name="connsiteY1" fmla="*/ 203367 h 1046814"/>
                <a:gd name="connsiteX2" fmla="*/ 281822 w 1203724"/>
                <a:gd name="connsiteY2" fmla="*/ 523407 h 1046814"/>
                <a:gd name="connsiteX3" fmla="*/ 601862 w 1203724"/>
                <a:gd name="connsiteY3" fmla="*/ 843447 h 1046814"/>
                <a:gd name="connsiteX4" fmla="*/ 921902 w 1203724"/>
                <a:gd name="connsiteY4" fmla="*/ 523407 h 1046814"/>
                <a:gd name="connsiteX5" fmla="*/ 1203724 w 1203724"/>
                <a:gd name="connsiteY5" fmla="*/ 174472 h 1046814"/>
                <a:gd name="connsiteX6" fmla="*/ 1203724 w 1203724"/>
                <a:gd name="connsiteY6" fmla="*/ 1046814 h 1046814"/>
                <a:gd name="connsiteX7" fmla="*/ 0 w 1203724"/>
                <a:gd name="connsiteY7" fmla="*/ 1046814 h 1046814"/>
                <a:gd name="connsiteX8" fmla="*/ 0 w 1203724"/>
                <a:gd name="connsiteY8" fmla="*/ 174472 h 1046814"/>
                <a:gd name="connsiteX9" fmla="*/ 174472 w 1203724"/>
                <a:gd name="connsiteY9" fmla="*/ 0 h 1046814"/>
                <a:gd name="connsiteX10" fmla="*/ 1029252 w 1203724"/>
                <a:gd name="connsiteY10" fmla="*/ 0 h 1046814"/>
                <a:gd name="connsiteX11" fmla="*/ 1203724 w 1203724"/>
                <a:gd name="connsiteY11" fmla="*/ 174472 h 104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724" h="1046814">
                  <a:moveTo>
                    <a:pt x="921902" y="523407"/>
                  </a:moveTo>
                  <a:cubicBezTo>
                    <a:pt x="921902" y="346654"/>
                    <a:pt x="778615" y="203367"/>
                    <a:pt x="601862" y="203367"/>
                  </a:cubicBezTo>
                  <a:cubicBezTo>
                    <a:pt x="425109" y="203367"/>
                    <a:pt x="281822" y="346654"/>
                    <a:pt x="281822" y="523407"/>
                  </a:cubicBezTo>
                  <a:cubicBezTo>
                    <a:pt x="281822" y="700160"/>
                    <a:pt x="425109" y="843447"/>
                    <a:pt x="601862" y="843447"/>
                  </a:cubicBezTo>
                  <a:cubicBezTo>
                    <a:pt x="778615" y="843447"/>
                    <a:pt x="921902" y="700160"/>
                    <a:pt x="921902" y="523407"/>
                  </a:cubicBezTo>
                  <a:close/>
                  <a:moveTo>
                    <a:pt x="1203724" y="174472"/>
                  </a:moveTo>
                  <a:lnTo>
                    <a:pt x="1203724" y="1046814"/>
                  </a:lnTo>
                  <a:lnTo>
                    <a:pt x="0" y="1046814"/>
                  </a:lnTo>
                  <a:lnTo>
                    <a:pt x="0" y="174472"/>
                  </a:lnTo>
                  <a:cubicBezTo>
                    <a:pt x="0" y="78114"/>
                    <a:pt x="78114" y="0"/>
                    <a:pt x="174472" y="0"/>
                  </a:cubicBezTo>
                  <a:lnTo>
                    <a:pt x="1029252" y="0"/>
                  </a:lnTo>
                  <a:cubicBezTo>
                    <a:pt x="1125610" y="0"/>
                    <a:pt x="1203724" y="78114"/>
                    <a:pt x="1203724" y="17447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4" name="Text Placeholder 17">
            <a:extLst>
              <a:ext uri="{FF2B5EF4-FFF2-40B4-BE49-F238E27FC236}">
                <a16:creationId xmlns:a16="http://schemas.microsoft.com/office/drawing/2014/main" id="{908EC86B-192F-4F95-A136-A7AEDA5A7E6C}"/>
              </a:ext>
            </a:extLst>
          </p:cNvPr>
          <p:cNvSpPr>
            <a:spLocks noGrp="1"/>
          </p:cNvSpPr>
          <p:nvPr>
            <p:ph type="body" sz="quarter" idx="17" hasCustomPrompt="1"/>
          </p:nvPr>
        </p:nvSpPr>
        <p:spPr>
          <a:xfrm>
            <a:off x="752305" y="3291323"/>
            <a:ext cx="1039533" cy="1189038"/>
          </a:xfrm>
        </p:spPr>
        <p:txBody>
          <a:bodyPr anchor="ctr">
            <a:noAutofit/>
          </a:bodyPr>
          <a:lstStyle>
            <a:lvl1pPr marL="0" indent="0" algn="ctr">
              <a:lnSpc>
                <a:spcPct val="100000"/>
              </a:lnSpc>
              <a:spcBef>
                <a:spcPts val="0"/>
              </a:spcBef>
              <a:buFontTx/>
              <a:buNone/>
              <a:defRPr sz="36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2</a:t>
            </a:r>
          </a:p>
        </p:txBody>
      </p:sp>
      <p:sp>
        <p:nvSpPr>
          <p:cNvPr id="42" name="Text Placeholder 17">
            <a:extLst>
              <a:ext uri="{FF2B5EF4-FFF2-40B4-BE49-F238E27FC236}">
                <a16:creationId xmlns:a16="http://schemas.microsoft.com/office/drawing/2014/main" id="{5BF39EBF-86C9-44A9-BA45-D726976FCCA6}"/>
              </a:ext>
            </a:extLst>
          </p:cNvPr>
          <p:cNvSpPr>
            <a:spLocks noGrp="1"/>
          </p:cNvSpPr>
          <p:nvPr>
            <p:ph type="body" sz="quarter" idx="16" hasCustomPrompt="1"/>
          </p:nvPr>
        </p:nvSpPr>
        <p:spPr>
          <a:xfrm>
            <a:off x="1923689" y="3303058"/>
            <a:ext cx="3846409" cy="1189038"/>
          </a:xfrm>
        </p:spPr>
        <p:txBody>
          <a:bodyPr anchor="ctr">
            <a:noAutofit/>
          </a:bodyPr>
          <a:lstStyle>
            <a:lvl1pPr marL="0" indent="0">
              <a:lnSpc>
                <a:spcPct val="100000"/>
              </a:lnSpc>
              <a:spcBef>
                <a:spcPts val="0"/>
              </a:spcBef>
              <a:buFontTx/>
              <a:buNone/>
              <a:defRPr sz="28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2</a:t>
            </a:r>
          </a:p>
        </p:txBody>
      </p:sp>
      <p:grpSp>
        <p:nvGrpSpPr>
          <p:cNvPr id="53" name="Group 52">
            <a:extLst>
              <a:ext uri="{FF2B5EF4-FFF2-40B4-BE49-F238E27FC236}">
                <a16:creationId xmlns:a16="http://schemas.microsoft.com/office/drawing/2014/main" id="{CE129180-64EA-4D2B-AA47-D063689C2598}"/>
              </a:ext>
            </a:extLst>
          </p:cNvPr>
          <p:cNvGrpSpPr/>
          <p:nvPr/>
        </p:nvGrpSpPr>
        <p:grpSpPr>
          <a:xfrm>
            <a:off x="752270" y="4665387"/>
            <a:ext cx="5045582" cy="1203724"/>
            <a:chOff x="746512" y="3519205"/>
            <a:chExt cx="5045582" cy="1203724"/>
          </a:xfrm>
        </p:grpSpPr>
        <p:sp>
          <p:nvSpPr>
            <p:cNvPr id="54" name="Rounded Rectangle 1">
              <a:extLst>
                <a:ext uri="{FF2B5EF4-FFF2-40B4-BE49-F238E27FC236}">
                  <a16:creationId xmlns:a16="http://schemas.microsoft.com/office/drawing/2014/main" id="{7DD151BD-B181-469B-BC6F-D14C2BF2C664}"/>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55" name="Freeform: Shape 54">
              <a:extLst>
                <a:ext uri="{FF2B5EF4-FFF2-40B4-BE49-F238E27FC236}">
                  <a16:creationId xmlns:a16="http://schemas.microsoft.com/office/drawing/2014/main" id="{105D4F74-777F-4D04-AF3A-B4F8DD0008F5}"/>
                </a:ext>
              </a:extLst>
            </p:cNvPr>
            <p:cNvSpPr/>
            <p:nvPr/>
          </p:nvSpPr>
          <p:spPr>
            <a:xfrm rot="16200000">
              <a:off x="668057" y="3597660"/>
              <a:ext cx="1203724" cy="1046814"/>
            </a:xfrm>
            <a:custGeom>
              <a:avLst/>
              <a:gdLst>
                <a:gd name="connsiteX0" fmla="*/ 921902 w 1203724"/>
                <a:gd name="connsiteY0" fmla="*/ 523407 h 1046814"/>
                <a:gd name="connsiteX1" fmla="*/ 601862 w 1203724"/>
                <a:gd name="connsiteY1" fmla="*/ 203367 h 1046814"/>
                <a:gd name="connsiteX2" fmla="*/ 281822 w 1203724"/>
                <a:gd name="connsiteY2" fmla="*/ 523407 h 1046814"/>
                <a:gd name="connsiteX3" fmla="*/ 601862 w 1203724"/>
                <a:gd name="connsiteY3" fmla="*/ 843447 h 1046814"/>
                <a:gd name="connsiteX4" fmla="*/ 921902 w 1203724"/>
                <a:gd name="connsiteY4" fmla="*/ 523407 h 1046814"/>
                <a:gd name="connsiteX5" fmla="*/ 1203724 w 1203724"/>
                <a:gd name="connsiteY5" fmla="*/ 174472 h 1046814"/>
                <a:gd name="connsiteX6" fmla="*/ 1203724 w 1203724"/>
                <a:gd name="connsiteY6" fmla="*/ 1046814 h 1046814"/>
                <a:gd name="connsiteX7" fmla="*/ 0 w 1203724"/>
                <a:gd name="connsiteY7" fmla="*/ 1046814 h 1046814"/>
                <a:gd name="connsiteX8" fmla="*/ 0 w 1203724"/>
                <a:gd name="connsiteY8" fmla="*/ 174472 h 1046814"/>
                <a:gd name="connsiteX9" fmla="*/ 174472 w 1203724"/>
                <a:gd name="connsiteY9" fmla="*/ 0 h 1046814"/>
                <a:gd name="connsiteX10" fmla="*/ 1029252 w 1203724"/>
                <a:gd name="connsiteY10" fmla="*/ 0 h 1046814"/>
                <a:gd name="connsiteX11" fmla="*/ 1203724 w 1203724"/>
                <a:gd name="connsiteY11" fmla="*/ 174472 h 104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724" h="1046814">
                  <a:moveTo>
                    <a:pt x="921902" y="523407"/>
                  </a:moveTo>
                  <a:cubicBezTo>
                    <a:pt x="921902" y="346654"/>
                    <a:pt x="778615" y="203367"/>
                    <a:pt x="601862" y="203367"/>
                  </a:cubicBezTo>
                  <a:cubicBezTo>
                    <a:pt x="425109" y="203367"/>
                    <a:pt x="281822" y="346654"/>
                    <a:pt x="281822" y="523407"/>
                  </a:cubicBezTo>
                  <a:cubicBezTo>
                    <a:pt x="281822" y="700160"/>
                    <a:pt x="425109" y="843447"/>
                    <a:pt x="601862" y="843447"/>
                  </a:cubicBezTo>
                  <a:cubicBezTo>
                    <a:pt x="778615" y="843447"/>
                    <a:pt x="921902" y="700160"/>
                    <a:pt x="921902" y="523407"/>
                  </a:cubicBezTo>
                  <a:close/>
                  <a:moveTo>
                    <a:pt x="1203724" y="174472"/>
                  </a:moveTo>
                  <a:lnTo>
                    <a:pt x="1203724" y="1046814"/>
                  </a:lnTo>
                  <a:lnTo>
                    <a:pt x="0" y="1046814"/>
                  </a:lnTo>
                  <a:lnTo>
                    <a:pt x="0" y="174472"/>
                  </a:lnTo>
                  <a:cubicBezTo>
                    <a:pt x="0" y="78114"/>
                    <a:pt x="78114" y="0"/>
                    <a:pt x="174472" y="0"/>
                  </a:cubicBezTo>
                  <a:lnTo>
                    <a:pt x="1029252" y="0"/>
                  </a:lnTo>
                  <a:cubicBezTo>
                    <a:pt x="1125610" y="0"/>
                    <a:pt x="1203724" y="78114"/>
                    <a:pt x="1203724" y="17447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2" name="Text Placeholder 17">
            <a:extLst>
              <a:ext uri="{FF2B5EF4-FFF2-40B4-BE49-F238E27FC236}">
                <a16:creationId xmlns:a16="http://schemas.microsoft.com/office/drawing/2014/main" id="{34097F52-51F4-418E-A809-3DB99258262D}"/>
              </a:ext>
            </a:extLst>
          </p:cNvPr>
          <p:cNvSpPr>
            <a:spLocks noGrp="1"/>
          </p:cNvSpPr>
          <p:nvPr>
            <p:ph type="body" sz="quarter" idx="21" hasCustomPrompt="1"/>
          </p:nvPr>
        </p:nvSpPr>
        <p:spPr>
          <a:xfrm>
            <a:off x="753135" y="4673898"/>
            <a:ext cx="1039533" cy="1189038"/>
          </a:xfrm>
        </p:spPr>
        <p:txBody>
          <a:bodyPr anchor="ctr">
            <a:noAutofit/>
          </a:bodyPr>
          <a:lstStyle>
            <a:lvl1pPr marL="0" indent="0" algn="ctr">
              <a:lnSpc>
                <a:spcPct val="100000"/>
              </a:lnSpc>
              <a:spcBef>
                <a:spcPts val="0"/>
              </a:spcBef>
              <a:buFontTx/>
              <a:buNone/>
              <a:defRPr sz="36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3</a:t>
            </a:r>
          </a:p>
        </p:txBody>
      </p:sp>
      <p:sp>
        <p:nvSpPr>
          <p:cNvPr id="51" name="Text Placeholder 17">
            <a:extLst>
              <a:ext uri="{FF2B5EF4-FFF2-40B4-BE49-F238E27FC236}">
                <a16:creationId xmlns:a16="http://schemas.microsoft.com/office/drawing/2014/main" id="{891507DE-2E5E-4A85-90F2-EC51846E074C}"/>
              </a:ext>
            </a:extLst>
          </p:cNvPr>
          <p:cNvSpPr>
            <a:spLocks noGrp="1"/>
          </p:cNvSpPr>
          <p:nvPr>
            <p:ph type="body" sz="quarter" idx="20" hasCustomPrompt="1"/>
          </p:nvPr>
        </p:nvSpPr>
        <p:spPr>
          <a:xfrm>
            <a:off x="1923689" y="4679972"/>
            <a:ext cx="3866434" cy="1189038"/>
          </a:xfrm>
        </p:spPr>
        <p:txBody>
          <a:bodyPr anchor="ctr">
            <a:noAutofit/>
          </a:bodyPr>
          <a:lstStyle>
            <a:lvl1pPr marL="0" indent="0">
              <a:lnSpc>
                <a:spcPct val="100000"/>
              </a:lnSpc>
              <a:spcBef>
                <a:spcPts val="0"/>
              </a:spcBef>
              <a:buFontTx/>
              <a:buNone/>
              <a:defRPr sz="28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3</a:t>
            </a:r>
          </a:p>
        </p:txBody>
      </p:sp>
      <p:grpSp>
        <p:nvGrpSpPr>
          <p:cNvPr id="63" name="Group 62">
            <a:extLst>
              <a:ext uri="{FF2B5EF4-FFF2-40B4-BE49-F238E27FC236}">
                <a16:creationId xmlns:a16="http://schemas.microsoft.com/office/drawing/2014/main" id="{C5C9F4D5-674B-4185-83DF-2DE4B45AE7BA}"/>
              </a:ext>
            </a:extLst>
          </p:cNvPr>
          <p:cNvGrpSpPr/>
          <p:nvPr/>
        </p:nvGrpSpPr>
        <p:grpSpPr>
          <a:xfrm>
            <a:off x="6377766" y="1896455"/>
            <a:ext cx="5045582" cy="1203724"/>
            <a:chOff x="746512" y="3519205"/>
            <a:chExt cx="5045582" cy="1203724"/>
          </a:xfrm>
        </p:grpSpPr>
        <p:sp>
          <p:nvSpPr>
            <p:cNvPr id="64" name="Rounded Rectangle 1">
              <a:extLst>
                <a:ext uri="{FF2B5EF4-FFF2-40B4-BE49-F238E27FC236}">
                  <a16:creationId xmlns:a16="http://schemas.microsoft.com/office/drawing/2014/main" id="{1AE1CDC5-2990-498E-8B3B-3935DA9CB920}"/>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65" name="Freeform: Shape 64">
              <a:extLst>
                <a:ext uri="{FF2B5EF4-FFF2-40B4-BE49-F238E27FC236}">
                  <a16:creationId xmlns:a16="http://schemas.microsoft.com/office/drawing/2014/main" id="{C4083C98-0448-4313-981A-C9C34037A815}"/>
                </a:ext>
              </a:extLst>
            </p:cNvPr>
            <p:cNvSpPr/>
            <p:nvPr/>
          </p:nvSpPr>
          <p:spPr>
            <a:xfrm rot="16200000">
              <a:off x="668057" y="3597660"/>
              <a:ext cx="1203724" cy="1046814"/>
            </a:xfrm>
            <a:custGeom>
              <a:avLst/>
              <a:gdLst>
                <a:gd name="connsiteX0" fmla="*/ 921902 w 1203724"/>
                <a:gd name="connsiteY0" fmla="*/ 523407 h 1046814"/>
                <a:gd name="connsiteX1" fmla="*/ 601862 w 1203724"/>
                <a:gd name="connsiteY1" fmla="*/ 203367 h 1046814"/>
                <a:gd name="connsiteX2" fmla="*/ 281822 w 1203724"/>
                <a:gd name="connsiteY2" fmla="*/ 523407 h 1046814"/>
                <a:gd name="connsiteX3" fmla="*/ 601862 w 1203724"/>
                <a:gd name="connsiteY3" fmla="*/ 843447 h 1046814"/>
                <a:gd name="connsiteX4" fmla="*/ 921902 w 1203724"/>
                <a:gd name="connsiteY4" fmla="*/ 523407 h 1046814"/>
                <a:gd name="connsiteX5" fmla="*/ 1203724 w 1203724"/>
                <a:gd name="connsiteY5" fmla="*/ 174472 h 1046814"/>
                <a:gd name="connsiteX6" fmla="*/ 1203724 w 1203724"/>
                <a:gd name="connsiteY6" fmla="*/ 1046814 h 1046814"/>
                <a:gd name="connsiteX7" fmla="*/ 0 w 1203724"/>
                <a:gd name="connsiteY7" fmla="*/ 1046814 h 1046814"/>
                <a:gd name="connsiteX8" fmla="*/ 0 w 1203724"/>
                <a:gd name="connsiteY8" fmla="*/ 174472 h 1046814"/>
                <a:gd name="connsiteX9" fmla="*/ 174472 w 1203724"/>
                <a:gd name="connsiteY9" fmla="*/ 0 h 1046814"/>
                <a:gd name="connsiteX10" fmla="*/ 1029252 w 1203724"/>
                <a:gd name="connsiteY10" fmla="*/ 0 h 1046814"/>
                <a:gd name="connsiteX11" fmla="*/ 1203724 w 1203724"/>
                <a:gd name="connsiteY11" fmla="*/ 174472 h 104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724" h="1046814">
                  <a:moveTo>
                    <a:pt x="921902" y="523407"/>
                  </a:moveTo>
                  <a:cubicBezTo>
                    <a:pt x="921902" y="346654"/>
                    <a:pt x="778615" y="203367"/>
                    <a:pt x="601862" y="203367"/>
                  </a:cubicBezTo>
                  <a:cubicBezTo>
                    <a:pt x="425109" y="203367"/>
                    <a:pt x="281822" y="346654"/>
                    <a:pt x="281822" y="523407"/>
                  </a:cubicBezTo>
                  <a:cubicBezTo>
                    <a:pt x="281822" y="700160"/>
                    <a:pt x="425109" y="843447"/>
                    <a:pt x="601862" y="843447"/>
                  </a:cubicBezTo>
                  <a:cubicBezTo>
                    <a:pt x="778615" y="843447"/>
                    <a:pt x="921902" y="700160"/>
                    <a:pt x="921902" y="523407"/>
                  </a:cubicBezTo>
                  <a:close/>
                  <a:moveTo>
                    <a:pt x="1203724" y="174472"/>
                  </a:moveTo>
                  <a:lnTo>
                    <a:pt x="1203724" y="1046814"/>
                  </a:lnTo>
                  <a:lnTo>
                    <a:pt x="0" y="1046814"/>
                  </a:lnTo>
                  <a:lnTo>
                    <a:pt x="0" y="174472"/>
                  </a:lnTo>
                  <a:cubicBezTo>
                    <a:pt x="0" y="78114"/>
                    <a:pt x="78114" y="0"/>
                    <a:pt x="174472" y="0"/>
                  </a:cubicBezTo>
                  <a:lnTo>
                    <a:pt x="1029252" y="0"/>
                  </a:lnTo>
                  <a:cubicBezTo>
                    <a:pt x="1125610" y="0"/>
                    <a:pt x="1203724" y="78114"/>
                    <a:pt x="1203724" y="1744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2" name="Text Placeholder 17">
            <a:extLst>
              <a:ext uri="{FF2B5EF4-FFF2-40B4-BE49-F238E27FC236}">
                <a16:creationId xmlns:a16="http://schemas.microsoft.com/office/drawing/2014/main" id="{CAA300F2-9B01-442F-8EB8-03028755CF55}"/>
              </a:ext>
            </a:extLst>
          </p:cNvPr>
          <p:cNvSpPr>
            <a:spLocks noGrp="1"/>
          </p:cNvSpPr>
          <p:nvPr>
            <p:ph type="body" sz="quarter" idx="25" hasCustomPrompt="1"/>
          </p:nvPr>
        </p:nvSpPr>
        <p:spPr>
          <a:xfrm>
            <a:off x="6378631" y="1904966"/>
            <a:ext cx="1039533" cy="1189038"/>
          </a:xfrm>
        </p:spPr>
        <p:txBody>
          <a:bodyPr anchor="ctr">
            <a:noAutofit/>
          </a:bodyPr>
          <a:lstStyle>
            <a:lvl1pPr marL="0" indent="0" algn="ctr">
              <a:lnSpc>
                <a:spcPct val="100000"/>
              </a:lnSpc>
              <a:spcBef>
                <a:spcPts val="0"/>
              </a:spcBef>
              <a:buFontTx/>
              <a:buNone/>
              <a:defRPr sz="36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4</a:t>
            </a:r>
          </a:p>
        </p:txBody>
      </p:sp>
      <p:sp>
        <p:nvSpPr>
          <p:cNvPr id="61" name="Text Placeholder 17">
            <a:extLst>
              <a:ext uri="{FF2B5EF4-FFF2-40B4-BE49-F238E27FC236}">
                <a16:creationId xmlns:a16="http://schemas.microsoft.com/office/drawing/2014/main" id="{D29D875A-531B-4742-9251-85B3CEAE5257}"/>
              </a:ext>
            </a:extLst>
          </p:cNvPr>
          <p:cNvSpPr>
            <a:spLocks noGrp="1"/>
          </p:cNvSpPr>
          <p:nvPr>
            <p:ph type="body" sz="quarter" idx="24" hasCustomPrompt="1"/>
          </p:nvPr>
        </p:nvSpPr>
        <p:spPr>
          <a:xfrm>
            <a:off x="7539487" y="1911040"/>
            <a:ext cx="3876132" cy="1189038"/>
          </a:xfrm>
        </p:spPr>
        <p:txBody>
          <a:bodyPr anchor="ctr">
            <a:noAutofit/>
          </a:bodyPr>
          <a:lstStyle>
            <a:lvl1pPr marL="0" indent="0">
              <a:lnSpc>
                <a:spcPct val="100000"/>
              </a:lnSpc>
              <a:spcBef>
                <a:spcPts val="0"/>
              </a:spcBef>
              <a:buFontTx/>
              <a:buNone/>
              <a:defRPr sz="28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4</a:t>
            </a:r>
          </a:p>
        </p:txBody>
      </p:sp>
      <p:grpSp>
        <p:nvGrpSpPr>
          <p:cNvPr id="56" name="Group 55">
            <a:extLst>
              <a:ext uri="{FF2B5EF4-FFF2-40B4-BE49-F238E27FC236}">
                <a16:creationId xmlns:a16="http://schemas.microsoft.com/office/drawing/2014/main" id="{6B1DEBBC-88DB-488A-A092-BF1D784D9ABD}"/>
              </a:ext>
            </a:extLst>
          </p:cNvPr>
          <p:cNvGrpSpPr/>
          <p:nvPr/>
        </p:nvGrpSpPr>
        <p:grpSpPr>
          <a:xfrm>
            <a:off x="6377766" y="3276637"/>
            <a:ext cx="5045582" cy="1203724"/>
            <a:chOff x="746512" y="3519205"/>
            <a:chExt cx="5045582" cy="1203724"/>
          </a:xfrm>
        </p:grpSpPr>
        <p:sp>
          <p:nvSpPr>
            <p:cNvPr id="57" name="Rounded Rectangle 1">
              <a:extLst>
                <a:ext uri="{FF2B5EF4-FFF2-40B4-BE49-F238E27FC236}">
                  <a16:creationId xmlns:a16="http://schemas.microsoft.com/office/drawing/2014/main" id="{D35DEEAA-2EFC-48DE-95FF-3C6ACBA8B69B}"/>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58" name="Freeform: Shape 57">
              <a:extLst>
                <a:ext uri="{FF2B5EF4-FFF2-40B4-BE49-F238E27FC236}">
                  <a16:creationId xmlns:a16="http://schemas.microsoft.com/office/drawing/2014/main" id="{DD4C1CC5-8C16-41B8-B178-D0568AD6B638}"/>
                </a:ext>
              </a:extLst>
            </p:cNvPr>
            <p:cNvSpPr/>
            <p:nvPr/>
          </p:nvSpPr>
          <p:spPr>
            <a:xfrm rot="16200000">
              <a:off x="668057" y="3597660"/>
              <a:ext cx="1203724" cy="1046814"/>
            </a:xfrm>
            <a:custGeom>
              <a:avLst/>
              <a:gdLst>
                <a:gd name="connsiteX0" fmla="*/ 921902 w 1203724"/>
                <a:gd name="connsiteY0" fmla="*/ 523407 h 1046814"/>
                <a:gd name="connsiteX1" fmla="*/ 601862 w 1203724"/>
                <a:gd name="connsiteY1" fmla="*/ 203367 h 1046814"/>
                <a:gd name="connsiteX2" fmla="*/ 281822 w 1203724"/>
                <a:gd name="connsiteY2" fmla="*/ 523407 h 1046814"/>
                <a:gd name="connsiteX3" fmla="*/ 601862 w 1203724"/>
                <a:gd name="connsiteY3" fmla="*/ 843447 h 1046814"/>
                <a:gd name="connsiteX4" fmla="*/ 921902 w 1203724"/>
                <a:gd name="connsiteY4" fmla="*/ 523407 h 1046814"/>
                <a:gd name="connsiteX5" fmla="*/ 1203724 w 1203724"/>
                <a:gd name="connsiteY5" fmla="*/ 174472 h 1046814"/>
                <a:gd name="connsiteX6" fmla="*/ 1203724 w 1203724"/>
                <a:gd name="connsiteY6" fmla="*/ 1046814 h 1046814"/>
                <a:gd name="connsiteX7" fmla="*/ 0 w 1203724"/>
                <a:gd name="connsiteY7" fmla="*/ 1046814 h 1046814"/>
                <a:gd name="connsiteX8" fmla="*/ 0 w 1203724"/>
                <a:gd name="connsiteY8" fmla="*/ 174472 h 1046814"/>
                <a:gd name="connsiteX9" fmla="*/ 174472 w 1203724"/>
                <a:gd name="connsiteY9" fmla="*/ 0 h 1046814"/>
                <a:gd name="connsiteX10" fmla="*/ 1029252 w 1203724"/>
                <a:gd name="connsiteY10" fmla="*/ 0 h 1046814"/>
                <a:gd name="connsiteX11" fmla="*/ 1203724 w 1203724"/>
                <a:gd name="connsiteY11" fmla="*/ 174472 h 104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724" h="1046814">
                  <a:moveTo>
                    <a:pt x="921902" y="523407"/>
                  </a:moveTo>
                  <a:cubicBezTo>
                    <a:pt x="921902" y="346654"/>
                    <a:pt x="778615" y="203367"/>
                    <a:pt x="601862" y="203367"/>
                  </a:cubicBezTo>
                  <a:cubicBezTo>
                    <a:pt x="425109" y="203367"/>
                    <a:pt x="281822" y="346654"/>
                    <a:pt x="281822" y="523407"/>
                  </a:cubicBezTo>
                  <a:cubicBezTo>
                    <a:pt x="281822" y="700160"/>
                    <a:pt x="425109" y="843447"/>
                    <a:pt x="601862" y="843447"/>
                  </a:cubicBezTo>
                  <a:cubicBezTo>
                    <a:pt x="778615" y="843447"/>
                    <a:pt x="921902" y="700160"/>
                    <a:pt x="921902" y="523407"/>
                  </a:cubicBezTo>
                  <a:close/>
                  <a:moveTo>
                    <a:pt x="1203724" y="174472"/>
                  </a:moveTo>
                  <a:lnTo>
                    <a:pt x="1203724" y="1046814"/>
                  </a:lnTo>
                  <a:lnTo>
                    <a:pt x="0" y="1046814"/>
                  </a:lnTo>
                  <a:lnTo>
                    <a:pt x="0" y="174472"/>
                  </a:lnTo>
                  <a:cubicBezTo>
                    <a:pt x="0" y="78114"/>
                    <a:pt x="78114" y="0"/>
                    <a:pt x="174472" y="0"/>
                  </a:cubicBezTo>
                  <a:lnTo>
                    <a:pt x="1029252" y="0"/>
                  </a:lnTo>
                  <a:cubicBezTo>
                    <a:pt x="1125610" y="0"/>
                    <a:pt x="1203724" y="78114"/>
                    <a:pt x="1203724" y="17447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0" name="Text Placeholder 17">
            <a:extLst>
              <a:ext uri="{FF2B5EF4-FFF2-40B4-BE49-F238E27FC236}">
                <a16:creationId xmlns:a16="http://schemas.microsoft.com/office/drawing/2014/main" id="{8BD2D5DA-DB52-440A-940B-7FEA233BDF54}"/>
              </a:ext>
            </a:extLst>
          </p:cNvPr>
          <p:cNvSpPr>
            <a:spLocks noGrp="1"/>
          </p:cNvSpPr>
          <p:nvPr>
            <p:ph type="body" sz="quarter" idx="23" hasCustomPrompt="1"/>
          </p:nvPr>
        </p:nvSpPr>
        <p:spPr>
          <a:xfrm>
            <a:off x="6385530" y="3282754"/>
            <a:ext cx="1039533" cy="1189038"/>
          </a:xfrm>
        </p:spPr>
        <p:txBody>
          <a:bodyPr anchor="ctr">
            <a:noAutofit/>
          </a:bodyPr>
          <a:lstStyle>
            <a:lvl1pPr marL="0" indent="0" algn="ctr">
              <a:lnSpc>
                <a:spcPct val="100000"/>
              </a:lnSpc>
              <a:spcBef>
                <a:spcPts val="0"/>
              </a:spcBef>
              <a:buFontTx/>
              <a:buNone/>
              <a:defRPr sz="36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5</a:t>
            </a:r>
          </a:p>
        </p:txBody>
      </p:sp>
      <p:sp>
        <p:nvSpPr>
          <p:cNvPr id="59" name="Text Placeholder 17">
            <a:extLst>
              <a:ext uri="{FF2B5EF4-FFF2-40B4-BE49-F238E27FC236}">
                <a16:creationId xmlns:a16="http://schemas.microsoft.com/office/drawing/2014/main" id="{E4538641-B245-4245-99ED-0158E0B4D0DB}"/>
              </a:ext>
            </a:extLst>
          </p:cNvPr>
          <p:cNvSpPr>
            <a:spLocks noGrp="1"/>
          </p:cNvSpPr>
          <p:nvPr>
            <p:ph type="body" sz="quarter" idx="22" hasCustomPrompt="1"/>
          </p:nvPr>
        </p:nvSpPr>
        <p:spPr>
          <a:xfrm>
            <a:off x="7539486" y="3294489"/>
            <a:ext cx="3863837" cy="1189038"/>
          </a:xfrm>
        </p:spPr>
        <p:txBody>
          <a:bodyPr anchor="ctr">
            <a:noAutofit/>
          </a:bodyPr>
          <a:lstStyle>
            <a:lvl1pPr marL="0" indent="0">
              <a:lnSpc>
                <a:spcPct val="100000"/>
              </a:lnSpc>
              <a:spcBef>
                <a:spcPts val="0"/>
              </a:spcBef>
              <a:buFontTx/>
              <a:buNone/>
              <a:defRPr sz="28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5</a:t>
            </a:r>
          </a:p>
        </p:txBody>
      </p:sp>
      <p:grpSp>
        <p:nvGrpSpPr>
          <p:cNvPr id="68" name="Group 67">
            <a:extLst>
              <a:ext uri="{FF2B5EF4-FFF2-40B4-BE49-F238E27FC236}">
                <a16:creationId xmlns:a16="http://schemas.microsoft.com/office/drawing/2014/main" id="{D31B0BB8-B09D-416B-9E97-785B521A83E5}"/>
              </a:ext>
            </a:extLst>
          </p:cNvPr>
          <p:cNvGrpSpPr/>
          <p:nvPr/>
        </p:nvGrpSpPr>
        <p:grpSpPr>
          <a:xfrm>
            <a:off x="6385495" y="4656818"/>
            <a:ext cx="5045582" cy="1203724"/>
            <a:chOff x="746512" y="3519205"/>
            <a:chExt cx="5045582" cy="1203724"/>
          </a:xfrm>
        </p:grpSpPr>
        <p:sp>
          <p:nvSpPr>
            <p:cNvPr id="69" name="Rounded Rectangle 1">
              <a:extLst>
                <a:ext uri="{FF2B5EF4-FFF2-40B4-BE49-F238E27FC236}">
                  <a16:creationId xmlns:a16="http://schemas.microsoft.com/office/drawing/2014/main" id="{FA8D804F-5ED0-4259-8A1E-3F697E8FED8A}"/>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70" name="Freeform: Shape 69">
              <a:extLst>
                <a:ext uri="{FF2B5EF4-FFF2-40B4-BE49-F238E27FC236}">
                  <a16:creationId xmlns:a16="http://schemas.microsoft.com/office/drawing/2014/main" id="{B82BBB45-EE4D-4B06-A345-9D2D246571AA}"/>
                </a:ext>
              </a:extLst>
            </p:cNvPr>
            <p:cNvSpPr/>
            <p:nvPr/>
          </p:nvSpPr>
          <p:spPr>
            <a:xfrm rot="16200000">
              <a:off x="668057" y="3597660"/>
              <a:ext cx="1203724" cy="1046814"/>
            </a:xfrm>
            <a:custGeom>
              <a:avLst/>
              <a:gdLst>
                <a:gd name="connsiteX0" fmla="*/ 921902 w 1203724"/>
                <a:gd name="connsiteY0" fmla="*/ 523407 h 1046814"/>
                <a:gd name="connsiteX1" fmla="*/ 601862 w 1203724"/>
                <a:gd name="connsiteY1" fmla="*/ 203367 h 1046814"/>
                <a:gd name="connsiteX2" fmla="*/ 281822 w 1203724"/>
                <a:gd name="connsiteY2" fmla="*/ 523407 h 1046814"/>
                <a:gd name="connsiteX3" fmla="*/ 601862 w 1203724"/>
                <a:gd name="connsiteY3" fmla="*/ 843447 h 1046814"/>
                <a:gd name="connsiteX4" fmla="*/ 921902 w 1203724"/>
                <a:gd name="connsiteY4" fmla="*/ 523407 h 1046814"/>
                <a:gd name="connsiteX5" fmla="*/ 1203724 w 1203724"/>
                <a:gd name="connsiteY5" fmla="*/ 174472 h 1046814"/>
                <a:gd name="connsiteX6" fmla="*/ 1203724 w 1203724"/>
                <a:gd name="connsiteY6" fmla="*/ 1046814 h 1046814"/>
                <a:gd name="connsiteX7" fmla="*/ 0 w 1203724"/>
                <a:gd name="connsiteY7" fmla="*/ 1046814 h 1046814"/>
                <a:gd name="connsiteX8" fmla="*/ 0 w 1203724"/>
                <a:gd name="connsiteY8" fmla="*/ 174472 h 1046814"/>
                <a:gd name="connsiteX9" fmla="*/ 174472 w 1203724"/>
                <a:gd name="connsiteY9" fmla="*/ 0 h 1046814"/>
                <a:gd name="connsiteX10" fmla="*/ 1029252 w 1203724"/>
                <a:gd name="connsiteY10" fmla="*/ 0 h 1046814"/>
                <a:gd name="connsiteX11" fmla="*/ 1203724 w 1203724"/>
                <a:gd name="connsiteY11" fmla="*/ 174472 h 104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724" h="1046814">
                  <a:moveTo>
                    <a:pt x="921902" y="523407"/>
                  </a:moveTo>
                  <a:cubicBezTo>
                    <a:pt x="921902" y="346654"/>
                    <a:pt x="778615" y="203367"/>
                    <a:pt x="601862" y="203367"/>
                  </a:cubicBezTo>
                  <a:cubicBezTo>
                    <a:pt x="425109" y="203367"/>
                    <a:pt x="281822" y="346654"/>
                    <a:pt x="281822" y="523407"/>
                  </a:cubicBezTo>
                  <a:cubicBezTo>
                    <a:pt x="281822" y="700160"/>
                    <a:pt x="425109" y="843447"/>
                    <a:pt x="601862" y="843447"/>
                  </a:cubicBezTo>
                  <a:cubicBezTo>
                    <a:pt x="778615" y="843447"/>
                    <a:pt x="921902" y="700160"/>
                    <a:pt x="921902" y="523407"/>
                  </a:cubicBezTo>
                  <a:close/>
                  <a:moveTo>
                    <a:pt x="1203724" y="174472"/>
                  </a:moveTo>
                  <a:lnTo>
                    <a:pt x="1203724" y="1046814"/>
                  </a:lnTo>
                  <a:lnTo>
                    <a:pt x="0" y="1046814"/>
                  </a:lnTo>
                  <a:lnTo>
                    <a:pt x="0" y="174472"/>
                  </a:lnTo>
                  <a:cubicBezTo>
                    <a:pt x="0" y="78114"/>
                    <a:pt x="78114" y="0"/>
                    <a:pt x="174472" y="0"/>
                  </a:cubicBezTo>
                  <a:lnTo>
                    <a:pt x="1029252" y="0"/>
                  </a:lnTo>
                  <a:cubicBezTo>
                    <a:pt x="1125610" y="0"/>
                    <a:pt x="1203724" y="78114"/>
                    <a:pt x="1203724" y="17447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7" name="Text Placeholder 17">
            <a:extLst>
              <a:ext uri="{FF2B5EF4-FFF2-40B4-BE49-F238E27FC236}">
                <a16:creationId xmlns:a16="http://schemas.microsoft.com/office/drawing/2014/main" id="{C2AD4378-15B4-4467-8101-505F269B2CC9}"/>
              </a:ext>
            </a:extLst>
          </p:cNvPr>
          <p:cNvSpPr>
            <a:spLocks noGrp="1"/>
          </p:cNvSpPr>
          <p:nvPr>
            <p:ph type="body" sz="quarter" idx="27" hasCustomPrompt="1"/>
          </p:nvPr>
        </p:nvSpPr>
        <p:spPr>
          <a:xfrm>
            <a:off x="6386360" y="4665329"/>
            <a:ext cx="1039533" cy="1189038"/>
          </a:xfrm>
        </p:spPr>
        <p:txBody>
          <a:bodyPr anchor="ctr">
            <a:noAutofit/>
          </a:bodyPr>
          <a:lstStyle>
            <a:lvl1pPr marL="0" indent="0" algn="ctr">
              <a:lnSpc>
                <a:spcPct val="100000"/>
              </a:lnSpc>
              <a:spcBef>
                <a:spcPts val="0"/>
              </a:spcBef>
              <a:buFontTx/>
              <a:buNone/>
              <a:defRPr sz="36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6</a:t>
            </a:r>
          </a:p>
        </p:txBody>
      </p:sp>
      <p:sp>
        <p:nvSpPr>
          <p:cNvPr id="66" name="Text Placeholder 17">
            <a:extLst>
              <a:ext uri="{FF2B5EF4-FFF2-40B4-BE49-F238E27FC236}">
                <a16:creationId xmlns:a16="http://schemas.microsoft.com/office/drawing/2014/main" id="{F1A9D390-D852-46D1-B38E-179E438F987B}"/>
              </a:ext>
            </a:extLst>
          </p:cNvPr>
          <p:cNvSpPr>
            <a:spLocks noGrp="1"/>
          </p:cNvSpPr>
          <p:nvPr>
            <p:ph type="body" sz="quarter" idx="26" hasCustomPrompt="1"/>
          </p:nvPr>
        </p:nvSpPr>
        <p:spPr>
          <a:xfrm>
            <a:off x="7539486" y="4671403"/>
            <a:ext cx="3883862" cy="1189038"/>
          </a:xfrm>
        </p:spPr>
        <p:txBody>
          <a:bodyPr anchor="ctr">
            <a:noAutofit/>
          </a:bodyPr>
          <a:lstStyle>
            <a:lvl1pPr marL="0" indent="0">
              <a:lnSpc>
                <a:spcPct val="100000"/>
              </a:lnSpc>
              <a:spcBef>
                <a:spcPts val="0"/>
              </a:spcBef>
              <a:buFontTx/>
              <a:buNone/>
              <a:defRPr sz="28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6</a:t>
            </a:r>
          </a:p>
        </p:txBody>
      </p:sp>
    </p:spTree>
    <p:custDataLst>
      <p:tags r:id="rId1"/>
    </p:custDataLst>
    <p:extLst>
      <p:ext uri="{BB962C8B-B14F-4D97-AF65-F5344CB8AC3E}">
        <p14:creationId xmlns:p14="http://schemas.microsoft.com/office/powerpoint/2010/main" val="30960732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ADA no logo">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0A75770-69F7-CA51-7260-7DD5A6A4AC82}"/>
              </a:ext>
            </a:extLst>
          </p:cNvPr>
          <p:cNvSpPr>
            <a:spLocks noGrp="1"/>
          </p:cNvSpPr>
          <p:nvPr>
            <p:ph type="title" hasCustomPrompt="1"/>
          </p:nvPr>
        </p:nvSpPr>
        <p:spPr>
          <a:xfrm>
            <a:off x="639662" y="365129"/>
            <a:ext cx="11015661" cy="1280160"/>
          </a:xfrm>
        </p:spPr>
        <p:txBody>
          <a:bodyPr/>
          <a:lstStyle>
            <a:lvl1pPr>
              <a:defRPr/>
            </a:lvl1pPr>
          </a:lstStyle>
          <a:p>
            <a:r>
              <a:rPr lang="en-US"/>
              <a:t>title</a:t>
            </a:r>
          </a:p>
        </p:txBody>
      </p:sp>
    </p:spTree>
    <p:custDataLst>
      <p:tags r:id="rId1"/>
    </p:custDataLst>
    <p:extLst>
      <p:ext uri="{BB962C8B-B14F-4D97-AF65-F5344CB8AC3E}">
        <p14:creationId xmlns:p14="http://schemas.microsoft.com/office/powerpoint/2010/main" val="37068209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ADA 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4722B-76A8-08F1-D1BD-DF8707597BC7}"/>
              </a:ext>
            </a:extLst>
          </p:cNvPr>
          <p:cNvSpPr>
            <a:spLocks noGrp="1"/>
          </p:cNvSpPr>
          <p:nvPr>
            <p:ph type="title" hasCustomPrompt="1"/>
          </p:nvPr>
        </p:nvSpPr>
        <p:spPr>
          <a:xfrm>
            <a:off x="639662" y="365129"/>
            <a:ext cx="11015661" cy="1280160"/>
          </a:xfrm>
        </p:spPr>
        <p:txBody>
          <a:bodyPr/>
          <a:lstStyle>
            <a:lvl1pPr>
              <a:defRPr/>
            </a:lvl1pPr>
          </a:lstStyle>
          <a:p>
            <a:r>
              <a:rPr lang="en-US"/>
              <a:t>title</a:t>
            </a:r>
          </a:p>
        </p:txBody>
      </p:sp>
      <p:pic>
        <p:nvPicPr>
          <p:cNvPr id="2" name="Picture 1">
            <a:extLst>
              <a:ext uri="{FF2B5EF4-FFF2-40B4-BE49-F238E27FC236}">
                <a16:creationId xmlns:a16="http://schemas.microsoft.com/office/drawing/2014/main" id="{244E77FA-9FC4-7597-45D7-661FC0EF1D9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140696" y="5907024"/>
            <a:ext cx="1548147" cy="589475"/>
          </a:xfrm>
          <a:prstGeom prst="rect">
            <a:avLst/>
          </a:prstGeom>
        </p:spPr>
      </p:pic>
    </p:spTree>
    <p:custDataLst>
      <p:tags r:id="rId1"/>
    </p:custDataLst>
    <p:extLst>
      <p:ext uri="{BB962C8B-B14F-4D97-AF65-F5344CB8AC3E}">
        <p14:creationId xmlns:p14="http://schemas.microsoft.com/office/powerpoint/2010/main" val="3811924950"/>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ADA Plus/Delta">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7084F6-CC4F-4527-BFE0-A9AE36DF55CB}"/>
              </a:ext>
              <a:ext uri="{C183D7F6-B498-43B3-948B-1728B52AA6E4}">
                <adec:decorative xmlns:adec="http://schemas.microsoft.com/office/drawing/2017/decorative" val="1"/>
              </a:ext>
            </a:extLst>
          </p:cNvPr>
          <p:cNvSpPr txBox="1"/>
          <p:nvPr/>
        </p:nvSpPr>
        <p:spPr>
          <a:xfrm>
            <a:off x="7079767" y="1520339"/>
            <a:ext cx="1821112" cy="2574679"/>
          </a:xfrm>
          <a:prstGeom prst="rect">
            <a:avLst/>
          </a:prstGeom>
          <a:noFill/>
        </p:spPr>
        <p:txBody>
          <a:bodyPr wrap="square" rtlCol="0">
            <a:spAutoFit/>
          </a:bodyPr>
          <a:lstStyle/>
          <a:p>
            <a:r>
              <a:rPr lang="en-US" sz="16131">
                <a:solidFill>
                  <a:schemeClr val="accent3"/>
                </a:solidFill>
                <a:sym typeface="Wingdings 3" panose="05040102010807070707" pitchFamily="18" charset="2"/>
              </a:rPr>
              <a:t></a:t>
            </a:r>
            <a:endParaRPr lang="en-US" sz="16131">
              <a:solidFill>
                <a:schemeClr val="accent3"/>
              </a:solidFill>
            </a:endParaRPr>
          </a:p>
        </p:txBody>
      </p:sp>
      <p:sp>
        <p:nvSpPr>
          <p:cNvPr id="5" name="TextBox 4">
            <a:extLst>
              <a:ext uri="{FF2B5EF4-FFF2-40B4-BE49-F238E27FC236}">
                <a16:creationId xmlns:a16="http://schemas.microsoft.com/office/drawing/2014/main" id="{848D523F-2B10-45E6-BD86-4B58A834677C}"/>
              </a:ext>
              <a:ext uri="{C183D7F6-B498-43B3-948B-1728B52AA6E4}">
                <adec:decorative xmlns:adec="http://schemas.microsoft.com/office/drawing/2017/decorative" val="1"/>
              </a:ext>
            </a:extLst>
          </p:cNvPr>
          <p:cNvSpPr txBox="1"/>
          <p:nvPr/>
        </p:nvSpPr>
        <p:spPr>
          <a:xfrm>
            <a:off x="2499533" y="809268"/>
            <a:ext cx="2951300" cy="3672416"/>
          </a:xfrm>
          <a:prstGeom prst="rect">
            <a:avLst/>
          </a:prstGeom>
          <a:noFill/>
        </p:spPr>
        <p:txBody>
          <a:bodyPr wrap="square" rtlCol="0">
            <a:spAutoFit/>
          </a:bodyPr>
          <a:lstStyle/>
          <a:p>
            <a:r>
              <a:rPr lang="en-US" sz="23264">
                <a:solidFill>
                  <a:schemeClr val="accent6"/>
                </a:solidFill>
                <a:latin typeface="Segoe UI" panose="020B0502040204020203" pitchFamily="34" charset="0"/>
                <a:cs typeface="Segoe UI" panose="020B0502040204020203" pitchFamily="34" charset="0"/>
                <a:sym typeface="Wingdings 3" panose="05040102010807070707" pitchFamily="18" charset="2"/>
              </a:rPr>
              <a:t>+</a:t>
            </a:r>
            <a:endParaRPr lang="en-US" sz="23264">
              <a:solidFill>
                <a:schemeClr val="accent6"/>
              </a:solidFill>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F122FFC6-CE10-4DEE-AEAD-F65563C84894}"/>
              </a:ext>
            </a:extLst>
          </p:cNvPr>
          <p:cNvSpPr txBox="1"/>
          <p:nvPr/>
        </p:nvSpPr>
        <p:spPr>
          <a:xfrm>
            <a:off x="1552372" y="3947214"/>
            <a:ext cx="3971672" cy="1323439"/>
          </a:xfrm>
          <a:prstGeom prst="rect">
            <a:avLst/>
          </a:prstGeom>
          <a:noFill/>
        </p:spPr>
        <p:txBody>
          <a:bodyPr wrap="square" rtlCol="0">
            <a:spAutoFit/>
          </a:bodyPr>
          <a:lstStyle/>
          <a:p>
            <a:pPr algn="ctr"/>
            <a:r>
              <a:rPr lang="en-US" sz="4000">
                <a:latin typeface="Segoe UI" panose="020B0502040204020203" pitchFamily="34" charset="0"/>
                <a:cs typeface="Segoe UI" panose="020B0502040204020203" pitchFamily="34" charset="0"/>
              </a:rPr>
              <a:t>What was most helpful?</a:t>
            </a:r>
          </a:p>
        </p:txBody>
      </p:sp>
      <p:sp>
        <p:nvSpPr>
          <p:cNvPr id="7" name="TextBox 6">
            <a:extLst>
              <a:ext uri="{FF2B5EF4-FFF2-40B4-BE49-F238E27FC236}">
                <a16:creationId xmlns:a16="http://schemas.microsoft.com/office/drawing/2014/main" id="{F7F4FFC4-513D-403C-8A4F-B3C4B13EFB0B}"/>
              </a:ext>
            </a:extLst>
          </p:cNvPr>
          <p:cNvSpPr txBox="1"/>
          <p:nvPr/>
        </p:nvSpPr>
        <p:spPr>
          <a:xfrm>
            <a:off x="6227512" y="3942360"/>
            <a:ext cx="3971672" cy="1938992"/>
          </a:xfrm>
          <a:prstGeom prst="rect">
            <a:avLst/>
          </a:prstGeom>
          <a:noFill/>
        </p:spPr>
        <p:txBody>
          <a:bodyPr wrap="square" rtlCol="0">
            <a:spAutoFit/>
          </a:bodyPr>
          <a:lstStyle/>
          <a:p>
            <a:pPr algn="ctr"/>
            <a:r>
              <a:rPr lang="en-US" sz="4000">
                <a:latin typeface="Segoe UI" panose="020B0502040204020203" pitchFamily="34" charset="0"/>
                <a:cs typeface="Segoe UI" panose="020B0502040204020203" pitchFamily="34" charset="0"/>
              </a:rPr>
              <a:t>What could be upgraded for next time?</a:t>
            </a:r>
          </a:p>
        </p:txBody>
      </p:sp>
    </p:spTree>
    <p:custDataLst>
      <p:tags r:id="rId1"/>
    </p:custDataLst>
    <p:extLst>
      <p:ext uri="{BB962C8B-B14F-4D97-AF65-F5344CB8AC3E}">
        <p14:creationId xmlns:p14="http://schemas.microsoft.com/office/powerpoint/2010/main" val="18721514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ADA  Thank You">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9990E00E-C783-D2C2-324D-0DF62073EE91}"/>
              </a:ext>
            </a:extLst>
          </p:cNvPr>
          <p:cNvSpPr>
            <a:spLocks noGrp="1"/>
          </p:cNvSpPr>
          <p:nvPr>
            <p:ph type="body" sz="quarter" idx="11" hasCustomPrompt="1"/>
          </p:nvPr>
        </p:nvSpPr>
        <p:spPr>
          <a:xfrm>
            <a:off x="648626" y="2333324"/>
            <a:ext cx="4418673" cy="2437585"/>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marL="0" marR="0" lvl="4" indent="0" algn="l" defTabSz="457200" rtl="0" eaLnBrk="1" fontAlgn="auto" latinLnBrk="0" hangingPunct="1">
              <a:lnSpc>
                <a:spcPct val="100000"/>
              </a:lnSpc>
              <a:spcBef>
                <a:spcPts val="0"/>
              </a:spcBef>
              <a:spcAft>
                <a:spcPts val="1000"/>
              </a:spcAft>
              <a:buClrTx/>
              <a:buSzTx/>
              <a:buFontTx/>
              <a:buNone/>
              <a:tabLst/>
              <a:defRPr/>
            </a:pPr>
            <a:r>
              <a:rPr lang="en-US"/>
              <a:t>Click to type </a:t>
            </a:r>
            <a:r>
              <a:rPr lang="en-US" sz="2800">
                <a:latin typeface="Segoe UI" panose="020B0502040204020203" pitchFamily="34" charset="0"/>
                <a:cs typeface="Segoe UI" panose="020B0502040204020203" pitchFamily="34" charset="0"/>
              </a:rPr>
              <a:t>EvidentChange.org </a:t>
            </a:r>
            <a:br>
              <a:rPr lang="en-US" sz="2800">
                <a:latin typeface="Segoe UI" panose="020B0502040204020203" pitchFamily="34" charset="0"/>
                <a:cs typeface="Segoe UI" panose="020B0502040204020203" pitchFamily="34" charset="0"/>
              </a:rPr>
            </a:br>
            <a:r>
              <a:rPr lang="en-US" sz="2800">
                <a:latin typeface="Segoe UI" panose="020B0502040204020203" pitchFamily="34" charset="0"/>
                <a:cs typeface="Segoe UI" panose="020B0502040204020203" pitchFamily="34" charset="0"/>
              </a:rPr>
              <a:t>(800) 306-6223 Info@EvidentChange.org</a:t>
            </a:r>
          </a:p>
        </p:txBody>
      </p:sp>
      <p:sp>
        <p:nvSpPr>
          <p:cNvPr id="17" name="Picture Placeholder 3">
            <a:extLst>
              <a:ext uri="{FF2B5EF4-FFF2-40B4-BE49-F238E27FC236}">
                <a16:creationId xmlns:a16="http://schemas.microsoft.com/office/drawing/2014/main" id="{14854F13-844D-4C2D-BB09-40674ABA7646}"/>
              </a:ext>
              <a:ext uri="{C183D7F6-B498-43B3-948B-1728B52AA6E4}">
                <adec:decorative xmlns:adec="http://schemas.microsoft.com/office/drawing/2017/decorative" val="1"/>
              </a:ext>
            </a:extLst>
          </p:cNvPr>
          <p:cNvSpPr>
            <a:spLocks noGrp="1"/>
          </p:cNvSpPr>
          <p:nvPr>
            <p:ph type="pic" sz="quarter" idx="10"/>
          </p:nvPr>
        </p:nvSpPr>
        <p:spPr>
          <a:xfrm>
            <a:off x="6628573" y="535667"/>
            <a:ext cx="4917882"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21208" y="5907024"/>
            <a:ext cx="1548147" cy="589475"/>
          </a:xfrm>
          <a:prstGeom prst="rect">
            <a:avLst/>
          </a:prstGeom>
        </p:spPr>
      </p:pic>
      <p:pic>
        <p:nvPicPr>
          <p:cNvPr id="3" name="Picture 2">
            <a:extLst>
              <a:ext uri="{FF2B5EF4-FFF2-40B4-BE49-F238E27FC236}">
                <a16:creationId xmlns:a16="http://schemas.microsoft.com/office/drawing/2014/main" id="{14399CAA-788E-A77D-5A63-41C7CFF620E9}"/>
              </a:ext>
            </a:extLst>
          </p:cNvPr>
          <p:cNvPicPr>
            <a:picLocks noChangeAspect="1"/>
          </p:cNvPicPr>
          <p:nvPr/>
        </p:nvPicPr>
        <p:blipFill>
          <a:blip r:embed="rId4"/>
          <a:stretch>
            <a:fillRect/>
          </a:stretch>
        </p:blipFill>
        <p:spPr>
          <a:xfrm>
            <a:off x="6607125" y="533002"/>
            <a:ext cx="4919898" cy="5785605"/>
          </a:xfrm>
          <a:prstGeom prst="rect">
            <a:avLst/>
          </a:prstGeom>
        </p:spPr>
      </p:pic>
      <p:sp>
        <p:nvSpPr>
          <p:cNvPr id="12" name="Title 1">
            <a:extLst>
              <a:ext uri="{FF2B5EF4-FFF2-40B4-BE49-F238E27FC236}">
                <a16:creationId xmlns:a16="http://schemas.microsoft.com/office/drawing/2014/main" id="{8796C425-8209-D022-9B49-AA0770BC920C}"/>
              </a:ext>
            </a:extLst>
          </p:cNvPr>
          <p:cNvSpPr>
            <a:spLocks noGrp="1"/>
          </p:cNvSpPr>
          <p:nvPr>
            <p:ph type="title" hasCustomPrompt="1"/>
          </p:nvPr>
        </p:nvSpPr>
        <p:spPr>
          <a:xfrm>
            <a:off x="645544" y="412790"/>
            <a:ext cx="4421755" cy="1776846"/>
          </a:xfrm>
        </p:spPr>
        <p:txBody>
          <a:bodyPr anchor="t"/>
          <a:lstStyle>
            <a:lvl1pPr>
              <a:defRPr/>
            </a:lvl1pPr>
          </a:lstStyle>
          <a:p>
            <a:pPr lvl="0"/>
            <a:r>
              <a:rPr lang="en-US" sz="4400" b="1">
                <a:solidFill>
                  <a:schemeClr val="tx2"/>
                </a:solidFill>
                <a:latin typeface="Segoe UI" panose="020B0502040204020203" pitchFamily="34" charset="0"/>
                <a:cs typeface="Segoe UI" panose="020B0502040204020203" pitchFamily="34" charset="0"/>
              </a:rPr>
              <a:t>Click to type THANK YOU</a:t>
            </a:r>
            <a:br>
              <a:rPr lang="en-US" sz="4400" b="1">
                <a:solidFill>
                  <a:schemeClr val="tx2"/>
                </a:solidFill>
                <a:latin typeface="Segoe UI" panose="020B0502040204020203" pitchFamily="34" charset="0"/>
                <a:cs typeface="Segoe UI" panose="020B0502040204020203" pitchFamily="34" charset="0"/>
              </a:rPr>
            </a:br>
            <a:r>
              <a:rPr lang="en-US" sz="4400" b="1">
                <a:solidFill>
                  <a:schemeClr val="tx2"/>
                </a:solidFill>
                <a:latin typeface="Segoe UI" panose="020B0502040204020203" pitchFamily="34" charset="0"/>
                <a:cs typeface="Segoe UI" panose="020B0502040204020203" pitchFamily="34" charset="0"/>
              </a:rPr>
              <a:t>&amp; QUESTIONS</a:t>
            </a:r>
          </a:p>
        </p:txBody>
      </p:sp>
    </p:spTree>
    <p:custDataLst>
      <p:tags r:id="rId1"/>
    </p:custDataLst>
    <p:extLst>
      <p:ext uri="{BB962C8B-B14F-4D97-AF65-F5344CB8AC3E}">
        <p14:creationId xmlns:p14="http://schemas.microsoft.com/office/powerpoint/2010/main" val="2171601502"/>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ADA 3 box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a:t>Click to Edit Master Title Style</a:t>
            </a:r>
          </a:p>
        </p:txBody>
      </p:sp>
      <p:sp>
        <p:nvSpPr>
          <p:cNvPr id="3" name="Text Placeholder 11">
            <a:extLst>
              <a:ext uri="{FF2B5EF4-FFF2-40B4-BE49-F238E27FC236}">
                <a16:creationId xmlns:a16="http://schemas.microsoft.com/office/drawing/2014/main" id="{32E752B1-301D-4273-A823-32E6D0958AE8}"/>
              </a:ext>
            </a:extLst>
          </p:cNvPr>
          <p:cNvSpPr>
            <a:spLocks noGrp="1"/>
          </p:cNvSpPr>
          <p:nvPr>
            <p:ph type="body" sz="quarter" idx="11"/>
          </p:nvPr>
        </p:nvSpPr>
        <p:spPr>
          <a:xfrm>
            <a:off x="8337479" y="3182061"/>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4" name="Text Placeholder 11">
            <a:extLst>
              <a:ext uri="{FF2B5EF4-FFF2-40B4-BE49-F238E27FC236}">
                <a16:creationId xmlns:a16="http://schemas.microsoft.com/office/drawing/2014/main" id="{5D898DD7-3754-4561-99FF-DC9125C5B76B}"/>
              </a:ext>
            </a:extLst>
          </p:cNvPr>
          <p:cNvSpPr>
            <a:spLocks noGrp="1"/>
          </p:cNvSpPr>
          <p:nvPr>
            <p:ph type="body" sz="quarter" idx="12"/>
          </p:nvPr>
        </p:nvSpPr>
        <p:spPr>
          <a:xfrm>
            <a:off x="4488571" y="3182060"/>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5" name="Text Placeholder 11">
            <a:extLst>
              <a:ext uri="{FF2B5EF4-FFF2-40B4-BE49-F238E27FC236}">
                <a16:creationId xmlns:a16="http://schemas.microsoft.com/office/drawing/2014/main" id="{2AC04268-A805-4B98-8F12-9530D62D216B}"/>
              </a:ext>
            </a:extLst>
          </p:cNvPr>
          <p:cNvSpPr>
            <a:spLocks noGrp="1"/>
          </p:cNvSpPr>
          <p:nvPr>
            <p:ph type="body" sz="quarter" idx="13"/>
          </p:nvPr>
        </p:nvSpPr>
        <p:spPr>
          <a:xfrm>
            <a:off x="639662" y="3182060"/>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pic>
        <p:nvPicPr>
          <p:cNvPr id="6" name="Picture 5">
            <a:extLst>
              <a:ext uri="{FF2B5EF4-FFF2-40B4-BE49-F238E27FC236}">
                <a16:creationId xmlns:a16="http://schemas.microsoft.com/office/drawing/2014/main" id="{328043A0-48EB-4424-BD92-E2EDBA313235}"/>
              </a:ext>
            </a:extLst>
          </p:cNvPr>
          <p:cNvPicPr>
            <a:picLocks noChangeAspect="1"/>
          </p:cNvPicPr>
          <p:nvPr/>
        </p:nvPicPr>
        <p:blipFill>
          <a:blip r:embed="rId3"/>
          <a:srcRect/>
          <a:stretch/>
        </p:blipFill>
        <p:spPr>
          <a:xfrm>
            <a:off x="10140696" y="5907024"/>
            <a:ext cx="1548147" cy="589475"/>
          </a:xfrm>
          <a:prstGeom prst="rect">
            <a:avLst/>
          </a:prstGeom>
        </p:spPr>
      </p:pic>
    </p:spTree>
    <p:custDataLst>
      <p:tags r:id="rId1"/>
    </p:custDataLst>
    <p:extLst>
      <p:ext uri="{BB962C8B-B14F-4D97-AF65-F5344CB8AC3E}">
        <p14:creationId xmlns:p14="http://schemas.microsoft.com/office/powerpoint/2010/main" val="42259564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7292-D3CB-46C2-9A81-1D670F432C07}"/>
              </a:ext>
            </a:extLst>
          </p:cNvPr>
          <p:cNvSpPr>
            <a:spLocks noGrp="1"/>
          </p:cNvSpPr>
          <p:nvPr>
            <p:ph type="title" hasCustomPrompt="1"/>
          </p:nvPr>
        </p:nvSpPr>
        <p:spPr/>
        <p:txBody>
          <a:bodyPr/>
          <a:lstStyle>
            <a:lvl1pPr>
              <a:defRPr cap="all" baseline="0"/>
            </a:lvl1pPr>
          </a:lstStyle>
          <a:p>
            <a:r>
              <a:rPr lang="en-US"/>
              <a:t>CLICK TO EDIT MASTER TITLE STYLE</a:t>
            </a:r>
          </a:p>
        </p:txBody>
      </p:sp>
      <p:pic>
        <p:nvPicPr>
          <p:cNvPr id="4" name="Picture 3">
            <a:extLst>
              <a:ext uri="{FF2B5EF4-FFF2-40B4-BE49-F238E27FC236}">
                <a16:creationId xmlns:a16="http://schemas.microsoft.com/office/drawing/2014/main" id="{C1422FAB-96FD-4634-A01E-A21638648B85}"/>
              </a:ext>
            </a:extLst>
          </p:cNvPr>
          <p:cNvPicPr>
            <a:picLocks noChangeAspect="1"/>
          </p:cNvPicPr>
          <p:nvPr/>
        </p:nvPicPr>
        <p:blipFill>
          <a:blip r:embed="rId3"/>
          <a:srcRect/>
          <a:stretch/>
        </p:blipFill>
        <p:spPr>
          <a:xfrm>
            <a:off x="521208" y="5907024"/>
            <a:ext cx="1548147" cy="589475"/>
          </a:xfrm>
          <a:prstGeom prst="rect">
            <a:avLst/>
          </a:prstGeom>
        </p:spPr>
      </p:pic>
    </p:spTree>
    <p:custDataLst>
      <p:tags r:id="rId1"/>
    </p:custDataLst>
    <p:extLst>
      <p:ext uri="{BB962C8B-B14F-4D97-AF65-F5344CB8AC3E}">
        <p14:creationId xmlns:p14="http://schemas.microsoft.com/office/powerpoint/2010/main" val="31451767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a:t>Click to Edit Master Title Style</a:t>
            </a:r>
          </a:p>
        </p:txBody>
      </p:sp>
    </p:spTree>
    <p:custDataLst>
      <p:tags r:id="rId1"/>
    </p:custDataLst>
    <p:extLst>
      <p:ext uri="{BB962C8B-B14F-4D97-AF65-F5344CB8AC3E}">
        <p14:creationId xmlns:p14="http://schemas.microsoft.com/office/powerpoint/2010/main" val="5624868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45AF38C-B960-8D4A-9C67-D80AA8D89892}"/>
              </a:ext>
            </a:extLst>
          </p:cNvPr>
          <p:cNvSpPr>
            <a:spLocks noGrp="1"/>
          </p:cNvSpPr>
          <p:nvPr>
            <p:ph type="body" sz="quarter" idx="10" hasCustomPrompt="1"/>
          </p:nvPr>
        </p:nvSpPr>
        <p:spPr>
          <a:xfrm>
            <a:off x="696397" y="2867254"/>
            <a:ext cx="10363200" cy="1738200"/>
          </a:xfrm>
          <a:prstGeom prst="rect">
            <a:avLst/>
          </a:prstGeom>
        </p:spPr>
        <p:txBody>
          <a:bodyPr anchor="t" anchorCtr="0">
            <a:noAutofit/>
          </a:bodyPr>
          <a:lstStyle>
            <a:lvl1pPr marL="0" indent="0" algn="l" fontAlgn="t">
              <a:lnSpc>
                <a:spcPts val="6326"/>
              </a:lnSpc>
              <a:spcBef>
                <a:spcPts val="0"/>
              </a:spcBef>
              <a:buNone/>
              <a:defRPr sz="6600" b="1" i="0" cap="all" spc="84" baseline="0">
                <a:solidFill>
                  <a:srgbClr val="006E8D"/>
                </a:solidFill>
                <a:latin typeface="Segoe UI" panose="020B0502040204020203" pitchFamily="34" charset="0"/>
                <a:cs typeface="Segoe UI" panose="020B0502040204020203" pitchFamily="34" charset="0"/>
              </a:defRPr>
            </a:lvl1pPr>
            <a:lvl2pPr marL="60325" indent="0" algn="l" fontAlgn="t">
              <a:lnSpc>
                <a:spcPts val="2249"/>
              </a:lnSpc>
              <a:spcBef>
                <a:spcPts val="1476"/>
              </a:spcBef>
              <a:buNone/>
              <a:defRPr sz="1968" b="1" cap="all" spc="28" baseline="0">
                <a:solidFill>
                  <a:srgbClr val="00ABCA"/>
                </a:solidFill>
                <a:latin typeface="Segoe UI" panose="020B0502040204020203" pitchFamily="34" charset="0"/>
                <a:cs typeface="Segoe UI" panose="020B0502040204020203" pitchFamily="34" charset="0"/>
              </a:defRPr>
            </a:lvl2pPr>
          </a:lstStyle>
          <a:p>
            <a:pPr lvl="0"/>
            <a:r>
              <a:rPr lang="en-US"/>
              <a:t>Presentation Title here</a:t>
            </a:r>
          </a:p>
        </p:txBody>
      </p:sp>
      <p:sp>
        <p:nvSpPr>
          <p:cNvPr id="8" name="Text Placeholder 7">
            <a:extLst>
              <a:ext uri="{FF2B5EF4-FFF2-40B4-BE49-F238E27FC236}">
                <a16:creationId xmlns:a16="http://schemas.microsoft.com/office/drawing/2014/main" id="{5B45D833-F690-40CC-A244-742F2287D053}"/>
              </a:ext>
            </a:extLst>
          </p:cNvPr>
          <p:cNvSpPr>
            <a:spLocks noGrp="1"/>
          </p:cNvSpPr>
          <p:nvPr>
            <p:ph type="body" sz="quarter" idx="12" hasCustomPrompt="1"/>
          </p:nvPr>
        </p:nvSpPr>
        <p:spPr>
          <a:xfrm>
            <a:off x="696913" y="4733925"/>
            <a:ext cx="10888662" cy="1398588"/>
          </a:xfrm>
        </p:spPr>
        <p:txBody>
          <a:bodyPr>
            <a:noAutofit/>
          </a:bodyPr>
          <a:lstStyle>
            <a:lvl1pPr marL="0" indent="0">
              <a:buFontTx/>
              <a:buNone/>
              <a:defRPr sz="2800" b="1" cap="all" baseline="0">
                <a:solidFill>
                  <a:schemeClr val="accent1"/>
                </a:solidFill>
              </a:defRPr>
            </a:lvl1pPr>
            <a:lvl2pPr marL="325830" indent="0">
              <a:buFontTx/>
              <a:buNone/>
              <a:defRPr sz="2800" b="1">
                <a:solidFill>
                  <a:schemeClr val="accent1"/>
                </a:solidFill>
              </a:defRPr>
            </a:lvl2pPr>
            <a:lvl3pPr marL="642732" indent="0">
              <a:buFontTx/>
              <a:buNone/>
              <a:defRPr sz="2800" b="1">
                <a:solidFill>
                  <a:schemeClr val="accent1"/>
                </a:solidFill>
              </a:defRPr>
            </a:lvl3pPr>
            <a:lvl4pPr marL="1370947" indent="0">
              <a:buFontTx/>
              <a:buNone/>
              <a:defRPr sz="2800" b="1">
                <a:solidFill>
                  <a:schemeClr val="accent1"/>
                </a:solidFill>
              </a:defRPr>
            </a:lvl4pPr>
            <a:lvl5pPr marL="1827929" indent="0">
              <a:buFontTx/>
              <a:buNone/>
              <a:defRPr sz="2800" b="1">
                <a:solidFill>
                  <a:schemeClr val="accent1"/>
                </a:solidFill>
              </a:defRPr>
            </a:lvl5pPr>
          </a:lstStyle>
          <a:p>
            <a:pPr lvl="0"/>
            <a:r>
              <a:rPr lang="en-US"/>
              <a:t>SUBTITLE</a:t>
            </a:r>
          </a:p>
        </p:txBody>
      </p:sp>
    </p:spTree>
    <p:custDataLst>
      <p:tags r:id="rId1"/>
    </p:custDataLst>
    <p:extLst>
      <p:ext uri="{BB962C8B-B14F-4D97-AF65-F5344CB8AC3E}">
        <p14:creationId xmlns:p14="http://schemas.microsoft.com/office/powerpoint/2010/main" val="42234205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Section 3">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D3D7D860-2D25-694F-BE31-8D3CA439A0DC}"/>
              </a:ext>
            </a:extLst>
          </p:cNvPr>
          <p:cNvSpPr>
            <a:spLocks noGrp="1"/>
          </p:cNvSpPr>
          <p:nvPr>
            <p:ph type="body" sz="quarter" idx="10" hasCustomPrompt="1"/>
          </p:nvPr>
        </p:nvSpPr>
        <p:spPr>
          <a:xfrm>
            <a:off x="878678" y="174256"/>
            <a:ext cx="10363200" cy="6497983"/>
          </a:xfrm>
          <a:prstGeom prst="rect">
            <a:avLst/>
          </a:prstGeom>
        </p:spPr>
        <p:txBody>
          <a:bodyPr anchor="ctr" anchorCtr="0"/>
          <a:lstStyle>
            <a:lvl1pPr marL="0" indent="0" algn="l" fontAlgn="t">
              <a:lnSpc>
                <a:spcPts val="6326"/>
              </a:lnSpc>
              <a:buNone/>
              <a:defRPr sz="6678" b="1" i="0" cap="all" spc="84" baseline="0">
                <a:solidFill>
                  <a:schemeClr val="bg1"/>
                </a:solidFill>
                <a:latin typeface="Segoe UI" panose="020B0502040204020203" pitchFamily="34" charset="0"/>
                <a:cs typeface="Segoe UI" panose="020B0502040204020203" pitchFamily="34" charset="0"/>
              </a:defRPr>
            </a:lvl1pPr>
            <a:lvl2pPr marL="0" indent="0" algn="l" fontAlgn="t">
              <a:lnSpc>
                <a:spcPts val="2249"/>
              </a:lnSpc>
              <a:spcBef>
                <a:spcPts val="1476"/>
              </a:spcBef>
              <a:buNone/>
              <a:defRPr sz="1968" cap="all" spc="28" baseline="0">
                <a:solidFill>
                  <a:srgbClr val="00ABCA"/>
                </a:solidFill>
                <a:latin typeface="Brandon Grotesque Black" panose="020B0503020203060202" pitchFamily="34" charset="77"/>
              </a:defRPr>
            </a:lvl2pPr>
          </a:lstStyle>
          <a:p>
            <a:pPr lvl="0"/>
            <a:r>
              <a:rPr lang="en-US"/>
              <a:t>Section slide</a:t>
            </a:r>
          </a:p>
        </p:txBody>
      </p:sp>
    </p:spTree>
    <p:custDataLst>
      <p:tags r:id="rId1"/>
    </p:custDataLst>
    <p:extLst>
      <p:ext uri="{BB962C8B-B14F-4D97-AF65-F5344CB8AC3E}">
        <p14:creationId xmlns:p14="http://schemas.microsoft.com/office/powerpoint/2010/main" val="29982285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Portrait Photo and Content 2">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40080" y="535667"/>
            <a:ext cx="4917882" cy="5782940"/>
          </a:xfrm>
          <a:prstGeom prst="roundRect">
            <a:avLst>
              <a:gd name="adj" fmla="val 4537"/>
            </a:avLst>
          </a:prstGeom>
        </p:spPr>
        <p:txBody>
          <a:bodyPr/>
          <a:lstStyle>
            <a:lvl1pPr marL="0" indent="0">
              <a:buFontTx/>
              <a:buNone/>
              <a:defRPr/>
            </a:lvl1pPr>
          </a:lstStyle>
          <a:p>
            <a:r>
              <a:rPr lang="en-US"/>
              <a:t>Click icon to add picture</a:t>
            </a:r>
          </a:p>
        </p:txBody>
      </p:sp>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104536" y="535667"/>
            <a:ext cx="5456337" cy="1787237"/>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104536" y="2552023"/>
            <a:ext cx="5456337" cy="3202502"/>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235688507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DA 6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288A9-C2A8-6C53-3D7E-E42D5E149016}"/>
              </a:ext>
            </a:extLst>
          </p:cNvPr>
          <p:cNvSpPr>
            <a:spLocks noGrp="1"/>
          </p:cNvSpPr>
          <p:nvPr>
            <p:ph type="title" hasCustomPrompt="1"/>
          </p:nvPr>
        </p:nvSpPr>
        <p:spPr/>
        <p:txBody>
          <a:bodyPr/>
          <a:lstStyle>
            <a:lvl1pPr>
              <a:defRPr/>
            </a:lvl1pPr>
          </a:lstStyle>
          <a:p>
            <a:r>
              <a:rPr lang="en-US"/>
              <a:t>title</a:t>
            </a:r>
          </a:p>
        </p:txBody>
      </p:sp>
      <p:grpSp>
        <p:nvGrpSpPr>
          <p:cNvPr id="48" name="Group 47">
            <a:extLst>
              <a:ext uri="{FF2B5EF4-FFF2-40B4-BE49-F238E27FC236}">
                <a16:creationId xmlns:a16="http://schemas.microsoft.com/office/drawing/2014/main" id="{9EAC5D62-C318-461B-90CD-084E85B49C3C}"/>
              </a:ext>
            </a:extLst>
          </p:cNvPr>
          <p:cNvGrpSpPr/>
          <p:nvPr/>
        </p:nvGrpSpPr>
        <p:grpSpPr>
          <a:xfrm>
            <a:off x="744541" y="1905024"/>
            <a:ext cx="5045582" cy="1203724"/>
            <a:chOff x="746512" y="3519205"/>
            <a:chExt cx="5045582" cy="1203724"/>
          </a:xfrm>
        </p:grpSpPr>
        <p:sp>
          <p:nvSpPr>
            <p:cNvPr id="49" name="Rounded Rectangle 1">
              <a:extLst>
                <a:ext uri="{FF2B5EF4-FFF2-40B4-BE49-F238E27FC236}">
                  <a16:creationId xmlns:a16="http://schemas.microsoft.com/office/drawing/2014/main" id="{B0E33FB5-3239-4C38-B04B-39F048B894D2}"/>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50" name="Rectangle: Top Corners Rounded 49">
              <a:extLst>
                <a:ext uri="{FF2B5EF4-FFF2-40B4-BE49-F238E27FC236}">
                  <a16:creationId xmlns:a16="http://schemas.microsoft.com/office/drawing/2014/main" id="{7D0820B7-0AC1-44B3-B58B-DE003DB0EFE8}"/>
                </a:ext>
              </a:extLst>
            </p:cNvPr>
            <p:cNvSpPr/>
            <p:nvPr/>
          </p:nvSpPr>
          <p:spPr>
            <a:xfrm rot="16200000">
              <a:off x="668057" y="3597660"/>
              <a:ext cx="1203724" cy="1046814"/>
            </a:xfrm>
            <a:prstGeom prst="round2Same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5" name="Text Placeholder 17">
            <a:extLst>
              <a:ext uri="{FF2B5EF4-FFF2-40B4-BE49-F238E27FC236}">
                <a16:creationId xmlns:a16="http://schemas.microsoft.com/office/drawing/2014/main" id="{3AE1F7E7-7C67-432E-B414-5F4C2517BD9F}"/>
              </a:ext>
            </a:extLst>
          </p:cNvPr>
          <p:cNvSpPr>
            <a:spLocks noGrp="1"/>
          </p:cNvSpPr>
          <p:nvPr>
            <p:ph type="body" sz="quarter" idx="18" hasCustomPrompt="1"/>
          </p:nvPr>
        </p:nvSpPr>
        <p:spPr>
          <a:xfrm>
            <a:off x="1923690" y="1919609"/>
            <a:ext cx="3858703" cy="1189038"/>
          </a:xfrm>
        </p:spPr>
        <p:txBody>
          <a:bodyPr anchor="ctr">
            <a:noAutofit/>
          </a:bodyPr>
          <a:lstStyle>
            <a:lvl1pPr marL="0" indent="0">
              <a:lnSpc>
                <a:spcPct val="100000"/>
              </a:lnSpc>
              <a:spcBef>
                <a:spcPts val="0"/>
              </a:spcBef>
              <a:buFontTx/>
              <a:buNone/>
              <a:defRPr sz="24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1</a:t>
            </a:r>
          </a:p>
        </p:txBody>
      </p:sp>
      <p:grpSp>
        <p:nvGrpSpPr>
          <p:cNvPr id="39" name="Group 38">
            <a:extLst>
              <a:ext uri="{FF2B5EF4-FFF2-40B4-BE49-F238E27FC236}">
                <a16:creationId xmlns:a16="http://schemas.microsoft.com/office/drawing/2014/main" id="{DD129061-A902-47A2-8A5D-B3629DE908C5}"/>
              </a:ext>
            </a:extLst>
          </p:cNvPr>
          <p:cNvGrpSpPr/>
          <p:nvPr/>
        </p:nvGrpSpPr>
        <p:grpSpPr>
          <a:xfrm>
            <a:off x="744541" y="3285206"/>
            <a:ext cx="5045582" cy="1203724"/>
            <a:chOff x="746512" y="3519205"/>
            <a:chExt cx="5045582" cy="1203724"/>
          </a:xfrm>
        </p:grpSpPr>
        <p:sp>
          <p:nvSpPr>
            <p:cNvPr id="40" name="Rounded Rectangle 1">
              <a:extLst>
                <a:ext uri="{FF2B5EF4-FFF2-40B4-BE49-F238E27FC236}">
                  <a16:creationId xmlns:a16="http://schemas.microsoft.com/office/drawing/2014/main" id="{9813D665-5142-4C56-A21A-207D4B73FCEE}"/>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41" name="Rectangle: Top Corners Rounded 40">
              <a:extLst>
                <a:ext uri="{FF2B5EF4-FFF2-40B4-BE49-F238E27FC236}">
                  <a16:creationId xmlns:a16="http://schemas.microsoft.com/office/drawing/2014/main" id="{7F24CD50-3EAE-47B2-A29B-7C37E9C0BE56}"/>
                </a:ext>
              </a:extLst>
            </p:cNvPr>
            <p:cNvSpPr/>
            <p:nvPr/>
          </p:nvSpPr>
          <p:spPr>
            <a:xfrm rot="16200000">
              <a:off x="668057" y="3597660"/>
              <a:ext cx="1203724" cy="104681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2" name="Text Placeholder 17">
            <a:extLst>
              <a:ext uri="{FF2B5EF4-FFF2-40B4-BE49-F238E27FC236}">
                <a16:creationId xmlns:a16="http://schemas.microsoft.com/office/drawing/2014/main" id="{5BF39EBF-86C9-44A9-BA45-D726976FCCA6}"/>
              </a:ext>
            </a:extLst>
          </p:cNvPr>
          <p:cNvSpPr>
            <a:spLocks noGrp="1"/>
          </p:cNvSpPr>
          <p:nvPr>
            <p:ph type="body" sz="quarter" idx="16" hasCustomPrompt="1"/>
          </p:nvPr>
        </p:nvSpPr>
        <p:spPr>
          <a:xfrm>
            <a:off x="1923689" y="3303058"/>
            <a:ext cx="3846409" cy="1189038"/>
          </a:xfrm>
        </p:spPr>
        <p:txBody>
          <a:bodyPr anchor="ctr">
            <a:noAutofit/>
          </a:bodyPr>
          <a:lstStyle>
            <a:lvl1pPr marL="0" indent="0">
              <a:lnSpc>
                <a:spcPct val="100000"/>
              </a:lnSpc>
              <a:spcBef>
                <a:spcPts val="0"/>
              </a:spcBef>
              <a:buFontTx/>
              <a:buNone/>
              <a:defRPr sz="24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2</a:t>
            </a:r>
          </a:p>
        </p:txBody>
      </p:sp>
      <p:grpSp>
        <p:nvGrpSpPr>
          <p:cNvPr id="53" name="Group 52">
            <a:extLst>
              <a:ext uri="{FF2B5EF4-FFF2-40B4-BE49-F238E27FC236}">
                <a16:creationId xmlns:a16="http://schemas.microsoft.com/office/drawing/2014/main" id="{CE129180-64EA-4D2B-AA47-D063689C2598}"/>
              </a:ext>
            </a:extLst>
          </p:cNvPr>
          <p:cNvGrpSpPr/>
          <p:nvPr/>
        </p:nvGrpSpPr>
        <p:grpSpPr>
          <a:xfrm>
            <a:off x="752270" y="4665387"/>
            <a:ext cx="5045582" cy="1203724"/>
            <a:chOff x="746512" y="3519205"/>
            <a:chExt cx="5045582" cy="1203724"/>
          </a:xfrm>
        </p:grpSpPr>
        <p:sp>
          <p:nvSpPr>
            <p:cNvPr id="54" name="Rounded Rectangle 1">
              <a:extLst>
                <a:ext uri="{FF2B5EF4-FFF2-40B4-BE49-F238E27FC236}">
                  <a16:creationId xmlns:a16="http://schemas.microsoft.com/office/drawing/2014/main" id="{7DD151BD-B181-469B-BC6F-D14C2BF2C664}"/>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55" name="Rectangle: Top Corners Rounded 54">
              <a:extLst>
                <a:ext uri="{FF2B5EF4-FFF2-40B4-BE49-F238E27FC236}">
                  <a16:creationId xmlns:a16="http://schemas.microsoft.com/office/drawing/2014/main" id="{105D4F74-777F-4D04-AF3A-B4F8DD0008F5}"/>
                </a:ext>
              </a:extLst>
            </p:cNvPr>
            <p:cNvSpPr/>
            <p:nvPr/>
          </p:nvSpPr>
          <p:spPr>
            <a:xfrm rot="16200000">
              <a:off x="668057" y="3597660"/>
              <a:ext cx="1203724" cy="1046814"/>
            </a:xfrm>
            <a:prstGeom prst="round2Same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1" name="Text Placeholder 17">
            <a:extLst>
              <a:ext uri="{FF2B5EF4-FFF2-40B4-BE49-F238E27FC236}">
                <a16:creationId xmlns:a16="http://schemas.microsoft.com/office/drawing/2014/main" id="{891507DE-2E5E-4A85-90F2-EC51846E074C}"/>
              </a:ext>
            </a:extLst>
          </p:cNvPr>
          <p:cNvSpPr>
            <a:spLocks noGrp="1"/>
          </p:cNvSpPr>
          <p:nvPr>
            <p:ph type="body" sz="quarter" idx="20" hasCustomPrompt="1"/>
          </p:nvPr>
        </p:nvSpPr>
        <p:spPr>
          <a:xfrm>
            <a:off x="1923689" y="4679972"/>
            <a:ext cx="3866434" cy="1189038"/>
          </a:xfrm>
        </p:spPr>
        <p:txBody>
          <a:bodyPr anchor="ctr">
            <a:noAutofit/>
          </a:bodyPr>
          <a:lstStyle>
            <a:lvl1pPr marL="0" indent="0">
              <a:lnSpc>
                <a:spcPct val="100000"/>
              </a:lnSpc>
              <a:spcBef>
                <a:spcPts val="0"/>
              </a:spcBef>
              <a:buFontTx/>
              <a:buNone/>
              <a:defRPr sz="24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3</a:t>
            </a:r>
          </a:p>
        </p:txBody>
      </p:sp>
      <p:grpSp>
        <p:nvGrpSpPr>
          <p:cNvPr id="63" name="Group 62">
            <a:extLst>
              <a:ext uri="{FF2B5EF4-FFF2-40B4-BE49-F238E27FC236}">
                <a16:creationId xmlns:a16="http://schemas.microsoft.com/office/drawing/2014/main" id="{C5C9F4D5-674B-4185-83DF-2DE4B45AE7BA}"/>
              </a:ext>
            </a:extLst>
          </p:cNvPr>
          <p:cNvGrpSpPr/>
          <p:nvPr/>
        </p:nvGrpSpPr>
        <p:grpSpPr>
          <a:xfrm>
            <a:off x="6377766" y="1896455"/>
            <a:ext cx="5045582" cy="1203724"/>
            <a:chOff x="746512" y="3519205"/>
            <a:chExt cx="5045582" cy="1203724"/>
          </a:xfrm>
        </p:grpSpPr>
        <p:sp>
          <p:nvSpPr>
            <p:cNvPr id="64" name="Rounded Rectangle 1">
              <a:extLst>
                <a:ext uri="{FF2B5EF4-FFF2-40B4-BE49-F238E27FC236}">
                  <a16:creationId xmlns:a16="http://schemas.microsoft.com/office/drawing/2014/main" id="{1AE1CDC5-2990-498E-8B3B-3935DA9CB920}"/>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65" name="Rectangle: Top Corners Rounded 64">
              <a:extLst>
                <a:ext uri="{FF2B5EF4-FFF2-40B4-BE49-F238E27FC236}">
                  <a16:creationId xmlns:a16="http://schemas.microsoft.com/office/drawing/2014/main" id="{C4083C98-0448-4313-981A-C9C34037A815}"/>
                </a:ext>
              </a:extLst>
            </p:cNvPr>
            <p:cNvSpPr/>
            <p:nvPr/>
          </p:nvSpPr>
          <p:spPr>
            <a:xfrm rot="16200000">
              <a:off x="668057" y="3597660"/>
              <a:ext cx="1203724" cy="1046814"/>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1" name="Text Placeholder 17">
            <a:extLst>
              <a:ext uri="{FF2B5EF4-FFF2-40B4-BE49-F238E27FC236}">
                <a16:creationId xmlns:a16="http://schemas.microsoft.com/office/drawing/2014/main" id="{D29D875A-531B-4742-9251-85B3CEAE5257}"/>
              </a:ext>
            </a:extLst>
          </p:cNvPr>
          <p:cNvSpPr>
            <a:spLocks noGrp="1"/>
          </p:cNvSpPr>
          <p:nvPr>
            <p:ph type="body" sz="quarter" idx="24" hasCustomPrompt="1"/>
          </p:nvPr>
        </p:nvSpPr>
        <p:spPr>
          <a:xfrm>
            <a:off x="7539487" y="1911040"/>
            <a:ext cx="3876132" cy="1189038"/>
          </a:xfrm>
        </p:spPr>
        <p:txBody>
          <a:bodyPr anchor="ctr">
            <a:noAutofit/>
          </a:bodyPr>
          <a:lstStyle>
            <a:lvl1pPr marL="0" indent="0">
              <a:lnSpc>
                <a:spcPct val="100000"/>
              </a:lnSpc>
              <a:spcBef>
                <a:spcPts val="0"/>
              </a:spcBef>
              <a:buFontTx/>
              <a:buNone/>
              <a:defRPr sz="24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4</a:t>
            </a:r>
          </a:p>
        </p:txBody>
      </p:sp>
      <p:grpSp>
        <p:nvGrpSpPr>
          <p:cNvPr id="56" name="Group 55">
            <a:extLst>
              <a:ext uri="{FF2B5EF4-FFF2-40B4-BE49-F238E27FC236}">
                <a16:creationId xmlns:a16="http://schemas.microsoft.com/office/drawing/2014/main" id="{6B1DEBBC-88DB-488A-A092-BF1D784D9ABD}"/>
              </a:ext>
            </a:extLst>
          </p:cNvPr>
          <p:cNvGrpSpPr/>
          <p:nvPr/>
        </p:nvGrpSpPr>
        <p:grpSpPr>
          <a:xfrm>
            <a:off x="6377766" y="3276637"/>
            <a:ext cx="5045582" cy="1203724"/>
            <a:chOff x="746512" y="3519205"/>
            <a:chExt cx="5045582" cy="1203724"/>
          </a:xfrm>
        </p:grpSpPr>
        <p:sp>
          <p:nvSpPr>
            <p:cNvPr id="57" name="Rounded Rectangle 1">
              <a:extLst>
                <a:ext uri="{FF2B5EF4-FFF2-40B4-BE49-F238E27FC236}">
                  <a16:creationId xmlns:a16="http://schemas.microsoft.com/office/drawing/2014/main" id="{D35DEEAA-2EFC-48DE-95FF-3C6ACBA8B69B}"/>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58" name="Rectangle: Top Corners Rounded 57">
              <a:extLst>
                <a:ext uri="{FF2B5EF4-FFF2-40B4-BE49-F238E27FC236}">
                  <a16:creationId xmlns:a16="http://schemas.microsoft.com/office/drawing/2014/main" id="{DD4C1CC5-8C16-41B8-B178-D0568AD6B638}"/>
                </a:ext>
              </a:extLst>
            </p:cNvPr>
            <p:cNvSpPr/>
            <p:nvPr/>
          </p:nvSpPr>
          <p:spPr>
            <a:xfrm rot="16200000">
              <a:off x="668057" y="3597660"/>
              <a:ext cx="1203724" cy="1046814"/>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9" name="Text Placeholder 17">
            <a:extLst>
              <a:ext uri="{FF2B5EF4-FFF2-40B4-BE49-F238E27FC236}">
                <a16:creationId xmlns:a16="http://schemas.microsoft.com/office/drawing/2014/main" id="{E4538641-B245-4245-99ED-0158E0B4D0DB}"/>
              </a:ext>
            </a:extLst>
          </p:cNvPr>
          <p:cNvSpPr>
            <a:spLocks noGrp="1"/>
          </p:cNvSpPr>
          <p:nvPr>
            <p:ph type="body" sz="quarter" idx="22" hasCustomPrompt="1"/>
          </p:nvPr>
        </p:nvSpPr>
        <p:spPr>
          <a:xfrm>
            <a:off x="7539486" y="3294489"/>
            <a:ext cx="3863837" cy="1189038"/>
          </a:xfrm>
        </p:spPr>
        <p:txBody>
          <a:bodyPr anchor="ctr">
            <a:noAutofit/>
          </a:bodyPr>
          <a:lstStyle>
            <a:lvl1pPr marL="0" indent="0">
              <a:lnSpc>
                <a:spcPct val="100000"/>
              </a:lnSpc>
              <a:spcBef>
                <a:spcPts val="0"/>
              </a:spcBef>
              <a:buFontTx/>
              <a:buNone/>
              <a:defRPr sz="24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5</a:t>
            </a:r>
          </a:p>
        </p:txBody>
      </p:sp>
      <p:grpSp>
        <p:nvGrpSpPr>
          <p:cNvPr id="68" name="Group 67">
            <a:extLst>
              <a:ext uri="{FF2B5EF4-FFF2-40B4-BE49-F238E27FC236}">
                <a16:creationId xmlns:a16="http://schemas.microsoft.com/office/drawing/2014/main" id="{D31B0BB8-B09D-416B-9E97-785B521A83E5}"/>
              </a:ext>
            </a:extLst>
          </p:cNvPr>
          <p:cNvGrpSpPr/>
          <p:nvPr/>
        </p:nvGrpSpPr>
        <p:grpSpPr>
          <a:xfrm>
            <a:off x="6385495" y="4656818"/>
            <a:ext cx="5045582" cy="1203724"/>
            <a:chOff x="746512" y="3519205"/>
            <a:chExt cx="5045582" cy="1203724"/>
          </a:xfrm>
        </p:grpSpPr>
        <p:sp>
          <p:nvSpPr>
            <p:cNvPr id="69" name="Rounded Rectangle 1">
              <a:extLst>
                <a:ext uri="{FF2B5EF4-FFF2-40B4-BE49-F238E27FC236}">
                  <a16:creationId xmlns:a16="http://schemas.microsoft.com/office/drawing/2014/main" id="{FA8D804F-5ED0-4259-8A1E-3F697E8FED8A}"/>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70" name="Rectangle: Top Corners Rounded 69">
              <a:extLst>
                <a:ext uri="{FF2B5EF4-FFF2-40B4-BE49-F238E27FC236}">
                  <a16:creationId xmlns:a16="http://schemas.microsoft.com/office/drawing/2014/main" id="{B82BBB45-EE4D-4B06-A345-9D2D246571AA}"/>
                </a:ext>
              </a:extLst>
            </p:cNvPr>
            <p:cNvSpPr/>
            <p:nvPr/>
          </p:nvSpPr>
          <p:spPr>
            <a:xfrm rot="16200000">
              <a:off x="668057" y="3597660"/>
              <a:ext cx="1203724" cy="1046814"/>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6" name="Text Placeholder 17">
            <a:extLst>
              <a:ext uri="{FF2B5EF4-FFF2-40B4-BE49-F238E27FC236}">
                <a16:creationId xmlns:a16="http://schemas.microsoft.com/office/drawing/2014/main" id="{F1A9D390-D852-46D1-B38E-179E438F987B}"/>
              </a:ext>
            </a:extLst>
          </p:cNvPr>
          <p:cNvSpPr>
            <a:spLocks noGrp="1"/>
          </p:cNvSpPr>
          <p:nvPr>
            <p:ph type="body" sz="quarter" idx="26" hasCustomPrompt="1"/>
          </p:nvPr>
        </p:nvSpPr>
        <p:spPr>
          <a:xfrm>
            <a:off x="7539486" y="4671403"/>
            <a:ext cx="3883862" cy="1189038"/>
          </a:xfrm>
        </p:spPr>
        <p:txBody>
          <a:bodyPr anchor="ctr">
            <a:noAutofit/>
          </a:bodyPr>
          <a:lstStyle>
            <a:lvl1pPr marL="0" indent="0">
              <a:lnSpc>
                <a:spcPct val="100000"/>
              </a:lnSpc>
              <a:spcBef>
                <a:spcPts val="0"/>
              </a:spcBef>
              <a:buFontTx/>
              <a:buNone/>
              <a:defRPr sz="24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6</a:t>
            </a:r>
          </a:p>
        </p:txBody>
      </p:sp>
    </p:spTree>
    <p:custDataLst>
      <p:tags r:id="rId1"/>
    </p:custDataLst>
    <p:extLst>
      <p:ext uri="{BB962C8B-B14F-4D97-AF65-F5344CB8AC3E}">
        <p14:creationId xmlns:p14="http://schemas.microsoft.com/office/powerpoint/2010/main" val="31426729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Square Photo and Content">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4971336" y="535667"/>
            <a:ext cx="6575116" cy="5782940"/>
          </a:xfrm>
          <a:prstGeom prst="roundRect">
            <a:avLst>
              <a:gd name="adj" fmla="val 4537"/>
            </a:avLst>
          </a:prstGeom>
        </p:spPr>
        <p:txBody>
          <a:bodyPr/>
          <a:lstStyle>
            <a:lvl1pPr marL="0" indent="0">
              <a:buFontTx/>
              <a:buNone/>
              <a:defRPr/>
            </a:lvl1pPr>
          </a:lstStyle>
          <a:p>
            <a:r>
              <a:rPr lang="en-US"/>
              <a:t>Click icon to add picture</a:t>
            </a:r>
          </a:p>
        </p:txBody>
      </p:sp>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39664" y="535666"/>
            <a:ext cx="3860618" cy="1956521"/>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9663" y="2644587"/>
            <a:ext cx="3860619" cy="2966503"/>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1441224741"/>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Portrait Photo and Content">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628573" y="535667"/>
            <a:ext cx="4917882" cy="5782940"/>
          </a:xfrm>
          <a:prstGeom prst="roundRect">
            <a:avLst>
              <a:gd name="adj" fmla="val 4537"/>
            </a:avLst>
          </a:prstGeom>
        </p:spPr>
        <p:txBody>
          <a:bodyPr/>
          <a:lstStyle>
            <a:lvl1pPr marL="0" indent="0">
              <a:buFontTx/>
              <a:buNone/>
              <a:defRPr/>
            </a:lvl1pPr>
          </a:lstStyle>
          <a:p>
            <a:r>
              <a:rPr lang="en-US"/>
              <a:t>Click icon to add picture</a:t>
            </a:r>
          </a:p>
        </p:txBody>
      </p:sp>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39663" y="535667"/>
            <a:ext cx="5456337" cy="1787237"/>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9663" y="2552023"/>
            <a:ext cx="5456337" cy="3202502"/>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2828393080"/>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a:t>AGENDA</a:t>
            </a:r>
          </a:p>
        </p:txBody>
      </p:sp>
      <p:sp>
        <p:nvSpPr>
          <p:cNvPr id="3" name="Rounded Rectangle 1">
            <a:extLst>
              <a:ext uri="{FF2B5EF4-FFF2-40B4-BE49-F238E27FC236}">
                <a16:creationId xmlns:a16="http://schemas.microsoft.com/office/drawing/2014/main" id="{B5DDC116-E95D-4AA0-8830-34579E8A1B64}"/>
              </a:ext>
            </a:extLst>
          </p:cNvPr>
          <p:cNvSpPr/>
          <p:nvPr/>
        </p:nvSpPr>
        <p:spPr>
          <a:xfrm>
            <a:off x="762894" y="1882743"/>
            <a:ext cx="5029200" cy="1554480"/>
          </a:xfrm>
          <a:prstGeom prst="roundRect">
            <a:avLst/>
          </a:prstGeom>
          <a:solidFill>
            <a:srgbClr val="006E8D"/>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4" name="Rounded Rectangle 1">
            <a:extLst>
              <a:ext uri="{FF2B5EF4-FFF2-40B4-BE49-F238E27FC236}">
                <a16:creationId xmlns:a16="http://schemas.microsoft.com/office/drawing/2014/main" id="{A83289EE-40AF-4B08-A7B9-48B91ADA9208}"/>
              </a:ext>
            </a:extLst>
          </p:cNvPr>
          <p:cNvSpPr/>
          <p:nvPr/>
        </p:nvSpPr>
        <p:spPr>
          <a:xfrm>
            <a:off x="762894" y="3908585"/>
            <a:ext cx="5029200" cy="155448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6" name="Rounded Rectangle 1">
            <a:extLst>
              <a:ext uri="{FF2B5EF4-FFF2-40B4-BE49-F238E27FC236}">
                <a16:creationId xmlns:a16="http://schemas.microsoft.com/office/drawing/2014/main" id="{FBBE56F5-0802-4E68-8316-DE86872F7CCB}"/>
              </a:ext>
            </a:extLst>
          </p:cNvPr>
          <p:cNvSpPr/>
          <p:nvPr/>
        </p:nvSpPr>
        <p:spPr>
          <a:xfrm>
            <a:off x="6418259" y="1882742"/>
            <a:ext cx="5029200" cy="15544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7" name="Rounded Rectangle 1">
            <a:extLst>
              <a:ext uri="{FF2B5EF4-FFF2-40B4-BE49-F238E27FC236}">
                <a16:creationId xmlns:a16="http://schemas.microsoft.com/office/drawing/2014/main" id="{17B26CD0-5D65-47C0-A1BE-5720B62786B9}"/>
              </a:ext>
            </a:extLst>
          </p:cNvPr>
          <p:cNvSpPr/>
          <p:nvPr/>
        </p:nvSpPr>
        <p:spPr>
          <a:xfrm>
            <a:off x="6418259" y="3908584"/>
            <a:ext cx="5029200" cy="15544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9" name="Oval 8">
            <a:extLst>
              <a:ext uri="{FF2B5EF4-FFF2-40B4-BE49-F238E27FC236}">
                <a16:creationId xmlns:a16="http://schemas.microsoft.com/office/drawing/2014/main" id="{271E3E18-3957-4464-A3D8-A7EF5D0BD48A}"/>
              </a:ext>
            </a:extLst>
          </p:cNvPr>
          <p:cNvSpPr/>
          <p:nvPr/>
        </p:nvSpPr>
        <p:spPr>
          <a:xfrm>
            <a:off x="995847" y="2339942"/>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2"/>
                </a:solidFill>
                <a:latin typeface="Segoe UI" panose="020B0502040204020203" pitchFamily="34" charset="0"/>
                <a:cs typeface="Segoe UI" panose="020B0502040204020203" pitchFamily="34" charset="0"/>
              </a:rPr>
              <a:t>1</a:t>
            </a:r>
          </a:p>
        </p:txBody>
      </p:sp>
      <p:sp>
        <p:nvSpPr>
          <p:cNvPr id="10" name="Oval 9">
            <a:extLst>
              <a:ext uri="{FF2B5EF4-FFF2-40B4-BE49-F238E27FC236}">
                <a16:creationId xmlns:a16="http://schemas.microsoft.com/office/drawing/2014/main" id="{D2679A3E-94AE-43AF-9074-36957872CA06}"/>
              </a:ext>
            </a:extLst>
          </p:cNvPr>
          <p:cNvSpPr/>
          <p:nvPr/>
        </p:nvSpPr>
        <p:spPr>
          <a:xfrm>
            <a:off x="995847" y="4365784"/>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1"/>
                </a:solidFill>
                <a:latin typeface="Segoe UI" panose="020B0502040204020203" pitchFamily="34" charset="0"/>
                <a:cs typeface="Segoe UI" panose="020B0502040204020203" pitchFamily="34" charset="0"/>
              </a:rPr>
              <a:t>2</a:t>
            </a:r>
          </a:p>
        </p:txBody>
      </p:sp>
      <p:sp>
        <p:nvSpPr>
          <p:cNvPr id="12" name="Oval 11">
            <a:extLst>
              <a:ext uri="{FF2B5EF4-FFF2-40B4-BE49-F238E27FC236}">
                <a16:creationId xmlns:a16="http://schemas.microsoft.com/office/drawing/2014/main" id="{88D37B0C-8D39-4279-BF14-A0CC9A5A14A9}"/>
              </a:ext>
            </a:extLst>
          </p:cNvPr>
          <p:cNvSpPr/>
          <p:nvPr/>
        </p:nvSpPr>
        <p:spPr>
          <a:xfrm>
            <a:off x="6699994" y="2331021"/>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2"/>
                </a:solidFill>
                <a:latin typeface="Segoe UI" panose="020B0502040204020203" pitchFamily="34" charset="0"/>
                <a:cs typeface="Segoe UI" panose="020B0502040204020203" pitchFamily="34" charset="0"/>
              </a:rPr>
              <a:t>3</a:t>
            </a:r>
          </a:p>
        </p:txBody>
      </p:sp>
      <p:sp>
        <p:nvSpPr>
          <p:cNvPr id="13" name="Oval 12">
            <a:extLst>
              <a:ext uri="{FF2B5EF4-FFF2-40B4-BE49-F238E27FC236}">
                <a16:creationId xmlns:a16="http://schemas.microsoft.com/office/drawing/2014/main" id="{0DDA5B50-8C61-468E-9270-40F707A52F5C}"/>
              </a:ext>
            </a:extLst>
          </p:cNvPr>
          <p:cNvSpPr/>
          <p:nvPr/>
        </p:nvSpPr>
        <p:spPr>
          <a:xfrm>
            <a:off x="6699994" y="4372383"/>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solidFill>
                <a:latin typeface="Segoe UI" panose="020B0502040204020203" pitchFamily="34" charset="0"/>
                <a:cs typeface="Segoe UI" panose="020B0502040204020203" pitchFamily="34" charset="0"/>
              </a:rPr>
              <a:t>4</a:t>
            </a:r>
          </a:p>
        </p:txBody>
      </p:sp>
      <p:sp>
        <p:nvSpPr>
          <p:cNvPr id="15" name="TextBox 14">
            <a:extLst>
              <a:ext uri="{FF2B5EF4-FFF2-40B4-BE49-F238E27FC236}">
                <a16:creationId xmlns:a16="http://schemas.microsoft.com/office/drawing/2014/main" id="{3E6991A7-ABBC-4C17-A370-FA3C201AA860}"/>
              </a:ext>
            </a:extLst>
          </p:cNvPr>
          <p:cNvSpPr txBox="1"/>
          <p:nvPr/>
        </p:nvSpPr>
        <p:spPr>
          <a:xfrm>
            <a:off x="1809712" y="2172889"/>
            <a:ext cx="3636084" cy="640080"/>
          </a:xfrm>
          <a:prstGeom prst="rect">
            <a:avLst/>
          </a:prstGeom>
          <a:noFill/>
        </p:spPr>
        <p:txBody>
          <a:bodyPr wrap="square" rtlCol="0">
            <a:spAutoFit/>
          </a:bodyPr>
          <a:lstStyle/>
          <a:p>
            <a:endParaRPr lang="en-US"/>
          </a:p>
        </p:txBody>
      </p:sp>
      <p:sp>
        <p:nvSpPr>
          <p:cNvPr id="18" name="Text Placeholder 17">
            <a:extLst>
              <a:ext uri="{FF2B5EF4-FFF2-40B4-BE49-F238E27FC236}">
                <a16:creationId xmlns:a16="http://schemas.microsoft.com/office/drawing/2014/main" id="{D1C98037-FF01-4FB4-9814-725CC43CABE3}"/>
              </a:ext>
            </a:extLst>
          </p:cNvPr>
          <p:cNvSpPr>
            <a:spLocks noGrp="1"/>
          </p:cNvSpPr>
          <p:nvPr>
            <p:ph type="body" sz="quarter" idx="10" hasCustomPrompt="1"/>
          </p:nvPr>
        </p:nvSpPr>
        <p:spPr>
          <a:xfrm>
            <a:off x="1809708" y="1882774"/>
            <a:ext cx="3964030" cy="1554447"/>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1</a:t>
            </a:r>
          </a:p>
        </p:txBody>
      </p:sp>
      <p:sp>
        <p:nvSpPr>
          <p:cNvPr id="19" name="Text Placeholder 17">
            <a:extLst>
              <a:ext uri="{FF2B5EF4-FFF2-40B4-BE49-F238E27FC236}">
                <a16:creationId xmlns:a16="http://schemas.microsoft.com/office/drawing/2014/main" id="{D20EFFB8-117A-4DFC-95FA-C92C0E3CCABE}"/>
              </a:ext>
            </a:extLst>
          </p:cNvPr>
          <p:cNvSpPr>
            <a:spLocks noGrp="1"/>
          </p:cNvSpPr>
          <p:nvPr>
            <p:ph type="body" sz="quarter" idx="11" hasCustomPrompt="1"/>
          </p:nvPr>
        </p:nvSpPr>
        <p:spPr>
          <a:xfrm>
            <a:off x="1809708" y="3908233"/>
            <a:ext cx="3964030" cy="1554479"/>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2</a:t>
            </a:r>
          </a:p>
        </p:txBody>
      </p:sp>
      <p:sp>
        <p:nvSpPr>
          <p:cNvPr id="21" name="Text Placeholder 17">
            <a:extLst>
              <a:ext uri="{FF2B5EF4-FFF2-40B4-BE49-F238E27FC236}">
                <a16:creationId xmlns:a16="http://schemas.microsoft.com/office/drawing/2014/main" id="{25A511F3-FAC2-42B0-9794-51DC46721C47}"/>
              </a:ext>
            </a:extLst>
          </p:cNvPr>
          <p:cNvSpPr>
            <a:spLocks noGrp="1"/>
          </p:cNvSpPr>
          <p:nvPr>
            <p:ph type="body" sz="quarter" idx="13" hasCustomPrompt="1"/>
          </p:nvPr>
        </p:nvSpPr>
        <p:spPr>
          <a:xfrm>
            <a:off x="7483429" y="1882742"/>
            <a:ext cx="3964030" cy="154625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4</a:t>
            </a:r>
          </a:p>
        </p:txBody>
      </p:sp>
      <p:sp>
        <p:nvSpPr>
          <p:cNvPr id="22" name="Text Placeholder 17">
            <a:extLst>
              <a:ext uri="{FF2B5EF4-FFF2-40B4-BE49-F238E27FC236}">
                <a16:creationId xmlns:a16="http://schemas.microsoft.com/office/drawing/2014/main" id="{F7FF37B7-7EF6-436C-A186-767804B2394A}"/>
              </a:ext>
            </a:extLst>
          </p:cNvPr>
          <p:cNvSpPr>
            <a:spLocks noGrp="1"/>
          </p:cNvSpPr>
          <p:nvPr>
            <p:ph type="body" sz="quarter" idx="14" hasCustomPrompt="1"/>
          </p:nvPr>
        </p:nvSpPr>
        <p:spPr>
          <a:xfrm>
            <a:off x="7481969" y="3908234"/>
            <a:ext cx="3964030" cy="155447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5</a:t>
            </a:r>
          </a:p>
        </p:txBody>
      </p:sp>
    </p:spTree>
    <p:custDataLst>
      <p:tags r:id="rId1"/>
    </p:custDataLst>
    <p:extLst>
      <p:ext uri="{BB962C8B-B14F-4D97-AF65-F5344CB8AC3E}">
        <p14:creationId xmlns:p14="http://schemas.microsoft.com/office/powerpoint/2010/main" val="4188714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B140CA8-3871-4249-B2F2-2D95F56AC32B}"/>
              </a:ext>
            </a:extLst>
          </p:cNvPr>
          <p:cNvSpPr>
            <a:spLocks noGrp="1"/>
          </p:cNvSpPr>
          <p:nvPr>
            <p:ph type="body" sz="quarter" idx="11"/>
          </p:nvPr>
        </p:nvSpPr>
        <p:spPr>
          <a:xfrm>
            <a:off x="640080" y="1692910"/>
            <a:ext cx="11015282" cy="3891026"/>
          </a:xfrm>
        </p:spPr>
        <p:txBody>
          <a:bodyPr>
            <a:noAutofit/>
          </a:bodyPr>
          <a:lstStyle>
            <a:lvl1pPr marL="0" indent="0">
              <a:lnSpc>
                <a:spcPct val="100000"/>
              </a:lnSpc>
              <a:buFontTx/>
              <a:buNone/>
              <a:defRPr sz="2800"/>
            </a:lvl1pPr>
            <a:lvl2pPr marL="457200" indent="0">
              <a:buFontTx/>
              <a:buNone/>
              <a:defRPr sz="2800"/>
            </a:lvl2pPr>
            <a:lvl3pPr marL="914400" indent="0">
              <a:buFontTx/>
              <a:buNone/>
              <a:defRPr sz="2800"/>
            </a:lvl3pPr>
            <a:lvl4pPr>
              <a:defRPr sz="2800"/>
            </a:lvl4pPr>
            <a:lvl5pPr>
              <a:defRPr sz="2800"/>
            </a:lvl5pPr>
          </a:lstStyle>
          <a:p>
            <a:pPr lvl="0"/>
            <a:r>
              <a:rPr lang="en-US"/>
              <a:t>Click to edit Master text styles</a:t>
            </a:r>
          </a:p>
        </p:txBody>
      </p:sp>
      <p:sp>
        <p:nvSpPr>
          <p:cNvPr id="6" name="Text Placeholder 2">
            <a:extLst>
              <a:ext uri="{FF2B5EF4-FFF2-40B4-BE49-F238E27FC236}">
                <a16:creationId xmlns:a16="http://schemas.microsoft.com/office/drawing/2014/main" id="{97346290-152F-49F0-B821-BA6DE872F552}"/>
              </a:ext>
            </a:extLst>
          </p:cNvPr>
          <p:cNvSpPr>
            <a:spLocks noGrp="1"/>
          </p:cNvSpPr>
          <p:nvPr>
            <p:ph type="body" sz="quarter" idx="12" hasCustomPrompt="1"/>
          </p:nvPr>
        </p:nvSpPr>
        <p:spPr>
          <a:xfrm>
            <a:off x="639700" y="365760"/>
            <a:ext cx="11015662" cy="1327150"/>
          </a:xfrm>
        </p:spPr>
        <p:txBody>
          <a:bodyPr anchor="ctr">
            <a:noAutofit/>
          </a:bodyPr>
          <a:lstStyle>
            <a:lvl1pPr marL="0" indent="0">
              <a:buFontTx/>
              <a:buNone/>
              <a:defRPr sz="4400" b="1" cap="all" baseline="0">
                <a:solidFill>
                  <a:schemeClr val="tx2"/>
                </a:solidFill>
                <a:latin typeface="+mj-lt"/>
              </a:defRPr>
            </a:lvl1pPr>
            <a:lvl2pPr>
              <a:buFontTx/>
              <a:buNone/>
              <a:defRPr sz="4400" b="1" cap="all" baseline="0"/>
            </a:lvl2pPr>
            <a:lvl3pPr>
              <a:buFontTx/>
              <a:buNone/>
              <a:defRPr sz="4400" b="1" cap="all" baseline="0"/>
            </a:lvl3pPr>
            <a:lvl4pPr>
              <a:buNone/>
              <a:defRPr/>
            </a:lvl4pPr>
          </a:lstStyle>
          <a:p>
            <a:pPr lvl="0"/>
            <a:r>
              <a:rPr lang="en-US"/>
              <a:t>title</a:t>
            </a:r>
          </a:p>
        </p:txBody>
      </p:sp>
    </p:spTree>
    <p:custDataLst>
      <p:tags r:id="rId1"/>
    </p:custDataLst>
    <p:extLst>
      <p:ext uri="{BB962C8B-B14F-4D97-AF65-F5344CB8AC3E}">
        <p14:creationId xmlns:p14="http://schemas.microsoft.com/office/powerpoint/2010/main" val="26746817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Blue Box Title and Photo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7013987" y="180767"/>
            <a:ext cx="4932213" cy="6496465"/>
          </a:xfrm>
          <a:prstGeom prst="roundRect">
            <a:avLst>
              <a:gd name="adj" fmla="val 4973"/>
            </a:avLst>
          </a:prstGeom>
        </p:spPr>
        <p:txBody>
          <a:bodyPr/>
          <a:lstStyle/>
          <a:p>
            <a:r>
              <a:rPr lang="en-US"/>
              <a:t>Click icon to add picture</a:t>
            </a:r>
          </a:p>
        </p:txBody>
      </p:sp>
      <p:sp>
        <p:nvSpPr>
          <p:cNvPr id="10" name="Text Placeholder 11">
            <a:extLst>
              <a:ext uri="{FF2B5EF4-FFF2-40B4-BE49-F238E27FC236}">
                <a16:creationId xmlns:a16="http://schemas.microsoft.com/office/drawing/2014/main" id="{3494112A-408D-4F6D-BE58-E9B1866EF754}"/>
              </a:ext>
            </a:extLst>
          </p:cNvPr>
          <p:cNvSpPr>
            <a:spLocks noGrp="1"/>
          </p:cNvSpPr>
          <p:nvPr>
            <p:ph type="body" sz="quarter" idx="12" hasCustomPrompt="1"/>
          </p:nvPr>
        </p:nvSpPr>
        <p:spPr>
          <a:xfrm rot="5400000">
            <a:off x="473213" y="-46649"/>
            <a:ext cx="6496468" cy="6951294"/>
          </a:xfrm>
          <a:prstGeom prst="round2SameRect">
            <a:avLst>
              <a:gd name="adj1" fmla="val 0"/>
              <a:gd name="adj2" fmla="val 4565"/>
            </a:avLst>
          </a:prstGeom>
          <a:solidFill>
            <a:schemeClr val="tx2"/>
          </a:solidFill>
        </p:spPr>
        <p:txBody>
          <a:bodyPr vert="vert270" lIns="731520" tIns="731520" rIns="731520" bIns="731520" anchor="ctr">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HEADLINE</a:t>
            </a:r>
          </a:p>
        </p:txBody>
      </p:sp>
    </p:spTree>
    <p:custDataLst>
      <p:tags r:id="rId1"/>
    </p:custDataLst>
    <p:extLst>
      <p:ext uri="{BB962C8B-B14F-4D97-AF65-F5344CB8AC3E}">
        <p14:creationId xmlns:p14="http://schemas.microsoft.com/office/powerpoint/2010/main" val="3691053086"/>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Text/bullets">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lvl1pPr>
              <a:defRPr/>
            </a:lvl1pPr>
          </a:lstStyle>
          <a:p>
            <a:r>
              <a:rPr lang="en-US"/>
              <a:t>Click to Edit Master Title Style</a:t>
            </a:r>
          </a:p>
        </p:txBody>
      </p:sp>
      <p:sp>
        <p:nvSpPr>
          <p:cNvPr id="3" name="Text Placeholder 2"/>
          <p:cNvSpPr>
            <a:spLocks noGrp="1"/>
          </p:cNvSpPr>
          <p:nvPr>
            <p:ph type="body" sz="quarter" idx="10" hasCustomPrompt="1"/>
          </p:nvPr>
        </p:nvSpPr>
        <p:spPr>
          <a:xfrm>
            <a:off x="734502" y="1676400"/>
            <a:ext cx="10648201" cy="4251434"/>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74860818"/>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Section 2">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D3D7D860-2D25-694F-BE31-8D3CA439A0DC}"/>
              </a:ext>
            </a:extLst>
          </p:cNvPr>
          <p:cNvSpPr>
            <a:spLocks noGrp="1"/>
          </p:cNvSpPr>
          <p:nvPr>
            <p:ph type="body" sz="quarter" idx="10" hasCustomPrompt="1"/>
          </p:nvPr>
        </p:nvSpPr>
        <p:spPr>
          <a:xfrm>
            <a:off x="878678" y="180008"/>
            <a:ext cx="10363200" cy="6503384"/>
          </a:xfrm>
          <a:prstGeom prst="rect">
            <a:avLst/>
          </a:prstGeom>
        </p:spPr>
        <p:txBody>
          <a:bodyPr anchor="ctr" anchorCtr="0"/>
          <a:lstStyle>
            <a:lvl1pPr marL="0" indent="0" algn="l" fontAlgn="t">
              <a:lnSpc>
                <a:spcPts val="6326"/>
              </a:lnSpc>
              <a:buNone/>
              <a:defRPr sz="6678" b="1" i="0" cap="all" spc="84" baseline="0">
                <a:solidFill>
                  <a:schemeClr val="bg1"/>
                </a:solidFill>
                <a:latin typeface="Segoe UI" panose="020B0502040204020203" pitchFamily="34" charset="0"/>
                <a:cs typeface="Segoe UI" panose="020B0502040204020203" pitchFamily="34" charset="0"/>
              </a:defRPr>
            </a:lvl1pPr>
            <a:lvl2pPr marL="0" indent="0" algn="l" fontAlgn="t">
              <a:lnSpc>
                <a:spcPts val="2249"/>
              </a:lnSpc>
              <a:spcBef>
                <a:spcPts val="1476"/>
              </a:spcBef>
              <a:buNone/>
              <a:defRPr sz="1968" cap="all" spc="28" baseline="0">
                <a:solidFill>
                  <a:srgbClr val="00ABCA"/>
                </a:solidFill>
                <a:latin typeface="Brandon Grotesque Black" panose="020B0503020203060202" pitchFamily="34" charset="77"/>
              </a:defRPr>
            </a:lvl2pPr>
          </a:lstStyle>
          <a:p>
            <a:pPr lvl="0"/>
            <a:r>
              <a:rPr lang="en-US"/>
              <a:t>Section slide</a:t>
            </a:r>
          </a:p>
        </p:txBody>
      </p:sp>
    </p:spTree>
    <p:custDataLst>
      <p:tags r:id="rId1"/>
    </p:custDataLst>
    <p:extLst>
      <p:ext uri="{BB962C8B-B14F-4D97-AF65-F5344CB8AC3E}">
        <p14:creationId xmlns:p14="http://schemas.microsoft.com/office/powerpoint/2010/main" val="40752694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Square Photo and Content 2">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40080" y="535667"/>
            <a:ext cx="6575116" cy="5782940"/>
          </a:xfrm>
          <a:prstGeom prst="roundRect">
            <a:avLst>
              <a:gd name="adj" fmla="val 4537"/>
            </a:avLst>
          </a:prstGeom>
        </p:spPr>
        <p:txBody>
          <a:bodyPr/>
          <a:lstStyle>
            <a:lvl1pPr marL="0" indent="0">
              <a:buFontTx/>
              <a:buNone/>
              <a:defRPr/>
            </a:lvl1pPr>
          </a:lstStyle>
          <a:p>
            <a:r>
              <a:rPr lang="en-US"/>
              <a:t>Click icon to add picture</a:t>
            </a:r>
          </a:p>
        </p:txBody>
      </p:sp>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7707413" y="535666"/>
            <a:ext cx="3860618" cy="1956521"/>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7707412" y="2644587"/>
            <a:ext cx="3860619" cy="2966503"/>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1264137526"/>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Blue Box Title and Photo 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4561243" y="180767"/>
            <a:ext cx="7395715" cy="6496465"/>
          </a:xfrm>
          <a:prstGeom prst="roundRect">
            <a:avLst>
              <a:gd name="adj" fmla="val 3709"/>
            </a:avLst>
          </a:prstGeom>
        </p:spPr>
        <p:txBody>
          <a:bodyPr/>
          <a:lstStyle/>
          <a:p>
            <a:r>
              <a:rPr lang="en-US"/>
              <a:t>Click icon to add picture</a:t>
            </a:r>
          </a:p>
        </p:txBody>
      </p:sp>
      <p:sp>
        <p:nvSpPr>
          <p:cNvPr id="10" name="Text Placeholder 11">
            <a:extLst>
              <a:ext uri="{FF2B5EF4-FFF2-40B4-BE49-F238E27FC236}">
                <a16:creationId xmlns:a16="http://schemas.microsoft.com/office/drawing/2014/main" id="{3494112A-408D-4F6D-BE58-E9B1866EF754}"/>
              </a:ext>
            </a:extLst>
          </p:cNvPr>
          <p:cNvSpPr>
            <a:spLocks noGrp="1"/>
          </p:cNvSpPr>
          <p:nvPr>
            <p:ph type="body" sz="quarter" idx="12" hasCustomPrompt="1"/>
          </p:nvPr>
        </p:nvSpPr>
        <p:spPr>
          <a:xfrm rot="5400000">
            <a:off x="-654294" y="1074421"/>
            <a:ext cx="6496468" cy="4709160"/>
          </a:xfrm>
          <a:prstGeom prst="round2SameRect">
            <a:avLst>
              <a:gd name="adj1" fmla="val 0"/>
              <a:gd name="adj2" fmla="val 5644"/>
            </a:avLst>
          </a:prstGeom>
          <a:solidFill>
            <a:schemeClr val="tx2"/>
          </a:solidFill>
        </p:spPr>
        <p:txBody>
          <a:bodyPr vert="vert270" lIns="731520" tIns="731520" rIns="731520" bIns="731520" anchor="ctr">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Short word text</a:t>
            </a:r>
          </a:p>
        </p:txBody>
      </p:sp>
    </p:spTree>
    <p:custDataLst>
      <p:tags r:id="rId1"/>
    </p:custDataLst>
    <p:extLst>
      <p:ext uri="{BB962C8B-B14F-4D97-AF65-F5344CB8AC3E}">
        <p14:creationId xmlns:p14="http://schemas.microsoft.com/office/powerpoint/2010/main" val="2700219365"/>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a:t>Click to Edit Master Title Style</a:t>
            </a:r>
          </a:p>
        </p:txBody>
      </p:sp>
      <p:sp>
        <p:nvSpPr>
          <p:cNvPr id="3" name="Text Placeholder 11">
            <a:extLst>
              <a:ext uri="{FF2B5EF4-FFF2-40B4-BE49-F238E27FC236}">
                <a16:creationId xmlns:a16="http://schemas.microsoft.com/office/drawing/2014/main" id="{32E752B1-301D-4273-A823-32E6D0958AE8}"/>
              </a:ext>
            </a:extLst>
          </p:cNvPr>
          <p:cNvSpPr>
            <a:spLocks noGrp="1"/>
          </p:cNvSpPr>
          <p:nvPr>
            <p:ph type="body" sz="quarter" idx="11"/>
          </p:nvPr>
        </p:nvSpPr>
        <p:spPr>
          <a:xfrm>
            <a:off x="8337479" y="3182061"/>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4" name="Text Placeholder 11">
            <a:extLst>
              <a:ext uri="{FF2B5EF4-FFF2-40B4-BE49-F238E27FC236}">
                <a16:creationId xmlns:a16="http://schemas.microsoft.com/office/drawing/2014/main" id="{5D898DD7-3754-4561-99FF-DC9125C5B76B}"/>
              </a:ext>
            </a:extLst>
          </p:cNvPr>
          <p:cNvSpPr>
            <a:spLocks noGrp="1"/>
          </p:cNvSpPr>
          <p:nvPr>
            <p:ph type="body" sz="quarter" idx="12"/>
          </p:nvPr>
        </p:nvSpPr>
        <p:spPr>
          <a:xfrm>
            <a:off x="4488571" y="3182060"/>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5" name="Text Placeholder 11">
            <a:extLst>
              <a:ext uri="{FF2B5EF4-FFF2-40B4-BE49-F238E27FC236}">
                <a16:creationId xmlns:a16="http://schemas.microsoft.com/office/drawing/2014/main" id="{2AC04268-A805-4B98-8F12-9530D62D216B}"/>
              </a:ext>
            </a:extLst>
          </p:cNvPr>
          <p:cNvSpPr>
            <a:spLocks noGrp="1"/>
          </p:cNvSpPr>
          <p:nvPr>
            <p:ph type="body" sz="quarter" idx="13"/>
          </p:nvPr>
        </p:nvSpPr>
        <p:spPr>
          <a:xfrm>
            <a:off x="639662" y="3182060"/>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2807247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DA Agenda 4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5E667-2779-DDA6-66A5-9BB761A29337}"/>
              </a:ext>
            </a:extLst>
          </p:cNvPr>
          <p:cNvSpPr>
            <a:spLocks noGrp="1"/>
          </p:cNvSpPr>
          <p:nvPr>
            <p:ph type="title" hasCustomPrompt="1"/>
          </p:nvPr>
        </p:nvSpPr>
        <p:spPr/>
        <p:txBody>
          <a:bodyPr/>
          <a:lstStyle>
            <a:lvl1pPr>
              <a:defRPr/>
            </a:lvl1pPr>
          </a:lstStyle>
          <a:p>
            <a:r>
              <a:rPr lang="en-US"/>
              <a:t>title</a:t>
            </a:r>
          </a:p>
        </p:txBody>
      </p:sp>
      <p:sp>
        <p:nvSpPr>
          <p:cNvPr id="25" name="Rounded Rectangle 1">
            <a:extLst>
              <a:ext uri="{FF2B5EF4-FFF2-40B4-BE49-F238E27FC236}">
                <a16:creationId xmlns:a16="http://schemas.microsoft.com/office/drawing/2014/main" id="{B27C3592-831A-4E84-9976-3F3C9AB8A3F9}"/>
              </a:ext>
            </a:extLst>
          </p:cNvPr>
          <p:cNvSpPr/>
          <p:nvPr/>
        </p:nvSpPr>
        <p:spPr>
          <a:xfrm>
            <a:off x="762894" y="2320893"/>
            <a:ext cx="5029200" cy="1554480"/>
          </a:xfrm>
          <a:prstGeom prst="roundRect">
            <a:avLst/>
          </a:prstGeom>
          <a:solidFill>
            <a:srgbClr val="006E8D"/>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26" name="Rounded Rectangle 1">
            <a:extLst>
              <a:ext uri="{FF2B5EF4-FFF2-40B4-BE49-F238E27FC236}">
                <a16:creationId xmlns:a16="http://schemas.microsoft.com/office/drawing/2014/main" id="{F2813A47-2DE6-462E-A80F-905E7735159C}"/>
              </a:ext>
            </a:extLst>
          </p:cNvPr>
          <p:cNvSpPr/>
          <p:nvPr/>
        </p:nvSpPr>
        <p:spPr>
          <a:xfrm>
            <a:off x="762894" y="4346735"/>
            <a:ext cx="5029200" cy="155448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27" name="Rounded Rectangle 1">
            <a:extLst>
              <a:ext uri="{FF2B5EF4-FFF2-40B4-BE49-F238E27FC236}">
                <a16:creationId xmlns:a16="http://schemas.microsoft.com/office/drawing/2014/main" id="{CF5802FB-1A6F-4B0A-ADEA-B8D8EB89E171}"/>
              </a:ext>
            </a:extLst>
          </p:cNvPr>
          <p:cNvSpPr/>
          <p:nvPr/>
        </p:nvSpPr>
        <p:spPr>
          <a:xfrm>
            <a:off x="6418259" y="2320892"/>
            <a:ext cx="5029200" cy="15544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28" name="Rounded Rectangle 1">
            <a:extLst>
              <a:ext uri="{FF2B5EF4-FFF2-40B4-BE49-F238E27FC236}">
                <a16:creationId xmlns:a16="http://schemas.microsoft.com/office/drawing/2014/main" id="{902CFBF8-0F9B-405A-9A2A-E5736C078703}"/>
              </a:ext>
            </a:extLst>
          </p:cNvPr>
          <p:cNvSpPr/>
          <p:nvPr/>
        </p:nvSpPr>
        <p:spPr>
          <a:xfrm>
            <a:off x="6418259" y="4346734"/>
            <a:ext cx="5029200" cy="155448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29" name="Oval 28">
            <a:extLst>
              <a:ext uri="{FF2B5EF4-FFF2-40B4-BE49-F238E27FC236}">
                <a16:creationId xmlns:a16="http://schemas.microsoft.com/office/drawing/2014/main" id="{D22E5B42-ECFA-4EEC-98ED-80925D754524}"/>
              </a:ext>
            </a:extLst>
          </p:cNvPr>
          <p:cNvSpPr/>
          <p:nvPr/>
        </p:nvSpPr>
        <p:spPr>
          <a:xfrm>
            <a:off x="995847" y="2686653"/>
            <a:ext cx="82296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2"/>
                </a:solidFill>
                <a:latin typeface="Segoe UI" panose="020B0502040204020203" pitchFamily="34" charset="0"/>
                <a:cs typeface="Segoe UI" panose="020B0502040204020203" pitchFamily="34" charset="0"/>
              </a:rPr>
              <a:t>1</a:t>
            </a:r>
          </a:p>
        </p:txBody>
      </p:sp>
      <p:sp>
        <p:nvSpPr>
          <p:cNvPr id="30" name="Oval 29">
            <a:extLst>
              <a:ext uri="{FF2B5EF4-FFF2-40B4-BE49-F238E27FC236}">
                <a16:creationId xmlns:a16="http://schemas.microsoft.com/office/drawing/2014/main" id="{CD42CA77-DC78-41A0-8EA4-B7008F6F22F6}"/>
              </a:ext>
            </a:extLst>
          </p:cNvPr>
          <p:cNvSpPr/>
          <p:nvPr/>
        </p:nvSpPr>
        <p:spPr>
          <a:xfrm>
            <a:off x="995847" y="4712495"/>
            <a:ext cx="82296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6"/>
                </a:solidFill>
                <a:latin typeface="Segoe UI" panose="020B0502040204020203" pitchFamily="34" charset="0"/>
                <a:cs typeface="Segoe UI" panose="020B0502040204020203" pitchFamily="34" charset="0"/>
              </a:rPr>
              <a:t>2</a:t>
            </a:r>
          </a:p>
        </p:txBody>
      </p:sp>
      <p:sp>
        <p:nvSpPr>
          <p:cNvPr id="31" name="Oval 30">
            <a:extLst>
              <a:ext uri="{FF2B5EF4-FFF2-40B4-BE49-F238E27FC236}">
                <a16:creationId xmlns:a16="http://schemas.microsoft.com/office/drawing/2014/main" id="{E2E78FDB-8291-4028-8753-C1A33A2E32F6}"/>
              </a:ext>
            </a:extLst>
          </p:cNvPr>
          <p:cNvSpPr/>
          <p:nvPr/>
        </p:nvSpPr>
        <p:spPr>
          <a:xfrm>
            <a:off x="6680944" y="2686653"/>
            <a:ext cx="82296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solidFill>
                <a:latin typeface="Segoe UI" panose="020B0502040204020203" pitchFamily="34" charset="0"/>
                <a:cs typeface="Segoe UI" panose="020B0502040204020203" pitchFamily="34" charset="0"/>
              </a:rPr>
              <a:t>3</a:t>
            </a:r>
          </a:p>
        </p:txBody>
      </p:sp>
      <p:sp>
        <p:nvSpPr>
          <p:cNvPr id="32" name="Oval 31">
            <a:extLst>
              <a:ext uri="{FF2B5EF4-FFF2-40B4-BE49-F238E27FC236}">
                <a16:creationId xmlns:a16="http://schemas.microsoft.com/office/drawing/2014/main" id="{349AA6C0-B0AE-4069-9F21-C472D22EA228}"/>
              </a:ext>
            </a:extLst>
          </p:cNvPr>
          <p:cNvSpPr/>
          <p:nvPr/>
        </p:nvSpPr>
        <p:spPr>
          <a:xfrm>
            <a:off x="6680944" y="4712495"/>
            <a:ext cx="82296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4"/>
                </a:solidFill>
                <a:latin typeface="Segoe UI" panose="020B0502040204020203" pitchFamily="34" charset="0"/>
                <a:cs typeface="Segoe UI" panose="020B0502040204020203" pitchFamily="34" charset="0"/>
              </a:rPr>
              <a:t>4</a:t>
            </a:r>
          </a:p>
        </p:txBody>
      </p:sp>
      <p:sp>
        <p:nvSpPr>
          <p:cNvPr id="33" name="TextBox 32">
            <a:extLst>
              <a:ext uri="{FF2B5EF4-FFF2-40B4-BE49-F238E27FC236}">
                <a16:creationId xmlns:a16="http://schemas.microsoft.com/office/drawing/2014/main" id="{618A9C92-39AB-4B4D-AF50-A3A1494A468B}"/>
              </a:ext>
            </a:extLst>
          </p:cNvPr>
          <p:cNvSpPr txBox="1"/>
          <p:nvPr/>
        </p:nvSpPr>
        <p:spPr>
          <a:xfrm>
            <a:off x="1809712" y="2611039"/>
            <a:ext cx="3636084" cy="640080"/>
          </a:xfrm>
          <a:prstGeom prst="rect">
            <a:avLst/>
          </a:prstGeom>
          <a:noFill/>
        </p:spPr>
        <p:txBody>
          <a:bodyPr wrap="square" rtlCol="0">
            <a:spAutoFit/>
          </a:bodyPr>
          <a:lstStyle/>
          <a:p>
            <a:endParaRPr lang="en-US"/>
          </a:p>
        </p:txBody>
      </p:sp>
      <p:sp>
        <p:nvSpPr>
          <p:cNvPr id="34" name="Text Placeholder 17">
            <a:extLst>
              <a:ext uri="{FF2B5EF4-FFF2-40B4-BE49-F238E27FC236}">
                <a16:creationId xmlns:a16="http://schemas.microsoft.com/office/drawing/2014/main" id="{D2AB6E94-1764-4388-8CAD-B191A117F81D}"/>
              </a:ext>
            </a:extLst>
          </p:cNvPr>
          <p:cNvSpPr>
            <a:spLocks noGrp="1"/>
          </p:cNvSpPr>
          <p:nvPr>
            <p:ph type="body" sz="quarter" idx="10" hasCustomPrompt="1"/>
          </p:nvPr>
        </p:nvSpPr>
        <p:spPr>
          <a:xfrm>
            <a:off x="1809708" y="2320924"/>
            <a:ext cx="3964030" cy="1554447"/>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1</a:t>
            </a:r>
          </a:p>
        </p:txBody>
      </p:sp>
      <p:sp>
        <p:nvSpPr>
          <p:cNvPr id="35" name="Text Placeholder 17">
            <a:extLst>
              <a:ext uri="{FF2B5EF4-FFF2-40B4-BE49-F238E27FC236}">
                <a16:creationId xmlns:a16="http://schemas.microsoft.com/office/drawing/2014/main" id="{09E2F275-4B9C-4EE7-9C4D-132216CEE22B}"/>
              </a:ext>
            </a:extLst>
          </p:cNvPr>
          <p:cNvSpPr>
            <a:spLocks noGrp="1"/>
          </p:cNvSpPr>
          <p:nvPr>
            <p:ph type="body" sz="quarter" idx="11" hasCustomPrompt="1"/>
          </p:nvPr>
        </p:nvSpPr>
        <p:spPr>
          <a:xfrm>
            <a:off x="1809708" y="4346383"/>
            <a:ext cx="3964030" cy="1554479"/>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2</a:t>
            </a:r>
          </a:p>
        </p:txBody>
      </p:sp>
      <p:sp>
        <p:nvSpPr>
          <p:cNvPr id="36" name="Text Placeholder 17">
            <a:extLst>
              <a:ext uri="{FF2B5EF4-FFF2-40B4-BE49-F238E27FC236}">
                <a16:creationId xmlns:a16="http://schemas.microsoft.com/office/drawing/2014/main" id="{619B79A6-4533-49D0-8061-312E23DF5CE8}"/>
              </a:ext>
            </a:extLst>
          </p:cNvPr>
          <p:cNvSpPr>
            <a:spLocks noGrp="1"/>
          </p:cNvSpPr>
          <p:nvPr>
            <p:ph type="body" sz="quarter" idx="13" hasCustomPrompt="1"/>
          </p:nvPr>
        </p:nvSpPr>
        <p:spPr>
          <a:xfrm>
            <a:off x="7483429" y="2320892"/>
            <a:ext cx="3964030" cy="154625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4</a:t>
            </a:r>
          </a:p>
        </p:txBody>
      </p:sp>
      <p:sp>
        <p:nvSpPr>
          <p:cNvPr id="37" name="Text Placeholder 17">
            <a:extLst>
              <a:ext uri="{FF2B5EF4-FFF2-40B4-BE49-F238E27FC236}">
                <a16:creationId xmlns:a16="http://schemas.microsoft.com/office/drawing/2014/main" id="{EFC81927-8F30-4C3D-ABEE-E48F2AAB4541}"/>
              </a:ext>
            </a:extLst>
          </p:cNvPr>
          <p:cNvSpPr>
            <a:spLocks noGrp="1"/>
          </p:cNvSpPr>
          <p:nvPr>
            <p:ph type="body" sz="quarter" idx="14" hasCustomPrompt="1"/>
          </p:nvPr>
        </p:nvSpPr>
        <p:spPr>
          <a:xfrm>
            <a:off x="7481969" y="4346384"/>
            <a:ext cx="3964030" cy="155447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5</a:t>
            </a:r>
          </a:p>
        </p:txBody>
      </p:sp>
    </p:spTree>
    <p:custDataLst>
      <p:tags r:id="rId1"/>
    </p:custDataLst>
    <p:extLst>
      <p:ext uri="{BB962C8B-B14F-4D97-AF65-F5344CB8AC3E}">
        <p14:creationId xmlns:p14="http://schemas.microsoft.com/office/powerpoint/2010/main" val="21411244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Section 5">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D3D7D860-2D25-694F-BE31-8D3CA439A0DC}"/>
              </a:ext>
            </a:extLst>
          </p:cNvPr>
          <p:cNvSpPr>
            <a:spLocks noGrp="1"/>
          </p:cNvSpPr>
          <p:nvPr>
            <p:ph type="body" sz="quarter" idx="10" hasCustomPrompt="1"/>
          </p:nvPr>
        </p:nvSpPr>
        <p:spPr>
          <a:xfrm>
            <a:off x="878678" y="174259"/>
            <a:ext cx="10363200" cy="6497983"/>
          </a:xfrm>
          <a:prstGeom prst="rect">
            <a:avLst/>
          </a:prstGeom>
        </p:spPr>
        <p:txBody>
          <a:bodyPr anchor="ctr" anchorCtr="0"/>
          <a:lstStyle>
            <a:lvl1pPr marL="0" indent="0" algn="l" fontAlgn="t">
              <a:lnSpc>
                <a:spcPts val="6326"/>
              </a:lnSpc>
              <a:buNone/>
              <a:defRPr sz="6678" b="1" i="0" cap="all" spc="84" baseline="0">
                <a:solidFill>
                  <a:schemeClr val="bg1"/>
                </a:solidFill>
                <a:latin typeface="Segoe UI" panose="020B0502040204020203" pitchFamily="34" charset="0"/>
                <a:cs typeface="Segoe UI" panose="020B0502040204020203" pitchFamily="34" charset="0"/>
              </a:defRPr>
            </a:lvl1pPr>
            <a:lvl2pPr marL="0" indent="0" algn="l" fontAlgn="t">
              <a:lnSpc>
                <a:spcPts val="2249"/>
              </a:lnSpc>
              <a:spcBef>
                <a:spcPts val="1476"/>
              </a:spcBef>
              <a:buNone/>
              <a:defRPr sz="1968" cap="all" spc="28" baseline="0">
                <a:solidFill>
                  <a:srgbClr val="00ABCA"/>
                </a:solidFill>
                <a:latin typeface="Brandon Grotesque Black" panose="020B0503020203060202" pitchFamily="34" charset="77"/>
              </a:defRPr>
            </a:lvl2pPr>
          </a:lstStyle>
          <a:p>
            <a:pPr lvl="0"/>
            <a:r>
              <a:rPr lang="en-US"/>
              <a:t>Section slide</a:t>
            </a:r>
          </a:p>
        </p:txBody>
      </p:sp>
    </p:spTree>
    <p:custDataLst>
      <p:tags r:id="rId1"/>
    </p:custDataLst>
    <p:extLst>
      <p:ext uri="{BB962C8B-B14F-4D97-AF65-F5344CB8AC3E}">
        <p14:creationId xmlns:p14="http://schemas.microsoft.com/office/powerpoint/2010/main" val="13903373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Blue Box Title and Content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6992472" y="180767"/>
            <a:ext cx="4964486" cy="6496465"/>
          </a:xfrm>
          <a:prstGeom prst="roundRect">
            <a:avLst>
              <a:gd name="adj" fmla="val 5404"/>
            </a:avLst>
          </a:prstGeom>
        </p:spPr>
        <p:txBody>
          <a:bodyPr/>
          <a:lstStyle/>
          <a:p>
            <a:r>
              <a:rPr lang="en-US"/>
              <a:t>Click icon to add picture</a:t>
            </a:r>
          </a:p>
        </p:txBody>
      </p:sp>
      <p:sp>
        <p:nvSpPr>
          <p:cNvPr id="9" name="Text Placeholder 11">
            <a:extLst>
              <a:ext uri="{FF2B5EF4-FFF2-40B4-BE49-F238E27FC236}">
                <a16:creationId xmlns:a16="http://schemas.microsoft.com/office/drawing/2014/main" id="{8B157EC0-9EDD-4DFB-86D4-3AC7BDE85227}"/>
              </a:ext>
            </a:extLst>
          </p:cNvPr>
          <p:cNvSpPr>
            <a:spLocks noGrp="1"/>
          </p:cNvSpPr>
          <p:nvPr>
            <p:ph type="body" sz="quarter" idx="11" hasCustomPrompt="1"/>
          </p:nvPr>
        </p:nvSpPr>
        <p:spPr>
          <a:xfrm>
            <a:off x="315444" y="179674"/>
            <a:ext cx="6883275" cy="6497558"/>
          </a:xfrm>
          <a:custGeom>
            <a:avLst/>
            <a:gdLst>
              <a:gd name="connsiteX0" fmla="*/ 0 w 7124029"/>
              <a:gd name="connsiteY0" fmla="*/ 301871 h 6496050"/>
              <a:gd name="connsiteX1" fmla="*/ 301871 w 7124029"/>
              <a:gd name="connsiteY1" fmla="*/ 0 h 6496050"/>
              <a:gd name="connsiteX2" fmla="*/ 6822158 w 7124029"/>
              <a:gd name="connsiteY2" fmla="*/ 0 h 6496050"/>
              <a:gd name="connsiteX3" fmla="*/ 7124029 w 7124029"/>
              <a:gd name="connsiteY3" fmla="*/ 301871 h 6496050"/>
              <a:gd name="connsiteX4" fmla="*/ 7124029 w 7124029"/>
              <a:gd name="connsiteY4" fmla="*/ 6194179 h 6496050"/>
              <a:gd name="connsiteX5" fmla="*/ 6822158 w 7124029"/>
              <a:gd name="connsiteY5" fmla="*/ 6496050 h 6496050"/>
              <a:gd name="connsiteX6" fmla="*/ 301871 w 7124029"/>
              <a:gd name="connsiteY6" fmla="*/ 6496050 h 6496050"/>
              <a:gd name="connsiteX7" fmla="*/ 0 w 7124029"/>
              <a:gd name="connsiteY7" fmla="*/ 6194179 h 6496050"/>
              <a:gd name="connsiteX8" fmla="*/ 0 w 7124029"/>
              <a:gd name="connsiteY8" fmla="*/ 301871 h 6496050"/>
              <a:gd name="connsiteX0" fmla="*/ 0 w 7134303"/>
              <a:gd name="connsiteY0" fmla="*/ 308831 h 6503010"/>
              <a:gd name="connsiteX1" fmla="*/ 301871 w 7134303"/>
              <a:gd name="connsiteY1" fmla="*/ 6960 h 6503010"/>
              <a:gd name="connsiteX2" fmla="*/ 6822158 w 7134303"/>
              <a:gd name="connsiteY2" fmla="*/ 6960 h 6503010"/>
              <a:gd name="connsiteX3" fmla="*/ 7134303 w 7134303"/>
              <a:gd name="connsiteY3" fmla="*/ 123896 h 6503010"/>
              <a:gd name="connsiteX4" fmla="*/ 7124029 w 7134303"/>
              <a:gd name="connsiteY4" fmla="*/ 6201139 h 6503010"/>
              <a:gd name="connsiteX5" fmla="*/ 6822158 w 7134303"/>
              <a:gd name="connsiteY5" fmla="*/ 6503010 h 6503010"/>
              <a:gd name="connsiteX6" fmla="*/ 301871 w 7134303"/>
              <a:gd name="connsiteY6" fmla="*/ 6503010 h 6503010"/>
              <a:gd name="connsiteX7" fmla="*/ 0 w 7134303"/>
              <a:gd name="connsiteY7" fmla="*/ 6201139 h 6503010"/>
              <a:gd name="connsiteX8" fmla="*/ 0 w 7134303"/>
              <a:gd name="connsiteY8" fmla="*/ 308831 h 6503010"/>
              <a:gd name="connsiteX0" fmla="*/ 0 w 7134954"/>
              <a:gd name="connsiteY0" fmla="*/ 308831 h 6503010"/>
              <a:gd name="connsiteX1" fmla="*/ 301871 w 7134954"/>
              <a:gd name="connsiteY1" fmla="*/ 6960 h 6503010"/>
              <a:gd name="connsiteX2" fmla="*/ 6986544 w 7134954"/>
              <a:gd name="connsiteY2" fmla="*/ 6960 h 6503010"/>
              <a:gd name="connsiteX3" fmla="*/ 7134303 w 7134954"/>
              <a:gd name="connsiteY3" fmla="*/ 123896 h 6503010"/>
              <a:gd name="connsiteX4" fmla="*/ 7124029 w 7134954"/>
              <a:gd name="connsiteY4" fmla="*/ 6201139 h 6503010"/>
              <a:gd name="connsiteX5" fmla="*/ 6822158 w 7134954"/>
              <a:gd name="connsiteY5" fmla="*/ 6503010 h 6503010"/>
              <a:gd name="connsiteX6" fmla="*/ 301871 w 7134954"/>
              <a:gd name="connsiteY6" fmla="*/ 6503010 h 6503010"/>
              <a:gd name="connsiteX7" fmla="*/ 0 w 7134954"/>
              <a:gd name="connsiteY7" fmla="*/ 6201139 h 6503010"/>
              <a:gd name="connsiteX8" fmla="*/ 0 w 7134954"/>
              <a:gd name="connsiteY8" fmla="*/ 308831 h 6503010"/>
              <a:gd name="connsiteX0" fmla="*/ 0 w 7134954"/>
              <a:gd name="connsiteY0" fmla="*/ 308831 h 6503087"/>
              <a:gd name="connsiteX1" fmla="*/ 301871 w 7134954"/>
              <a:gd name="connsiteY1" fmla="*/ 6960 h 6503087"/>
              <a:gd name="connsiteX2" fmla="*/ 6986544 w 7134954"/>
              <a:gd name="connsiteY2" fmla="*/ 6960 h 6503087"/>
              <a:gd name="connsiteX3" fmla="*/ 7134303 w 7134954"/>
              <a:gd name="connsiteY3" fmla="*/ 123896 h 6503087"/>
              <a:gd name="connsiteX4" fmla="*/ 7134303 w 7134954"/>
              <a:gd name="connsiteY4" fmla="*/ 6344977 h 6503087"/>
              <a:gd name="connsiteX5" fmla="*/ 6822158 w 7134954"/>
              <a:gd name="connsiteY5" fmla="*/ 6503010 h 6503087"/>
              <a:gd name="connsiteX6" fmla="*/ 301871 w 7134954"/>
              <a:gd name="connsiteY6" fmla="*/ 6503010 h 6503087"/>
              <a:gd name="connsiteX7" fmla="*/ 0 w 7134954"/>
              <a:gd name="connsiteY7" fmla="*/ 6201139 h 6503087"/>
              <a:gd name="connsiteX8" fmla="*/ 0 w 7134954"/>
              <a:gd name="connsiteY8" fmla="*/ 308831 h 6503087"/>
              <a:gd name="connsiteX0" fmla="*/ 0 w 7134954"/>
              <a:gd name="connsiteY0" fmla="*/ 308831 h 6503087"/>
              <a:gd name="connsiteX1" fmla="*/ 301871 w 7134954"/>
              <a:gd name="connsiteY1" fmla="*/ 6960 h 6503087"/>
              <a:gd name="connsiteX2" fmla="*/ 6986544 w 7134954"/>
              <a:gd name="connsiteY2" fmla="*/ 6960 h 6503087"/>
              <a:gd name="connsiteX3" fmla="*/ 7134303 w 7134954"/>
              <a:gd name="connsiteY3" fmla="*/ 123896 h 6503087"/>
              <a:gd name="connsiteX4" fmla="*/ 7134303 w 7134954"/>
              <a:gd name="connsiteY4" fmla="*/ 6344977 h 6503087"/>
              <a:gd name="connsiteX5" fmla="*/ 6965996 w 7134954"/>
              <a:gd name="connsiteY5" fmla="*/ 6503010 h 6503087"/>
              <a:gd name="connsiteX6" fmla="*/ 301871 w 7134954"/>
              <a:gd name="connsiteY6" fmla="*/ 6503010 h 6503087"/>
              <a:gd name="connsiteX7" fmla="*/ 0 w 7134954"/>
              <a:gd name="connsiteY7" fmla="*/ 6201139 h 6503087"/>
              <a:gd name="connsiteX8" fmla="*/ 0 w 7134954"/>
              <a:gd name="connsiteY8" fmla="*/ 308831 h 6503087"/>
              <a:gd name="connsiteX0" fmla="*/ 0 w 7134954"/>
              <a:gd name="connsiteY0" fmla="*/ 308831 h 6503087"/>
              <a:gd name="connsiteX1" fmla="*/ 301871 w 7134954"/>
              <a:gd name="connsiteY1" fmla="*/ 6960 h 6503087"/>
              <a:gd name="connsiteX2" fmla="*/ 6986544 w 7134954"/>
              <a:gd name="connsiteY2" fmla="*/ 6960 h 6503087"/>
              <a:gd name="connsiteX3" fmla="*/ 7134303 w 7134954"/>
              <a:gd name="connsiteY3" fmla="*/ 123896 h 6503087"/>
              <a:gd name="connsiteX4" fmla="*/ 7134303 w 7134954"/>
              <a:gd name="connsiteY4" fmla="*/ 6344977 h 6503087"/>
              <a:gd name="connsiteX5" fmla="*/ 6976270 w 7134954"/>
              <a:gd name="connsiteY5" fmla="*/ 6503010 h 6503087"/>
              <a:gd name="connsiteX6" fmla="*/ 301871 w 7134954"/>
              <a:gd name="connsiteY6" fmla="*/ 6503010 h 6503087"/>
              <a:gd name="connsiteX7" fmla="*/ 0 w 7134954"/>
              <a:gd name="connsiteY7" fmla="*/ 6201139 h 6503087"/>
              <a:gd name="connsiteX8" fmla="*/ 0 w 7134954"/>
              <a:gd name="connsiteY8" fmla="*/ 308831 h 6503087"/>
              <a:gd name="connsiteX0" fmla="*/ 0 w 7134954"/>
              <a:gd name="connsiteY0" fmla="*/ 308831 h 6503087"/>
              <a:gd name="connsiteX1" fmla="*/ 301871 w 7134954"/>
              <a:gd name="connsiteY1" fmla="*/ 6960 h 6503087"/>
              <a:gd name="connsiteX2" fmla="*/ 6986544 w 7134954"/>
              <a:gd name="connsiteY2" fmla="*/ 6960 h 6503087"/>
              <a:gd name="connsiteX3" fmla="*/ 7134303 w 7134954"/>
              <a:gd name="connsiteY3" fmla="*/ 123896 h 6503087"/>
              <a:gd name="connsiteX4" fmla="*/ 7134303 w 7134954"/>
              <a:gd name="connsiteY4" fmla="*/ 6344977 h 6503087"/>
              <a:gd name="connsiteX5" fmla="*/ 6985795 w 7134954"/>
              <a:gd name="connsiteY5" fmla="*/ 6503010 h 6503087"/>
              <a:gd name="connsiteX6" fmla="*/ 301871 w 7134954"/>
              <a:gd name="connsiteY6" fmla="*/ 6503010 h 6503087"/>
              <a:gd name="connsiteX7" fmla="*/ 0 w 7134954"/>
              <a:gd name="connsiteY7" fmla="*/ 6201139 h 6503087"/>
              <a:gd name="connsiteX8" fmla="*/ 0 w 7134954"/>
              <a:gd name="connsiteY8" fmla="*/ 308831 h 6503087"/>
              <a:gd name="connsiteX0" fmla="*/ 0 w 7136150"/>
              <a:gd name="connsiteY0" fmla="*/ 315665 h 6509921"/>
              <a:gd name="connsiteX1" fmla="*/ 301871 w 7136150"/>
              <a:gd name="connsiteY1" fmla="*/ 13794 h 6509921"/>
              <a:gd name="connsiteX2" fmla="*/ 6996069 w 7136150"/>
              <a:gd name="connsiteY2" fmla="*/ 4269 h 6509921"/>
              <a:gd name="connsiteX3" fmla="*/ 7134303 w 7136150"/>
              <a:gd name="connsiteY3" fmla="*/ 130730 h 6509921"/>
              <a:gd name="connsiteX4" fmla="*/ 7134303 w 7136150"/>
              <a:gd name="connsiteY4" fmla="*/ 6351811 h 6509921"/>
              <a:gd name="connsiteX5" fmla="*/ 6985795 w 7136150"/>
              <a:gd name="connsiteY5" fmla="*/ 6509844 h 6509921"/>
              <a:gd name="connsiteX6" fmla="*/ 301871 w 7136150"/>
              <a:gd name="connsiteY6" fmla="*/ 6509844 h 6509921"/>
              <a:gd name="connsiteX7" fmla="*/ 0 w 7136150"/>
              <a:gd name="connsiteY7" fmla="*/ 6207973 h 6509921"/>
              <a:gd name="connsiteX8" fmla="*/ 0 w 7136150"/>
              <a:gd name="connsiteY8" fmla="*/ 315665 h 6509921"/>
              <a:gd name="connsiteX0" fmla="*/ 0 w 7136150"/>
              <a:gd name="connsiteY0" fmla="*/ 315665 h 6509921"/>
              <a:gd name="connsiteX1" fmla="*/ 301871 w 7136150"/>
              <a:gd name="connsiteY1" fmla="*/ 13794 h 6509921"/>
              <a:gd name="connsiteX2" fmla="*/ 6996069 w 7136150"/>
              <a:gd name="connsiteY2" fmla="*/ 4269 h 6509921"/>
              <a:gd name="connsiteX3" fmla="*/ 7134303 w 7136150"/>
              <a:gd name="connsiteY3" fmla="*/ 130730 h 6509921"/>
              <a:gd name="connsiteX4" fmla="*/ 7134303 w 7136150"/>
              <a:gd name="connsiteY4" fmla="*/ 6351811 h 6509921"/>
              <a:gd name="connsiteX5" fmla="*/ 6985795 w 7136150"/>
              <a:gd name="connsiteY5" fmla="*/ 6509844 h 6509921"/>
              <a:gd name="connsiteX6" fmla="*/ 301871 w 7136150"/>
              <a:gd name="connsiteY6" fmla="*/ 6509844 h 6509921"/>
              <a:gd name="connsiteX7" fmla="*/ 0 w 7136150"/>
              <a:gd name="connsiteY7" fmla="*/ 6207973 h 6509921"/>
              <a:gd name="connsiteX8" fmla="*/ 0 w 7136150"/>
              <a:gd name="connsiteY8" fmla="*/ 315665 h 6509921"/>
              <a:gd name="connsiteX0" fmla="*/ 0 w 7136150"/>
              <a:gd name="connsiteY0" fmla="*/ 315666 h 6509922"/>
              <a:gd name="connsiteX1" fmla="*/ 301871 w 7136150"/>
              <a:gd name="connsiteY1" fmla="*/ 13795 h 6509922"/>
              <a:gd name="connsiteX2" fmla="*/ 6996069 w 7136150"/>
              <a:gd name="connsiteY2" fmla="*/ 4269 h 6509922"/>
              <a:gd name="connsiteX3" fmla="*/ 7134303 w 7136150"/>
              <a:gd name="connsiteY3" fmla="*/ 130731 h 6509922"/>
              <a:gd name="connsiteX4" fmla="*/ 7134303 w 7136150"/>
              <a:gd name="connsiteY4" fmla="*/ 6351812 h 6509922"/>
              <a:gd name="connsiteX5" fmla="*/ 6985795 w 7136150"/>
              <a:gd name="connsiteY5" fmla="*/ 6509845 h 6509922"/>
              <a:gd name="connsiteX6" fmla="*/ 301871 w 7136150"/>
              <a:gd name="connsiteY6" fmla="*/ 6509845 h 6509922"/>
              <a:gd name="connsiteX7" fmla="*/ 0 w 7136150"/>
              <a:gd name="connsiteY7" fmla="*/ 6207974 h 6509922"/>
              <a:gd name="connsiteX8" fmla="*/ 0 w 7136150"/>
              <a:gd name="connsiteY8" fmla="*/ 315666 h 6509922"/>
              <a:gd name="connsiteX0" fmla="*/ 0 w 7136150"/>
              <a:gd name="connsiteY0" fmla="*/ 315666 h 6509922"/>
              <a:gd name="connsiteX1" fmla="*/ 301871 w 7136150"/>
              <a:gd name="connsiteY1" fmla="*/ 13795 h 6509922"/>
              <a:gd name="connsiteX2" fmla="*/ 6996069 w 7136150"/>
              <a:gd name="connsiteY2" fmla="*/ 4269 h 6509922"/>
              <a:gd name="connsiteX3" fmla="*/ 7134303 w 7136150"/>
              <a:gd name="connsiteY3" fmla="*/ 130731 h 6509922"/>
              <a:gd name="connsiteX4" fmla="*/ 7134303 w 7136150"/>
              <a:gd name="connsiteY4" fmla="*/ 6351812 h 6509922"/>
              <a:gd name="connsiteX5" fmla="*/ 6985795 w 7136150"/>
              <a:gd name="connsiteY5" fmla="*/ 6509845 h 6509922"/>
              <a:gd name="connsiteX6" fmla="*/ 301871 w 7136150"/>
              <a:gd name="connsiteY6" fmla="*/ 6509845 h 6509922"/>
              <a:gd name="connsiteX7" fmla="*/ 0 w 7136150"/>
              <a:gd name="connsiteY7" fmla="*/ 6207974 h 6509922"/>
              <a:gd name="connsiteX8" fmla="*/ 0 w 7136150"/>
              <a:gd name="connsiteY8" fmla="*/ 315666 h 6509922"/>
              <a:gd name="connsiteX0" fmla="*/ 0 w 7136150"/>
              <a:gd name="connsiteY0" fmla="*/ 315666 h 6509845"/>
              <a:gd name="connsiteX1" fmla="*/ 301871 w 7136150"/>
              <a:gd name="connsiteY1" fmla="*/ 13795 h 6509845"/>
              <a:gd name="connsiteX2" fmla="*/ 6996069 w 7136150"/>
              <a:gd name="connsiteY2" fmla="*/ 4269 h 6509845"/>
              <a:gd name="connsiteX3" fmla="*/ 7134303 w 7136150"/>
              <a:gd name="connsiteY3" fmla="*/ 130731 h 6509845"/>
              <a:gd name="connsiteX4" fmla="*/ 7134303 w 7136150"/>
              <a:gd name="connsiteY4" fmla="*/ 6342747 h 6509845"/>
              <a:gd name="connsiteX5" fmla="*/ 6985795 w 7136150"/>
              <a:gd name="connsiteY5" fmla="*/ 6509845 h 6509845"/>
              <a:gd name="connsiteX6" fmla="*/ 301871 w 7136150"/>
              <a:gd name="connsiteY6" fmla="*/ 6509845 h 6509845"/>
              <a:gd name="connsiteX7" fmla="*/ 0 w 7136150"/>
              <a:gd name="connsiteY7" fmla="*/ 6207974 h 6509845"/>
              <a:gd name="connsiteX8" fmla="*/ 0 w 7136150"/>
              <a:gd name="connsiteY8" fmla="*/ 315666 h 6509845"/>
              <a:gd name="connsiteX0" fmla="*/ 0 w 7136150"/>
              <a:gd name="connsiteY0" fmla="*/ 315666 h 6509845"/>
              <a:gd name="connsiteX1" fmla="*/ 301871 w 7136150"/>
              <a:gd name="connsiteY1" fmla="*/ 13795 h 6509845"/>
              <a:gd name="connsiteX2" fmla="*/ 6996069 w 7136150"/>
              <a:gd name="connsiteY2" fmla="*/ 4269 h 6509845"/>
              <a:gd name="connsiteX3" fmla="*/ 7134303 w 7136150"/>
              <a:gd name="connsiteY3" fmla="*/ 130731 h 6509845"/>
              <a:gd name="connsiteX4" fmla="*/ 7134303 w 7136150"/>
              <a:gd name="connsiteY4" fmla="*/ 6342747 h 6509845"/>
              <a:gd name="connsiteX5" fmla="*/ 6985796 w 7136150"/>
              <a:gd name="connsiteY5" fmla="*/ 6509845 h 6509845"/>
              <a:gd name="connsiteX6" fmla="*/ 301871 w 7136150"/>
              <a:gd name="connsiteY6" fmla="*/ 6509845 h 6509845"/>
              <a:gd name="connsiteX7" fmla="*/ 0 w 7136150"/>
              <a:gd name="connsiteY7" fmla="*/ 6207974 h 6509845"/>
              <a:gd name="connsiteX8" fmla="*/ 0 w 7136150"/>
              <a:gd name="connsiteY8" fmla="*/ 315666 h 6509845"/>
              <a:gd name="connsiteX0" fmla="*/ 0 w 7136150"/>
              <a:gd name="connsiteY0" fmla="*/ 315666 h 6509845"/>
              <a:gd name="connsiteX1" fmla="*/ 301871 w 7136150"/>
              <a:gd name="connsiteY1" fmla="*/ 13795 h 6509845"/>
              <a:gd name="connsiteX2" fmla="*/ 6996069 w 7136150"/>
              <a:gd name="connsiteY2" fmla="*/ 4269 h 6509845"/>
              <a:gd name="connsiteX3" fmla="*/ 7134303 w 7136150"/>
              <a:gd name="connsiteY3" fmla="*/ 130731 h 6509845"/>
              <a:gd name="connsiteX4" fmla="*/ 7134303 w 7136150"/>
              <a:gd name="connsiteY4" fmla="*/ 6342747 h 6509845"/>
              <a:gd name="connsiteX5" fmla="*/ 6985796 w 7136150"/>
              <a:gd name="connsiteY5" fmla="*/ 6509845 h 6509845"/>
              <a:gd name="connsiteX6" fmla="*/ 301871 w 7136150"/>
              <a:gd name="connsiteY6" fmla="*/ 6509845 h 6509845"/>
              <a:gd name="connsiteX7" fmla="*/ 0 w 7136150"/>
              <a:gd name="connsiteY7" fmla="*/ 6207974 h 6509845"/>
              <a:gd name="connsiteX8" fmla="*/ 0 w 7136150"/>
              <a:gd name="connsiteY8" fmla="*/ 315666 h 6509845"/>
              <a:gd name="connsiteX0" fmla="*/ 0 w 7143402"/>
              <a:gd name="connsiteY0" fmla="*/ 315666 h 6509845"/>
              <a:gd name="connsiteX1" fmla="*/ 301871 w 7143402"/>
              <a:gd name="connsiteY1" fmla="*/ 13795 h 6509845"/>
              <a:gd name="connsiteX2" fmla="*/ 6996069 w 7143402"/>
              <a:gd name="connsiteY2" fmla="*/ 4269 h 6509845"/>
              <a:gd name="connsiteX3" fmla="*/ 7134303 w 7143402"/>
              <a:gd name="connsiteY3" fmla="*/ 130731 h 6509845"/>
              <a:gd name="connsiteX4" fmla="*/ 7143312 w 7143402"/>
              <a:gd name="connsiteY4" fmla="*/ 6342747 h 6509845"/>
              <a:gd name="connsiteX5" fmla="*/ 6985796 w 7143402"/>
              <a:gd name="connsiteY5" fmla="*/ 6509845 h 6509845"/>
              <a:gd name="connsiteX6" fmla="*/ 301871 w 7143402"/>
              <a:gd name="connsiteY6" fmla="*/ 6509845 h 6509845"/>
              <a:gd name="connsiteX7" fmla="*/ 0 w 7143402"/>
              <a:gd name="connsiteY7" fmla="*/ 6207974 h 6509845"/>
              <a:gd name="connsiteX8" fmla="*/ 0 w 7143402"/>
              <a:gd name="connsiteY8" fmla="*/ 315666 h 6509845"/>
              <a:gd name="connsiteX0" fmla="*/ 0 w 7143897"/>
              <a:gd name="connsiteY0" fmla="*/ 315666 h 6509845"/>
              <a:gd name="connsiteX1" fmla="*/ 301871 w 7143897"/>
              <a:gd name="connsiteY1" fmla="*/ 13795 h 6509845"/>
              <a:gd name="connsiteX2" fmla="*/ 6996069 w 7143897"/>
              <a:gd name="connsiteY2" fmla="*/ 4269 h 6509845"/>
              <a:gd name="connsiteX3" fmla="*/ 7134303 w 7143897"/>
              <a:gd name="connsiteY3" fmla="*/ 130731 h 6509845"/>
              <a:gd name="connsiteX4" fmla="*/ 7143312 w 7143897"/>
              <a:gd name="connsiteY4" fmla="*/ 6342747 h 6509845"/>
              <a:gd name="connsiteX5" fmla="*/ 6994805 w 7143897"/>
              <a:gd name="connsiteY5" fmla="*/ 6509845 h 6509845"/>
              <a:gd name="connsiteX6" fmla="*/ 301871 w 7143897"/>
              <a:gd name="connsiteY6" fmla="*/ 6509845 h 6509845"/>
              <a:gd name="connsiteX7" fmla="*/ 0 w 7143897"/>
              <a:gd name="connsiteY7" fmla="*/ 6207974 h 6509845"/>
              <a:gd name="connsiteX8" fmla="*/ 0 w 7143897"/>
              <a:gd name="connsiteY8" fmla="*/ 315666 h 6509845"/>
              <a:gd name="connsiteX0" fmla="*/ 0 w 7143897"/>
              <a:gd name="connsiteY0" fmla="*/ 315666 h 6510392"/>
              <a:gd name="connsiteX1" fmla="*/ 301871 w 7143897"/>
              <a:gd name="connsiteY1" fmla="*/ 13795 h 6510392"/>
              <a:gd name="connsiteX2" fmla="*/ 6996069 w 7143897"/>
              <a:gd name="connsiteY2" fmla="*/ 4269 h 6510392"/>
              <a:gd name="connsiteX3" fmla="*/ 7134303 w 7143897"/>
              <a:gd name="connsiteY3" fmla="*/ 130731 h 6510392"/>
              <a:gd name="connsiteX4" fmla="*/ 7143312 w 7143897"/>
              <a:gd name="connsiteY4" fmla="*/ 6360879 h 6510392"/>
              <a:gd name="connsiteX5" fmla="*/ 6994805 w 7143897"/>
              <a:gd name="connsiteY5" fmla="*/ 6509845 h 6510392"/>
              <a:gd name="connsiteX6" fmla="*/ 301871 w 7143897"/>
              <a:gd name="connsiteY6" fmla="*/ 6509845 h 6510392"/>
              <a:gd name="connsiteX7" fmla="*/ 0 w 7143897"/>
              <a:gd name="connsiteY7" fmla="*/ 6207974 h 6510392"/>
              <a:gd name="connsiteX8" fmla="*/ 0 w 7143897"/>
              <a:gd name="connsiteY8" fmla="*/ 315666 h 6510392"/>
              <a:gd name="connsiteX0" fmla="*/ 0 w 7144961"/>
              <a:gd name="connsiteY0" fmla="*/ 315666 h 6510393"/>
              <a:gd name="connsiteX1" fmla="*/ 301871 w 7144961"/>
              <a:gd name="connsiteY1" fmla="*/ 13795 h 6510393"/>
              <a:gd name="connsiteX2" fmla="*/ 6996069 w 7144961"/>
              <a:gd name="connsiteY2" fmla="*/ 4269 h 6510393"/>
              <a:gd name="connsiteX3" fmla="*/ 7134303 w 7144961"/>
              <a:gd name="connsiteY3" fmla="*/ 130731 h 6510393"/>
              <a:gd name="connsiteX4" fmla="*/ 7143312 w 7144961"/>
              <a:gd name="connsiteY4" fmla="*/ 6360879 h 6510393"/>
              <a:gd name="connsiteX5" fmla="*/ 7003815 w 7144961"/>
              <a:gd name="connsiteY5" fmla="*/ 6509846 h 6510393"/>
              <a:gd name="connsiteX6" fmla="*/ 301871 w 7144961"/>
              <a:gd name="connsiteY6" fmla="*/ 6509845 h 6510393"/>
              <a:gd name="connsiteX7" fmla="*/ 0 w 7144961"/>
              <a:gd name="connsiteY7" fmla="*/ 6207974 h 6510393"/>
              <a:gd name="connsiteX8" fmla="*/ 0 w 7144961"/>
              <a:gd name="connsiteY8" fmla="*/ 315666 h 6510393"/>
              <a:gd name="connsiteX0" fmla="*/ 0 w 7144961"/>
              <a:gd name="connsiteY0" fmla="*/ 317178 h 6511905"/>
              <a:gd name="connsiteX1" fmla="*/ 301871 w 7144961"/>
              <a:gd name="connsiteY1" fmla="*/ 15307 h 6511905"/>
              <a:gd name="connsiteX2" fmla="*/ 6996069 w 7144961"/>
              <a:gd name="connsiteY2" fmla="*/ 5781 h 6511905"/>
              <a:gd name="connsiteX3" fmla="*/ 7134304 w 7144961"/>
              <a:gd name="connsiteY3" fmla="*/ 126621 h 6511905"/>
              <a:gd name="connsiteX4" fmla="*/ 7143312 w 7144961"/>
              <a:gd name="connsiteY4" fmla="*/ 6362391 h 6511905"/>
              <a:gd name="connsiteX5" fmla="*/ 7003815 w 7144961"/>
              <a:gd name="connsiteY5" fmla="*/ 6511358 h 6511905"/>
              <a:gd name="connsiteX6" fmla="*/ 301871 w 7144961"/>
              <a:gd name="connsiteY6" fmla="*/ 6511357 h 6511905"/>
              <a:gd name="connsiteX7" fmla="*/ 0 w 7144961"/>
              <a:gd name="connsiteY7" fmla="*/ 6209486 h 6511905"/>
              <a:gd name="connsiteX8" fmla="*/ 0 w 7144961"/>
              <a:gd name="connsiteY8" fmla="*/ 317178 h 651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4961" h="6511905">
                <a:moveTo>
                  <a:pt x="0" y="317178"/>
                </a:moveTo>
                <a:cubicBezTo>
                  <a:pt x="0" y="150459"/>
                  <a:pt x="135152" y="15307"/>
                  <a:pt x="301871" y="15307"/>
                </a:cubicBezTo>
                <a:lnTo>
                  <a:pt x="6996069" y="5781"/>
                </a:lnTo>
                <a:cubicBezTo>
                  <a:pt x="7162788" y="5781"/>
                  <a:pt x="7134304" y="-40098"/>
                  <a:pt x="7134304" y="126621"/>
                </a:cubicBezTo>
                <a:cubicBezTo>
                  <a:pt x="7137307" y="2205211"/>
                  <a:pt x="7140309" y="4283801"/>
                  <a:pt x="7143312" y="6362391"/>
                </a:cubicBezTo>
                <a:cubicBezTo>
                  <a:pt x="7143312" y="6529110"/>
                  <a:pt x="7170534" y="6511358"/>
                  <a:pt x="7003815" y="6511358"/>
                </a:cubicBezTo>
                <a:lnTo>
                  <a:pt x="301871" y="6511357"/>
                </a:lnTo>
                <a:cubicBezTo>
                  <a:pt x="135152" y="6511357"/>
                  <a:pt x="0" y="6376205"/>
                  <a:pt x="0" y="6209486"/>
                </a:cubicBezTo>
                <a:lnTo>
                  <a:pt x="0" y="317178"/>
                </a:lnTo>
                <a:close/>
              </a:path>
            </a:pathLst>
          </a:custGeom>
          <a:solidFill>
            <a:schemeClr val="tx2"/>
          </a:solidFill>
        </p:spPr>
        <p:txBody>
          <a:bodyPr lIns="731520" tIns="731520" rIns="731520" bIns="731520">
            <a:noAutofit/>
          </a:bodyPr>
          <a:lstStyle>
            <a:lvl1pPr marL="0" indent="0">
              <a:lnSpc>
                <a:spcPct val="100000"/>
              </a:lnSpc>
              <a:spcBef>
                <a:spcPts val="1000"/>
              </a:spcBef>
              <a:buNone/>
              <a:defRPr sz="6600" b="1">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a:p>
            <a:pPr lvl="0"/>
            <a:endParaRPr lang="en-US"/>
          </a:p>
        </p:txBody>
      </p:sp>
      <p:sp>
        <p:nvSpPr>
          <p:cNvPr id="10" name="Text Placeholder 11">
            <a:extLst>
              <a:ext uri="{FF2B5EF4-FFF2-40B4-BE49-F238E27FC236}">
                <a16:creationId xmlns:a16="http://schemas.microsoft.com/office/drawing/2014/main" id="{3494112A-408D-4F6D-BE58-E9B1866EF754}"/>
              </a:ext>
            </a:extLst>
          </p:cNvPr>
          <p:cNvSpPr>
            <a:spLocks noGrp="1"/>
          </p:cNvSpPr>
          <p:nvPr>
            <p:ph type="body" sz="quarter" idx="12" hasCustomPrompt="1"/>
          </p:nvPr>
        </p:nvSpPr>
        <p:spPr>
          <a:xfrm rot="5400000">
            <a:off x="469460" y="-52025"/>
            <a:ext cx="6496468" cy="6962052"/>
          </a:xfrm>
          <a:prstGeom prst="round2SameRect">
            <a:avLst>
              <a:gd name="adj1" fmla="val 0"/>
              <a:gd name="adj2" fmla="val 4564"/>
            </a:avLst>
          </a:prstGeom>
          <a:solidFill>
            <a:schemeClr val="tx2"/>
          </a:solidFill>
        </p:spPr>
        <p:txBody>
          <a:bodyPr vert="vert270" lIns="548640" tIns="548640" rIns="548640" bIns="548640">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TITLE AND TEXT</a:t>
            </a:r>
          </a:p>
          <a:p>
            <a:pPr lvl="0"/>
            <a:endParaRPr lang="en-US"/>
          </a:p>
        </p:txBody>
      </p:sp>
      <p:sp>
        <p:nvSpPr>
          <p:cNvPr id="6" name="Text Placeholder 11">
            <a:extLst>
              <a:ext uri="{FF2B5EF4-FFF2-40B4-BE49-F238E27FC236}">
                <a16:creationId xmlns:a16="http://schemas.microsoft.com/office/drawing/2014/main" id="{D2B782E3-CBE3-42B1-8655-071BCE5AD778}"/>
              </a:ext>
            </a:extLst>
          </p:cNvPr>
          <p:cNvSpPr>
            <a:spLocks noGrp="1"/>
          </p:cNvSpPr>
          <p:nvPr>
            <p:ph type="body" sz="quarter" idx="13"/>
          </p:nvPr>
        </p:nvSpPr>
        <p:spPr>
          <a:xfrm>
            <a:off x="972017" y="3062011"/>
            <a:ext cx="5491535" cy="2316814"/>
          </a:xfrm>
        </p:spPr>
        <p:txBody>
          <a:bodyPr>
            <a:noAutofit/>
          </a:bodyPr>
          <a:lstStyle>
            <a:lvl1pPr marL="0" indent="0">
              <a:lnSpc>
                <a:spcPct val="100000"/>
              </a:lnSpc>
              <a:spcBef>
                <a:spcPts val="1000"/>
              </a:spcBef>
              <a:buNone/>
              <a:defRPr sz="2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2202222208"/>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Blue Box Title and Photo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247426" y="180767"/>
            <a:ext cx="4905487" cy="6496465"/>
          </a:xfrm>
          <a:prstGeom prst="roundRect">
            <a:avLst>
              <a:gd name="adj" fmla="val 5414"/>
            </a:avLst>
          </a:prstGeom>
        </p:spPr>
        <p:txBody>
          <a:bodyPr/>
          <a:lstStyle>
            <a:lvl1pPr marL="0" indent="0">
              <a:buFontTx/>
              <a:buNone/>
              <a:defRPr/>
            </a:lvl1pPr>
          </a:lstStyle>
          <a:p>
            <a:r>
              <a:rPr lang="en-US"/>
              <a:t>Click icon to add picture</a:t>
            </a:r>
          </a:p>
        </p:txBody>
      </p:sp>
      <p:sp>
        <p:nvSpPr>
          <p:cNvPr id="9" name="Text Placeholder 11">
            <a:extLst>
              <a:ext uri="{FF2B5EF4-FFF2-40B4-BE49-F238E27FC236}">
                <a16:creationId xmlns:a16="http://schemas.microsoft.com/office/drawing/2014/main" id="{C683241C-81F2-4A10-8D96-1686F2D2AE2C}"/>
              </a:ext>
            </a:extLst>
          </p:cNvPr>
          <p:cNvSpPr>
            <a:spLocks noGrp="1"/>
          </p:cNvSpPr>
          <p:nvPr>
            <p:ph type="body" sz="quarter" idx="12" hasCustomPrompt="1"/>
          </p:nvPr>
        </p:nvSpPr>
        <p:spPr>
          <a:xfrm rot="16200000">
            <a:off x="5176896" y="-109727"/>
            <a:ext cx="6496468" cy="7077456"/>
          </a:xfrm>
          <a:prstGeom prst="round2SameRect">
            <a:avLst>
              <a:gd name="adj1" fmla="val 0"/>
              <a:gd name="adj2" fmla="val 3737"/>
            </a:avLst>
          </a:prstGeom>
          <a:solidFill>
            <a:schemeClr val="tx2"/>
          </a:solidFill>
        </p:spPr>
        <p:txBody>
          <a:bodyPr vert="vert" lIns="731520" tIns="731520" rIns="731520" bIns="731520" anchor="ctr">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Headline</a:t>
            </a:r>
          </a:p>
        </p:txBody>
      </p:sp>
    </p:spTree>
    <p:custDataLst>
      <p:tags r:id="rId1"/>
    </p:custDataLst>
    <p:extLst>
      <p:ext uri="{BB962C8B-B14F-4D97-AF65-F5344CB8AC3E}">
        <p14:creationId xmlns:p14="http://schemas.microsoft.com/office/powerpoint/2010/main" val="488193372"/>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Blue Box Title and Content 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C577BC2A-2518-4320-B443-4FE4A0D8BED6}"/>
              </a:ext>
            </a:extLst>
          </p:cNvPr>
          <p:cNvSpPr>
            <a:spLocks noGrp="1"/>
          </p:cNvSpPr>
          <p:nvPr>
            <p:ph type="pic" sz="quarter" idx="10"/>
          </p:nvPr>
        </p:nvSpPr>
        <p:spPr>
          <a:xfrm>
            <a:off x="247426" y="180767"/>
            <a:ext cx="4905487" cy="6496465"/>
          </a:xfrm>
          <a:prstGeom prst="roundRect">
            <a:avLst>
              <a:gd name="adj" fmla="val 5414"/>
            </a:avLst>
          </a:prstGeom>
        </p:spPr>
        <p:txBody>
          <a:bodyPr/>
          <a:lstStyle>
            <a:lvl1pPr marL="0" indent="0">
              <a:buFontTx/>
              <a:buNone/>
              <a:defRPr/>
            </a:lvl1pPr>
          </a:lstStyle>
          <a:p>
            <a:r>
              <a:rPr lang="en-US"/>
              <a:t>Click icon to add picture</a:t>
            </a:r>
          </a:p>
        </p:txBody>
      </p:sp>
      <p:sp>
        <p:nvSpPr>
          <p:cNvPr id="9" name="Text Placeholder 11">
            <a:extLst>
              <a:ext uri="{FF2B5EF4-FFF2-40B4-BE49-F238E27FC236}">
                <a16:creationId xmlns:a16="http://schemas.microsoft.com/office/drawing/2014/main" id="{C683241C-81F2-4A10-8D96-1686F2D2AE2C}"/>
              </a:ext>
            </a:extLst>
          </p:cNvPr>
          <p:cNvSpPr>
            <a:spLocks noGrp="1"/>
          </p:cNvSpPr>
          <p:nvPr>
            <p:ph type="body" sz="quarter" idx="12" hasCustomPrompt="1"/>
          </p:nvPr>
        </p:nvSpPr>
        <p:spPr>
          <a:xfrm rot="16200000">
            <a:off x="5176219" y="-109050"/>
            <a:ext cx="6496468" cy="7076102"/>
          </a:xfrm>
          <a:prstGeom prst="round2SameRect">
            <a:avLst>
              <a:gd name="adj1" fmla="val 0"/>
              <a:gd name="adj2" fmla="val 4067"/>
            </a:avLst>
          </a:prstGeom>
          <a:solidFill>
            <a:schemeClr val="tx2"/>
          </a:solidFill>
        </p:spPr>
        <p:txBody>
          <a:bodyPr vert="vert" lIns="548640" tIns="548640" rIns="548640" bIns="548640" anchor="t">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TITLE AND TEXT</a:t>
            </a:r>
          </a:p>
        </p:txBody>
      </p:sp>
      <p:sp>
        <p:nvSpPr>
          <p:cNvPr id="6" name="Text Placeholder 11">
            <a:extLst>
              <a:ext uri="{FF2B5EF4-FFF2-40B4-BE49-F238E27FC236}">
                <a16:creationId xmlns:a16="http://schemas.microsoft.com/office/drawing/2014/main" id="{D6DA597F-D3F6-4498-BBEF-3E1A9D177576}"/>
              </a:ext>
            </a:extLst>
          </p:cNvPr>
          <p:cNvSpPr>
            <a:spLocks noGrp="1"/>
          </p:cNvSpPr>
          <p:nvPr>
            <p:ph type="body" sz="quarter" idx="13"/>
          </p:nvPr>
        </p:nvSpPr>
        <p:spPr>
          <a:xfrm>
            <a:off x="5597805" y="3097870"/>
            <a:ext cx="5631851" cy="2316814"/>
          </a:xfrm>
        </p:spPr>
        <p:txBody>
          <a:bodyPr>
            <a:noAutofit/>
          </a:bodyPr>
          <a:lstStyle>
            <a:lvl1pPr marL="0" indent="0">
              <a:lnSpc>
                <a:spcPct val="100000"/>
              </a:lnSpc>
              <a:spcBef>
                <a:spcPts val="1000"/>
              </a:spcBef>
              <a:buNone/>
              <a:defRPr sz="2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241781330"/>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1_Image slide w/ gray caption bar right">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05101" y="-93883"/>
            <a:ext cx="12406313" cy="7094538"/>
          </a:xfrm>
        </p:spPr>
        <p:txBody>
          <a:bodyPr/>
          <a:lstStyle/>
          <a:p>
            <a:r>
              <a:rPr lang="en-US"/>
              <a:t>Click icon to add picture</a:t>
            </a:r>
          </a:p>
        </p:txBody>
      </p:sp>
      <p:sp>
        <p:nvSpPr>
          <p:cNvPr id="6" name="Content Placeholder 4"/>
          <p:cNvSpPr>
            <a:spLocks noGrp="1"/>
          </p:cNvSpPr>
          <p:nvPr>
            <p:ph sz="quarter" idx="14"/>
          </p:nvPr>
        </p:nvSpPr>
        <p:spPr>
          <a:xfrm>
            <a:off x="6598232" y="5322717"/>
            <a:ext cx="5790872" cy="1070265"/>
          </a:xfrm>
          <a:solidFill>
            <a:schemeClr val="accent1">
              <a:alpha val="90000"/>
            </a:schemeClr>
          </a:solidFill>
        </p:spPr>
        <p:txBody>
          <a:bodyPr/>
          <a:lstStyle>
            <a:lvl1pPr>
              <a:defRPr>
                <a:noFill/>
              </a:defRPr>
            </a:lvl1pPr>
          </a:lstStyle>
          <a:p>
            <a:pPr lvl="0"/>
            <a:r>
              <a:rPr lang="en-US"/>
              <a:t>Edit Master text styles</a:t>
            </a:r>
          </a:p>
        </p:txBody>
      </p:sp>
      <p:sp>
        <p:nvSpPr>
          <p:cNvPr id="17" name="Text Placeholder 14"/>
          <p:cNvSpPr>
            <a:spLocks noGrp="1"/>
          </p:cNvSpPr>
          <p:nvPr>
            <p:ph type="body" sz="quarter" idx="12" hasCustomPrompt="1"/>
          </p:nvPr>
        </p:nvSpPr>
        <p:spPr>
          <a:xfrm>
            <a:off x="6906126" y="5581315"/>
            <a:ext cx="4659905" cy="647668"/>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r>
              <a:rPr lang="en-US" sz="3200">
                <a:solidFill>
                  <a:schemeClr val="bg1"/>
                </a:solidFill>
                <a:latin typeface="Corbel" panose="020B0503020204020204" pitchFamily="34" charset="0"/>
              </a:rPr>
              <a:t>Optional Title/Caption Bar</a:t>
            </a:r>
          </a:p>
        </p:txBody>
      </p:sp>
    </p:spTree>
    <p:extLst>
      <p:ext uri="{BB962C8B-B14F-4D97-AF65-F5344CB8AC3E}">
        <p14:creationId xmlns:p14="http://schemas.microsoft.com/office/powerpoint/2010/main" val="19363547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1_Image slide w/ gray caption bar">
    <p:spTree>
      <p:nvGrpSpPr>
        <p:cNvPr id="1" name=""/>
        <p:cNvGrpSpPr/>
        <p:nvPr/>
      </p:nvGrpSpPr>
      <p:grpSpPr>
        <a:xfrm>
          <a:off x="0" y="0"/>
          <a:ext cx="0" cy="0"/>
          <a:chOff x="0" y="0"/>
          <a:chExt cx="0" cy="0"/>
        </a:xfrm>
      </p:grpSpPr>
      <p:sp>
        <p:nvSpPr>
          <p:cNvPr id="19" name="Picture Placeholder 18"/>
          <p:cNvSpPr>
            <a:spLocks noGrp="1"/>
          </p:cNvSpPr>
          <p:nvPr>
            <p:ph type="pic" sz="quarter" idx="13"/>
          </p:nvPr>
        </p:nvSpPr>
        <p:spPr>
          <a:xfrm>
            <a:off x="-63060" y="-73576"/>
            <a:ext cx="12406750" cy="7036676"/>
          </a:xfrm>
        </p:spPr>
        <p:txBody>
          <a:bodyPr/>
          <a:lstStyle/>
          <a:p>
            <a:r>
              <a:rPr lang="en-US"/>
              <a:t>Click icon to add picture</a:t>
            </a:r>
          </a:p>
        </p:txBody>
      </p:sp>
      <p:sp>
        <p:nvSpPr>
          <p:cNvPr id="20" name="Content Placeholder 4"/>
          <p:cNvSpPr>
            <a:spLocks noGrp="1"/>
          </p:cNvSpPr>
          <p:nvPr>
            <p:ph sz="quarter" idx="14"/>
          </p:nvPr>
        </p:nvSpPr>
        <p:spPr>
          <a:xfrm>
            <a:off x="6598232" y="5322718"/>
            <a:ext cx="5790872" cy="1070265"/>
          </a:xfrm>
          <a:solidFill>
            <a:schemeClr val="accent6">
              <a:alpha val="75000"/>
            </a:schemeClr>
          </a:solidFill>
        </p:spPr>
        <p:txBody>
          <a:bodyPr/>
          <a:lstStyle>
            <a:lvl1pPr>
              <a:defRPr>
                <a:noFill/>
              </a:defRPr>
            </a:lvl1pPr>
          </a:lstStyle>
          <a:p>
            <a:pPr lvl="0"/>
            <a:r>
              <a:rPr lang="en-US"/>
              <a:t>Edit Master text styles</a:t>
            </a:r>
          </a:p>
        </p:txBody>
      </p:sp>
      <p:sp>
        <p:nvSpPr>
          <p:cNvPr id="17" name="Text Placeholder 14"/>
          <p:cNvSpPr>
            <a:spLocks noGrp="1"/>
          </p:cNvSpPr>
          <p:nvPr>
            <p:ph type="body" sz="quarter" idx="12" hasCustomPrompt="1"/>
          </p:nvPr>
        </p:nvSpPr>
        <p:spPr>
          <a:xfrm>
            <a:off x="6906126" y="5581315"/>
            <a:ext cx="4659905" cy="647668"/>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r>
              <a:rPr lang="en-US" sz="3200">
                <a:solidFill>
                  <a:schemeClr val="bg1"/>
                </a:solidFill>
                <a:latin typeface="Corbel" panose="020B0503020204020204" pitchFamily="34" charset="0"/>
              </a:rPr>
              <a:t>Optional Title/Caption Bar</a:t>
            </a:r>
          </a:p>
        </p:txBody>
      </p:sp>
    </p:spTree>
    <p:extLst>
      <p:ext uri="{BB962C8B-B14F-4D97-AF65-F5344CB8AC3E}">
        <p14:creationId xmlns:p14="http://schemas.microsoft.com/office/powerpoint/2010/main" val="23255768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3060" y="-59267"/>
            <a:ext cx="12322794" cy="4631268"/>
          </a:xfrm>
          <a:prstGeom prst="rect">
            <a:avLst/>
          </a:prstGeom>
        </p:spPr>
        <p:txBody>
          <a:bodyPr/>
          <a:lstStyle/>
          <a:p>
            <a:r>
              <a:rPr lang="en-US"/>
              <a:t>Click icon to add picture</a:t>
            </a:r>
          </a:p>
        </p:txBody>
      </p:sp>
      <p:sp>
        <p:nvSpPr>
          <p:cNvPr id="2" name="Title 1"/>
          <p:cNvSpPr>
            <a:spLocks noGrp="1"/>
          </p:cNvSpPr>
          <p:nvPr>
            <p:ph type="ctrTitle" hasCustomPrompt="1"/>
          </p:nvPr>
        </p:nvSpPr>
        <p:spPr>
          <a:xfrm>
            <a:off x="359302" y="5598374"/>
            <a:ext cx="10080396" cy="525799"/>
          </a:xfrm>
        </p:spPr>
        <p:txBody>
          <a:bodyPr anchor="b">
            <a:normAutofit/>
          </a:bodyPr>
          <a:lstStyle>
            <a:lvl1pPr algn="l">
              <a:defRPr sz="3600">
                <a:solidFill>
                  <a:schemeClr val="accent1"/>
                </a:solidFill>
              </a:defRPr>
            </a:lvl1pPr>
          </a:lstStyle>
          <a:p>
            <a:r>
              <a:rPr lang="en-US">
                <a:solidFill>
                  <a:srgbClr val="0085BA">
                    <a:alpha val="85000"/>
                  </a:srgbClr>
                </a:solidFill>
                <a:latin typeface="Corbel" panose="020B0503020204020204" pitchFamily="34" charset="0"/>
              </a:rPr>
              <a:t>Title of Presentation Goes Here</a:t>
            </a:r>
            <a:endParaRPr lang="en-US"/>
          </a:p>
        </p:txBody>
      </p:sp>
      <p:sp>
        <p:nvSpPr>
          <p:cNvPr id="3" name="Subtitle 2"/>
          <p:cNvSpPr>
            <a:spLocks noGrp="1"/>
          </p:cNvSpPr>
          <p:nvPr>
            <p:ph type="subTitle" idx="1" hasCustomPrompt="1"/>
          </p:nvPr>
        </p:nvSpPr>
        <p:spPr>
          <a:xfrm>
            <a:off x="367769" y="6172312"/>
            <a:ext cx="9144000" cy="451488"/>
          </a:xfrm>
          <a:prstGeom prst="rect">
            <a:avLst/>
          </a:prstGeom>
        </p:spPr>
        <p:txBody>
          <a:bodyPr/>
          <a:lstStyle>
            <a:lvl1pPr marL="0" indent="0" algn="l">
              <a:buNone/>
              <a:defRPr sz="2400" b="1">
                <a:solidFill>
                  <a:srgbClr val="6562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of Presenter, Presenter Title, and/or Affiliation</a:t>
            </a:r>
          </a:p>
        </p:txBody>
      </p:sp>
      <p:sp>
        <p:nvSpPr>
          <p:cNvPr id="30" name="Picture Placeholder 29"/>
          <p:cNvSpPr>
            <a:spLocks noGrp="1"/>
          </p:cNvSpPr>
          <p:nvPr>
            <p:ph type="pic" sz="quarter" idx="13"/>
          </p:nvPr>
        </p:nvSpPr>
        <p:spPr>
          <a:xfrm>
            <a:off x="8441556" y="3970425"/>
            <a:ext cx="4166753" cy="1203150"/>
          </a:xfrm>
        </p:spPr>
        <p:txBody>
          <a:bodyPr/>
          <a:lstStyle/>
          <a:p>
            <a:r>
              <a:rPr lang="en-US"/>
              <a:t>Click icon to add picture</a:t>
            </a:r>
          </a:p>
        </p:txBody>
      </p:sp>
    </p:spTree>
    <p:extLst>
      <p:ext uri="{BB962C8B-B14F-4D97-AF65-F5344CB8AC3E}">
        <p14:creationId xmlns:p14="http://schemas.microsoft.com/office/powerpoint/2010/main" val="3644403140"/>
      </p:ext>
    </p:extLst>
  </p:cSld>
  <p:clrMapOvr>
    <a:masterClrMapping/>
  </p:clrMapOvr>
  <p:extLst>
    <p:ext uri="{DCECCB84-F9BA-43D5-87BE-67443E8EF086}">
      <p15:sldGuideLst xmlns:p15="http://schemas.microsoft.com/office/powerpoint/2012/main">
        <p15:guide id="1" orient="horz" pos="2880">
          <p15:clr>
            <a:srgbClr val="FBAE40"/>
          </p15:clr>
        </p15:guide>
        <p15:guide id="2" pos="28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Mission Slide">
    <p:spTree>
      <p:nvGrpSpPr>
        <p:cNvPr id="1" name=""/>
        <p:cNvGrpSpPr/>
        <p:nvPr/>
      </p:nvGrpSpPr>
      <p:grpSpPr>
        <a:xfrm>
          <a:off x="0" y="0"/>
          <a:ext cx="0" cy="0"/>
          <a:chOff x="0" y="0"/>
          <a:chExt cx="0" cy="0"/>
        </a:xfrm>
      </p:grpSpPr>
      <p:sp>
        <p:nvSpPr>
          <p:cNvPr id="12" name="Picture Placeholder 11"/>
          <p:cNvSpPr>
            <a:spLocks noGrp="1"/>
          </p:cNvSpPr>
          <p:nvPr>
            <p:ph type="pic" sz="quarter" idx="12"/>
          </p:nvPr>
        </p:nvSpPr>
        <p:spPr>
          <a:xfrm>
            <a:off x="0" y="3429000"/>
            <a:ext cx="6096000" cy="3429000"/>
          </a:xfrm>
          <a:prstGeom prst="rect">
            <a:avLst/>
          </a:prstGeom>
        </p:spPr>
        <p:txBody>
          <a:bodyPr/>
          <a:lstStyle/>
          <a:p>
            <a:r>
              <a:rPr lang="en-US"/>
              <a:t>Click icon to add picture</a:t>
            </a:r>
          </a:p>
        </p:txBody>
      </p:sp>
      <p:sp>
        <p:nvSpPr>
          <p:cNvPr id="14" name="Picture Placeholder 13"/>
          <p:cNvSpPr>
            <a:spLocks noGrp="1"/>
          </p:cNvSpPr>
          <p:nvPr>
            <p:ph type="pic" sz="quarter" idx="13"/>
          </p:nvPr>
        </p:nvSpPr>
        <p:spPr>
          <a:xfrm>
            <a:off x="6096000" y="3429000"/>
            <a:ext cx="6096000" cy="3429000"/>
          </a:xfrm>
          <a:prstGeom prst="rect">
            <a:avLst/>
          </a:prstGeom>
        </p:spPr>
        <p:txBody>
          <a:bodyPr/>
          <a:lstStyle/>
          <a:p>
            <a:r>
              <a:rPr lang="en-US"/>
              <a:t>Click icon to add picture</a:t>
            </a:r>
          </a:p>
        </p:txBody>
      </p:sp>
      <p:sp>
        <p:nvSpPr>
          <p:cNvPr id="10" name="Picture Placeholder 9"/>
          <p:cNvSpPr>
            <a:spLocks noGrp="1"/>
          </p:cNvSpPr>
          <p:nvPr>
            <p:ph type="pic" sz="quarter" idx="11"/>
          </p:nvPr>
        </p:nvSpPr>
        <p:spPr>
          <a:xfrm>
            <a:off x="6096000" y="0"/>
            <a:ext cx="6096000" cy="3429000"/>
          </a:xfrm>
          <a:prstGeom prst="rect">
            <a:avLst/>
          </a:prstGeom>
        </p:spPr>
        <p:txBody>
          <a:bodyPr/>
          <a:lstStyle/>
          <a:p>
            <a:r>
              <a:rPr lang="en-US"/>
              <a:t>Click icon to add picture</a:t>
            </a:r>
          </a:p>
        </p:txBody>
      </p:sp>
      <p:sp>
        <p:nvSpPr>
          <p:cNvPr id="8" name="Picture Placeholder 7"/>
          <p:cNvSpPr>
            <a:spLocks noGrp="1"/>
          </p:cNvSpPr>
          <p:nvPr>
            <p:ph type="pic" sz="quarter" idx="10"/>
          </p:nvPr>
        </p:nvSpPr>
        <p:spPr>
          <a:xfrm>
            <a:off x="0" y="0"/>
            <a:ext cx="6096000" cy="3429000"/>
          </a:xfrm>
          <a:prstGeom prst="rect">
            <a:avLst/>
          </a:prstGeom>
        </p:spPr>
        <p:txBody>
          <a:bodyPr/>
          <a:lstStyle/>
          <a:p>
            <a:r>
              <a:rPr lang="en-US"/>
              <a:t>Click icon to add picture</a:t>
            </a:r>
          </a:p>
        </p:txBody>
      </p:sp>
      <p:sp>
        <p:nvSpPr>
          <p:cNvPr id="3" name="Picture Placeholder 2"/>
          <p:cNvSpPr>
            <a:spLocks noGrp="1"/>
          </p:cNvSpPr>
          <p:nvPr>
            <p:ph type="pic" sz="quarter" idx="14"/>
          </p:nvPr>
        </p:nvSpPr>
        <p:spPr>
          <a:xfrm>
            <a:off x="3550764" y="2783263"/>
            <a:ext cx="5090000" cy="1291473"/>
          </a:xfrm>
        </p:spPr>
        <p:txBody>
          <a:bodyPr/>
          <a:lstStyle/>
          <a:p>
            <a:r>
              <a:rPr lang="en-US"/>
              <a:t>Click icon to add picture</a:t>
            </a:r>
          </a:p>
        </p:txBody>
      </p:sp>
    </p:spTree>
    <p:extLst>
      <p:ext uri="{BB962C8B-B14F-4D97-AF65-F5344CB8AC3E}">
        <p14:creationId xmlns:p14="http://schemas.microsoft.com/office/powerpoint/2010/main" val="37032392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ext/bullets">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lvl1pPr>
              <a:defRPr/>
            </a:lvl1pPr>
          </a:lstStyle>
          <a:p>
            <a:r>
              <a:rPr lang="en-US"/>
              <a:t>Click to Edit Master Title Style</a:t>
            </a:r>
          </a:p>
        </p:txBody>
      </p:sp>
      <p:sp>
        <p:nvSpPr>
          <p:cNvPr id="3" name="Text Placeholder 2"/>
          <p:cNvSpPr>
            <a:spLocks noGrp="1"/>
          </p:cNvSpPr>
          <p:nvPr>
            <p:ph type="body" sz="quarter" idx="10" hasCustomPrompt="1"/>
          </p:nvPr>
        </p:nvSpPr>
        <p:spPr>
          <a:xfrm>
            <a:off x="734502" y="1676400"/>
            <a:ext cx="10648201" cy="4251434"/>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15165656"/>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hart/graphic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4" name="Chart Placeholder 3"/>
          <p:cNvSpPr>
            <a:spLocks noGrp="1"/>
          </p:cNvSpPr>
          <p:nvPr>
            <p:ph type="chart" sz="quarter" idx="10"/>
          </p:nvPr>
        </p:nvSpPr>
        <p:spPr>
          <a:xfrm>
            <a:off x="838200" y="1676400"/>
            <a:ext cx="10544503" cy="4157226"/>
          </a:xfrm>
          <a:prstGeom prst="rect">
            <a:avLst/>
          </a:prstGeom>
        </p:spPr>
        <p:txBody>
          <a:bodyPr/>
          <a:lstStyle/>
          <a:p>
            <a:r>
              <a:rPr lang="en-US"/>
              <a:t>Click icon to add chart</a:t>
            </a:r>
          </a:p>
        </p:txBody>
      </p:sp>
    </p:spTree>
    <p:extLst>
      <p:ext uri="{BB962C8B-B14F-4D97-AF65-F5344CB8AC3E}">
        <p14:creationId xmlns:p14="http://schemas.microsoft.com/office/powerpoint/2010/main" val="1533247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DA Sec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FCA8D-66BA-F6A8-CC98-36C107E82778}"/>
              </a:ext>
            </a:extLst>
          </p:cNvPr>
          <p:cNvSpPr>
            <a:spLocks noGrp="1"/>
          </p:cNvSpPr>
          <p:nvPr>
            <p:ph type="title" hasCustomPrompt="1"/>
          </p:nvPr>
        </p:nvSpPr>
        <p:spPr>
          <a:xfrm>
            <a:off x="4604083" y="170857"/>
            <a:ext cx="7218948" cy="6497982"/>
          </a:xfrm>
        </p:spPr>
        <p:txBody>
          <a:bodyPr/>
          <a:lstStyle>
            <a:lvl1pPr>
              <a:defRPr sz="6600">
                <a:solidFill>
                  <a:schemeClr val="tx1"/>
                </a:solidFill>
              </a:defRPr>
            </a:lvl1pPr>
          </a:lstStyle>
          <a:p>
            <a:r>
              <a:rPr lang="en-US"/>
              <a:t>Section slide</a:t>
            </a:r>
          </a:p>
        </p:txBody>
      </p:sp>
      <p:pic>
        <p:nvPicPr>
          <p:cNvPr id="5" name="Picture 4">
            <a:extLst>
              <a:ext uri="{FF2B5EF4-FFF2-40B4-BE49-F238E27FC236}">
                <a16:creationId xmlns:a16="http://schemas.microsoft.com/office/drawing/2014/main" id="{5EE0AC06-A4EC-440A-8F17-666A0F21675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8" y="5657041"/>
            <a:ext cx="1548149" cy="589475"/>
          </a:xfrm>
          <a:prstGeom prst="rect">
            <a:avLst/>
          </a:prstGeom>
        </p:spPr>
      </p:pic>
      <p:sp>
        <p:nvSpPr>
          <p:cNvPr id="8" name="Oval 7">
            <a:extLst>
              <a:ext uri="{FF2B5EF4-FFF2-40B4-BE49-F238E27FC236}">
                <a16:creationId xmlns:a16="http://schemas.microsoft.com/office/drawing/2014/main" id="{04E65E41-8140-46E6-BC21-826531C65725}"/>
              </a:ext>
            </a:extLst>
          </p:cNvPr>
          <p:cNvSpPr/>
          <p:nvPr/>
        </p:nvSpPr>
        <p:spPr>
          <a:xfrm>
            <a:off x="1816700" y="2646010"/>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chemeClr val="tx1"/>
                </a:solidFill>
                <a:latin typeface="Segoe UI" panose="020B0502040204020203" pitchFamily="34" charset="0"/>
                <a:cs typeface="Segoe UI" panose="020B0502040204020203" pitchFamily="34" charset="0"/>
              </a:rPr>
              <a:t>1</a:t>
            </a:r>
          </a:p>
        </p:txBody>
      </p:sp>
      <p:sp>
        <p:nvSpPr>
          <p:cNvPr id="10" name="Rounded Rectangle 5">
            <a:extLst>
              <a:ext uri="{FF2B5EF4-FFF2-40B4-BE49-F238E27FC236}">
                <a16:creationId xmlns:a16="http://schemas.microsoft.com/office/drawing/2014/main" id="{1D600693-33BF-4422-8016-7B49FD31A132}"/>
              </a:ext>
              <a:ext uri="{C183D7F6-B498-43B3-948B-1728B52AA6E4}">
                <adec:decorative xmlns:adec="http://schemas.microsoft.com/office/drawing/2017/decorative" val="1"/>
              </a:ext>
            </a:extLst>
          </p:cNvPr>
          <p:cNvSpPr/>
          <p:nvPr/>
        </p:nvSpPr>
        <p:spPr>
          <a:xfrm rot="16200000">
            <a:off x="-989391" y="1399609"/>
            <a:ext cx="6501384" cy="4043882"/>
          </a:xfrm>
          <a:prstGeom prst="round2SameRect">
            <a:avLst>
              <a:gd name="adj1" fmla="val 6348"/>
              <a:gd name="adj2" fmla="val 0"/>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11" name="Oval 10">
            <a:extLst>
              <a:ext uri="{FF2B5EF4-FFF2-40B4-BE49-F238E27FC236}">
                <a16:creationId xmlns:a16="http://schemas.microsoft.com/office/drawing/2014/main" id="{3029BEC3-0A0F-4492-A728-F8245E702919}"/>
              </a:ext>
            </a:extLst>
          </p:cNvPr>
          <p:cNvSpPr/>
          <p:nvPr/>
        </p:nvSpPr>
        <p:spPr>
          <a:xfrm>
            <a:off x="1484060" y="2640263"/>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80" b="1">
                <a:solidFill>
                  <a:schemeClr val="tx1"/>
                </a:solidFill>
                <a:latin typeface="Segoe UI" panose="020B0502040204020203" pitchFamily="34" charset="0"/>
                <a:cs typeface="Segoe UI" panose="020B0502040204020203" pitchFamily="34" charset="0"/>
              </a:rPr>
              <a:t>1</a:t>
            </a:r>
          </a:p>
        </p:txBody>
      </p:sp>
    </p:spTree>
    <p:custDataLst>
      <p:tags r:id="rId1"/>
    </p:custDataLst>
    <p:extLst>
      <p:ext uri="{BB962C8B-B14F-4D97-AF65-F5344CB8AC3E}">
        <p14:creationId xmlns:p14="http://schemas.microsoft.com/office/powerpoint/2010/main" val="3255159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Heading + left image + gray box">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838200" y="1689653"/>
            <a:ext cx="5949930" cy="3963242"/>
          </a:xfrm>
          <a:prstGeom prst="rect">
            <a:avLst/>
          </a:prstGeom>
        </p:spPr>
        <p:txBody>
          <a:bodyPr/>
          <a:lstStyle/>
          <a:p>
            <a:r>
              <a:rPr lang="en-US"/>
              <a:t>Click icon to add picture</a:t>
            </a:r>
          </a:p>
        </p:txBody>
      </p:sp>
      <p:sp>
        <p:nvSpPr>
          <p:cNvPr id="7" name="Title 6"/>
          <p:cNvSpPr>
            <a:spLocks noGrp="1"/>
          </p:cNvSpPr>
          <p:nvPr>
            <p:ph type="title" hasCustomPrompt="1"/>
          </p:nvPr>
        </p:nvSpPr>
        <p:spPr/>
        <p:txBody>
          <a:bodyPr/>
          <a:lstStyle>
            <a:lvl1pPr>
              <a:defRPr/>
            </a:lvl1pPr>
          </a:lstStyle>
          <a:p>
            <a:r>
              <a:rPr lang="en-US"/>
              <a:t>Click to Edit Master Title Style</a:t>
            </a:r>
          </a:p>
        </p:txBody>
      </p:sp>
      <p:sp>
        <p:nvSpPr>
          <p:cNvPr id="9" name="Rectangle 8"/>
          <p:cNvSpPr/>
          <p:nvPr/>
        </p:nvSpPr>
        <p:spPr>
          <a:xfrm>
            <a:off x="6894825" y="1689653"/>
            <a:ext cx="4487878" cy="39632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7493875" y="2259730"/>
            <a:ext cx="3258208" cy="2764219"/>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pPr lvl="0"/>
            <a:r>
              <a:rPr lang="en-US"/>
              <a:t>A very small amount of text could go here. Be as brief as possible.</a:t>
            </a:r>
          </a:p>
        </p:txBody>
      </p:sp>
    </p:spTree>
    <p:extLst>
      <p:ext uri="{BB962C8B-B14F-4D97-AF65-F5344CB8AC3E}">
        <p14:creationId xmlns:p14="http://schemas.microsoft.com/office/powerpoint/2010/main" val="26076532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176"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Heading + gray box + right imag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5432773" y="1688867"/>
            <a:ext cx="5949930" cy="3963242"/>
          </a:xfrm>
          <a:prstGeom prst="rect">
            <a:avLst/>
          </a:prstGeom>
        </p:spPr>
        <p:txBody>
          <a:bodyPr/>
          <a:lstStyle/>
          <a:p>
            <a:r>
              <a:rPr lang="en-US"/>
              <a:t>Click icon to add picture</a:t>
            </a:r>
          </a:p>
        </p:txBody>
      </p:sp>
      <p:sp>
        <p:nvSpPr>
          <p:cNvPr id="7" name="Title 6"/>
          <p:cNvSpPr>
            <a:spLocks noGrp="1"/>
          </p:cNvSpPr>
          <p:nvPr>
            <p:ph type="title" hasCustomPrompt="1"/>
          </p:nvPr>
        </p:nvSpPr>
        <p:spPr/>
        <p:txBody>
          <a:bodyPr/>
          <a:lstStyle>
            <a:lvl1pPr>
              <a:defRPr/>
            </a:lvl1pPr>
          </a:lstStyle>
          <a:p>
            <a:r>
              <a:rPr lang="en-US"/>
              <a:t>Click to Edit Master Title Style</a:t>
            </a:r>
          </a:p>
        </p:txBody>
      </p:sp>
      <p:sp>
        <p:nvSpPr>
          <p:cNvPr id="9" name="Rectangle 8"/>
          <p:cNvSpPr/>
          <p:nvPr/>
        </p:nvSpPr>
        <p:spPr>
          <a:xfrm>
            <a:off x="838200" y="1688867"/>
            <a:ext cx="4487878" cy="39632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437250" y="2258944"/>
            <a:ext cx="3258208" cy="2764219"/>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pPr lvl="0"/>
            <a:r>
              <a:rPr lang="en-US"/>
              <a:t>A very small amount of text could go here. Be as brief as possible.</a:t>
            </a:r>
          </a:p>
        </p:txBody>
      </p:sp>
    </p:spTree>
    <p:extLst>
      <p:ext uri="{BB962C8B-B14F-4D97-AF65-F5344CB8AC3E}">
        <p14:creationId xmlns:p14="http://schemas.microsoft.com/office/powerpoint/2010/main" val="2817184306"/>
      </p:ext>
    </p:extLst>
  </p:cSld>
  <p:clrMapOvr>
    <a:masterClrMapping/>
  </p:clrMapOvr>
  <p:extLst>
    <p:ext uri="{DCECCB84-F9BA-43D5-87BE-67443E8EF086}">
      <p15:sldGuideLst xmlns:p15="http://schemas.microsoft.com/office/powerpoint/2012/main">
        <p15:guide id="1" orient="horz" pos="2160">
          <p15:clr>
            <a:srgbClr val="FBAE40"/>
          </p15:clr>
        </p15:guide>
        <p15:guide id="2" pos="528"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Left image + gray box">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838200" y="1100373"/>
            <a:ext cx="5949930" cy="3963242"/>
          </a:xfrm>
          <a:prstGeom prst="rect">
            <a:avLst/>
          </a:prstGeom>
        </p:spPr>
        <p:txBody>
          <a:bodyPr/>
          <a:lstStyle/>
          <a:p>
            <a:r>
              <a:rPr lang="en-US"/>
              <a:t>Click icon to add picture</a:t>
            </a:r>
          </a:p>
        </p:txBody>
      </p:sp>
      <p:sp>
        <p:nvSpPr>
          <p:cNvPr id="9" name="Rectangle 8"/>
          <p:cNvSpPr/>
          <p:nvPr/>
        </p:nvSpPr>
        <p:spPr>
          <a:xfrm>
            <a:off x="6894825" y="1100373"/>
            <a:ext cx="4487878" cy="39632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7493875" y="1670450"/>
            <a:ext cx="3279228" cy="2764219"/>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pPr lvl="0"/>
            <a:r>
              <a:rPr lang="en-US"/>
              <a:t>A very small amount of text could go here. Be as brief as possible.</a:t>
            </a:r>
          </a:p>
        </p:txBody>
      </p:sp>
    </p:spTree>
    <p:extLst>
      <p:ext uri="{BB962C8B-B14F-4D97-AF65-F5344CB8AC3E}">
        <p14:creationId xmlns:p14="http://schemas.microsoft.com/office/powerpoint/2010/main" val="158081387"/>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Gray box + right imag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5432773" y="1104900"/>
            <a:ext cx="5949930" cy="3963242"/>
          </a:xfrm>
          <a:prstGeom prst="rect">
            <a:avLst/>
          </a:prstGeom>
        </p:spPr>
        <p:txBody>
          <a:bodyPr/>
          <a:lstStyle/>
          <a:p>
            <a:r>
              <a:rPr lang="en-US"/>
              <a:t>Click icon to add picture</a:t>
            </a:r>
          </a:p>
        </p:txBody>
      </p:sp>
      <p:sp>
        <p:nvSpPr>
          <p:cNvPr id="9" name="Rectangle 8"/>
          <p:cNvSpPr/>
          <p:nvPr/>
        </p:nvSpPr>
        <p:spPr>
          <a:xfrm>
            <a:off x="838201" y="1104900"/>
            <a:ext cx="4487878" cy="39632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437251" y="1674977"/>
            <a:ext cx="3279228" cy="2764219"/>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pPr lvl="0"/>
            <a:r>
              <a:rPr lang="en-US"/>
              <a:t>A very small amount of text could go here. Be as brief as possible.</a:t>
            </a:r>
          </a:p>
        </p:txBody>
      </p:sp>
    </p:spTree>
    <p:extLst>
      <p:ext uri="{BB962C8B-B14F-4D97-AF65-F5344CB8AC3E}">
        <p14:creationId xmlns:p14="http://schemas.microsoft.com/office/powerpoint/2010/main" val="1187536951"/>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528">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Heading + left image + blue box">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838200" y="1689653"/>
            <a:ext cx="5949930" cy="3963242"/>
          </a:xfrm>
          <a:prstGeom prst="rect">
            <a:avLst/>
          </a:prstGeom>
        </p:spPr>
        <p:txBody>
          <a:bodyPr/>
          <a:lstStyle/>
          <a:p>
            <a:r>
              <a:rPr lang="en-US"/>
              <a:t>Click icon to add picture</a:t>
            </a:r>
          </a:p>
        </p:txBody>
      </p:sp>
      <p:sp>
        <p:nvSpPr>
          <p:cNvPr id="7" name="Title 6"/>
          <p:cNvSpPr>
            <a:spLocks noGrp="1"/>
          </p:cNvSpPr>
          <p:nvPr>
            <p:ph type="title" hasCustomPrompt="1"/>
          </p:nvPr>
        </p:nvSpPr>
        <p:spPr/>
        <p:txBody>
          <a:bodyPr/>
          <a:lstStyle>
            <a:lvl1pPr>
              <a:defRPr/>
            </a:lvl1pPr>
          </a:lstStyle>
          <a:p>
            <a:r>
              <a:rPr lang="en-US"/>
              <a:t>Click to Edit Master Title Style</a:t>
            </a:r>
          </a:p>
        </p:txBody>
      </p:sp>
      <p:sp>
        <p:nvSpPr>
          <p:cNvPr id="9" name="Rectangle 8"/>
          <p:cNvSpPr/>
          <p:nvPr/>
        </p:nvSpPr>
        <p:spPr>
          <a:xfrm>
            <a:off x="6894825" y="1689653"/>
            <a:ext cx="4487878" cy="39632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7493875" y="2259730"/>
            <a:ext cx="3279228" cy="2764219"/>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pPr lvl="0"/>
            <a:r>
              <a:rPr lang="en-US"/>
              <a:t>A very small amount of text could go here. Be as brief as possible.</a:t>
            </a:r>
          </a:p>
        </p:txBody>
      </p:sp>
    </p:spTree>
    <p:extLst>
      <p:ext uri="{BB962C8B-B14F-4D97-AF65-F5344CB8AC3E}">
        <p14:creationId xmlns:p14="http://schemas.microsoft.com/office/powerpoint/2010/main" val="2048188006"/>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Heading + blue box +right imag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5432773" y="1688867"/>
            <a:ext cx="5949930" cy="3963242"/>
          </a:xfrm>
          <a:prstGeom prst="rect">
            <a:avLst/>
          </a:prstGeom>
        </p:spPr>
        <p:txBody>
          <a:bodyPr/>
          <a:lstStyle/>
          <a:p>
            <a:r>
              <a:rPr lang="en-US"/>
              <a:t>Click icon to add picture</a:t>
            </a:r>
          </a:p>
        </p:txBody>
      </p:sp>
      <p:sp>
        <p:nvSpPr>
          <p:cNvPr id="7" name="Title 6"/>
          <p:cNvSpPr>
            <a:spLocks noGrp="1"/>
          </p:cNvSpPr>
          <p:nvPr>
            <p:ph type="title" hasCustomPrompt="1"/>
          </p:nvPr>
        </p:nvSpPr>
        <p:spPr/>
        <p:txBody>
          <a:bodyPr/>
          <a:lstStyle>
            <a:lvl1pPr>
              <a:defRPr/>
            </a:lvl1pPr>
          </a:lstStyle>
          <a:p>
            <a:r>
              <a:rPr lang="en-US"/>
              <a:t>Click to Edit Master Title Style</a:t>
            </a:r>
          </a:p>
        </p:txBody>
      </p:sp>
      <p:sp>
        <p:nvSpPr>
          <p:cNvPr id="9" name="Rectangle 8"/>
          <p:cNvSpPr/>
          <p:nvPr/>
        </p:nvSpPr>
        <p:spPr>
          <a:xfrm>
            <a:off x="838200" y="1688867"/>
            <a:ext cx="4487878" cy="39632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437250" y="2258944"/>
            <a:ext cx="3258208" cy="2764219"/>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pPr lvl="0"/>
            <a:r>
              <a:rPr lang="en-US"/>
              <a:t>A very small amount of text could go here. Be as brief as possible.</a:t>
            </a:r>
          </a:p>
        </p:txBody>
      </p:sp>
    </p:spTree>
    <p:extLst>
      <p:ext uri="{BB962C8B-B14F-4D97-AF65-F5344CB8AC3E}">
        <p14:creationId xmlns:p14="http://schemas.microsoft.com/office/powerpoint/2010/main" val="685872890"/>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Left image + blue box">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838200" y="1100373"/>
            <a:ext cx="5949930" cy="3963242"/>
          </a:xfrm>
          <a:prstGeom prst="rect">
            <a:avLst/>
          </a:prstGeom>
        </p:spPr>
        <p:txBody>
          <a:bodyPr/>
          <a:lstStyle/>
          <a:p>
            <a:r>
              <a:rPr lang="en-US"/>
              <a:t>Click icon to add picture</a:t>
            </a:r>
          </a:p>
        </p:txBody>
      </p:sp>
      <p:sp>
        <p:nvSpPr>
          <p:cNvPr id="9" name="Rectangle 8"/>
          <p:cNvSpPr/>
          <p:nvPr/>
        </p:nvSpPr>
        <p:spPr>
          <a:xfrm>
            <a:off x="6894824" y="1100373"/>
            <a:ext cx="4498390" cy="39632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7493874" y="1670450"/>
            <a:ext cx="3289740" cy="2764219"/>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pPr lvl="0"/>
            <a:r>
              <a:rPr lang="en-US"/>
              <a:t>A very small amount of text could go here. Be as brief as possible.</a:t>
            </a:r>
          </a:p>
        </p:txBody>
      </p:sp>
    </p:spTree>
    <p:extLst>
      <p:ext uri="{BB962C8B-B14F-4D97-AF65-F5344CB8AC3E}">
        <p14:creationId xmlns:p14="http://schemas.microsoft.com/office/powerpoint/2010/main" val="327367763"/>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Blue box + right imag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5432773" y="1104900"/>
            <a:ext cx="5949930" cy="3963242"/>
          </a:xfrm>
          <a:prstGeom prst="rect">
            <a:avLst/>
          </a:prstGeom>
        </p:spPr>
        <p:txBody>
          <a:bodyPr/>
          <a:lstStyle/>
          <a:p>
            <a:r>
              <a:rPr lang="en-US"/>
              <a:t>Click icon to add picture</a:t>
            </a:r>
          </a:p>
        </p:txBody>
      </p:sp>
      <p:sp>
        <p:nvSpPr>
          <p:cNvPr id="9" name="Rectangle 8"/>
          <p:cNvSpPr/>
          <p:nvPr/>
        </p:nvSpPr>
        <p:spPr>
          <a:xfrm>
            <a:off x="838201" y="1104900"/>
            <a:ext cx="4487878" cy="39632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437251" y="1674977"/>
            <a:ext cx="3279228" cy="2764219"/>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pPr lvl="0"/>
            <a:r>
              <a:rPr lang="en-US"/>
              <a:t>A very small amount of text could go here. Be as brief as possible.</a:t>
            </a:r>
          </a:p>
        </p:txBody>
      </p:sp>
    </p:spTree>
    <p:extLst>
      <p:ext uri="{BB962C8B-B14F-4D97-AF65-F5344CB8AC3E}">
        <p14:creationId xmlns:p14="http://schemas.microsoft.com/office/powerpoint/2010/main" val="1693477466"/>
      </p:ext>
    </p:extLst>
  </p:cSld>
  <p:clrMapOvr>
    <a:masterClrMapping/>
  </p:clrMapOvr>
  <p:extLst>
    <p:ext uri="{DCECCB84-F9BA-43D5-87BE-67443E8EF086}">
      <p15:sldGuideLst xmlns:p15="http://schemas.microsoft.com/office/powerpoint/2012/main">
        <p15:guide id="1" orient="horz" pos="696">
          <p15:clr>
            <a:srgbClr val="FBAE40"/>
          </p15:clr>
        </p15:guide>
        <p15:guide id="2" pos="52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Image slide w/ gray caption bar left">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15343" y="-94045"/>
            <a:ext cx="12380913" cy="7094538"/>
          </a:xfrm>
        </p:spPr>
        <p:txBody>
          <a:bodyPr/>
          <a:lstStyle/>
          <a:p>
            <a:r>
              <a:rPr lang="en-US"/>
              <a:t>Click icon to add picture</a:t>
            </a:r>
          </a:p>
        </p:txBody>
      </p:sp>
      <p:sp>
        <p:nvSpPr>
          <p:cNvPr id="6" name="Content Placeholder 4"/>
          <p:cNvSpPr>
            <a:spLocks noGrp="1"/>
          </p:cNvSpPr>
          <p:nvPr>
            <p:ph sz="quarter" idx="14"/>
          </p:nvPr>
        </p:nvSpPr>
        <p:spPr>
          <a:xfrm>
            <a:off x="-171419" y="5322717"/>
            <a:ext cx="5790872" cy="1070265"/>
          </a:xfrm>
          <a:solidFill>
            <a:schemeClr val="accent6">
              <a:alpha val="75000"/>
            </a:schemeClr>
          </a:solidFill>
        </p:spPr>
        <p:txBody>
          <a:bodyPr/>
          <a:lstStyle>
            <a:lvl1pPr>
              <a:defRPr>
                <a:noFill/>
              </a:defRPr>
            </a:lvl1pPr>
          </a:lstStyle>
          <a:p>
            <a:pPr lvl="0"/>
            <a:r>
              <a:rPr lang="en-US"/>
              <a:t>Edit Master text styles</a:t>
            </a:r>
          </a:p>
        </p:txBody>
      </p:sp>
      <p:sp>
        <p:nvSpPr>
          <p:cNvPr id="17" name="Text Placeholder 14"/>
          <p:cNvSpPr>
            <a:spLocks noGrp="1"/>
          </p:cNvSpPr>
          <p:nvPr>
            <p:ph type="body" sz="quarter" idx="12" hasCustomPrompt="1"/>
          </p:nvPr>
        </p:nvSpPr>
        <p:spPr>
          <a:xfrm>
            <a:off x="335648" y="5581315"/>
            <a:ext cx="4754827" cy="647668"/>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r>
              <a:rPr lang="en-US" sz="3200">
                <a:solidFill>
                  <a:schemeClr val="bg1"/>
                </a:solidFill>
                <a:latin typeface="Corbel" panose="020B0503020204020204" pitchFamily="34" charset="0"/>
              </a:rPr>
              <a:t>Optional Title/Caption Bar</a:t>
            </a:r>
          </a:p>
        </p:txBody>
      </p:sp>
    </p:spTree>
    <p:extLst>
      <p:ext uri="{BB962C8B-B14F-4D97-AF65-F5344CB8AC3E}">
        <p14:creationId xmlns:p14="http://schemas.microsoft.com/office/powerpoint/2010/main" val="31056416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Image slide w/ blue caption bar left">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04775" y="-95250"/>
            <a:ext cx="12392025" cy="7042150"/>
          </a:xfrm>
        </p:spPr>
        <p:txBody>
          <a:bodyPr/>
          <a:lstStyle/>
          <a:p>
            <a:r>
              <a:rPr lang="en-US"/>
              <a:t>Click icon to add picture</a:t>
            </a:r>
          </a:p>
        </p:txBody>
      </p:sp>
      <p:sp>
        <p:nvSpPr>
          <p:cNvPr id="5" name="Content Placeholder 4"/>
          <p:cNvSpPr>
            <a:spLocks noGrp="1"/>
          </p:cNvSpPr>
          <p:nvPr>
            <p:ph sz="quarter" idx="14"/>
          </p:nvPr>
        </p:nvSpPr>
        <p:spPr>
          <a:xfrm>
            <a:off x="-171419" y="5322717"/>
            <a:ext cx="5790872" cy="1070265"/>
          </a:xfrm>
          <a:solidFill>
            <a:schemeClr val="accent1">
              <a:alpha val="90000"/>
            </a:schemeClr>
          </a:solidFill>
        </p:spPr>
        <p:txBody>
          <a:bodyPr/>
          <a:lstStyle>
            <a:lvl1pPr>
              <a:defRPr>
                <a:noFill/>
              </a:defRPr>
            </a:lvl1pPr>
          </a:lstStyle>
          <a:p>
            <a:pPr lvl="0"/>
            <a:r>
              <a:rPr lang="en-US"/>
              <a:t>Edit Master text styles</a:t>
            </a:r>
          </a:p>
        </p:txBody>
      </p:sp>
      <p:sp>
        <p:nvSpPr>
          <p:cNvPr id="17" name="Text Placeholder 14"/>
          <p:cNvSpPr>
            <a:spLocks noGrp="1"/>
          </p:cNvSpPr>
          <p:nvPr>
            <p:ph type="body" sz="quarter" idx="12" hasCustomPrompt="1"/>
          </p:nvPr>
        </p:nvSpPr>
        <p:spPr>
          <a:xfrm>
            <a:off x="335648" y="5581315"/>
            <a:ext cx="4754827" cy="647668"/>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r>
              <a:rPr lang="en-US" sz="3200">
                <a:solidFill>
                  <a:schemeClr val="bg1"/>
                </a:solidFill>
                <a:latin typeface="Corbel" panose="020B0503020204020204" pitchFamily="34" charset="0"/>
              </a:rPr>
              <a:t>Optional Title/Caption Bar</a:t>
            </a:r>
          </a:p>
        </p:txBody>
      </p:sp>
    </p:spTree>
    <p:extLst>
      <p:ext uri="{BB962C8B-B14F-4D97-AF65-F5344CB8AC3E}">
        <p14:creationId xmlns:p14="http://schemas.microsoft.com/office/powerpoint/2010/main" val="2170683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DA Sec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0AC06-A4EC-440A-8F17-666A0F21675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8" y="5657041"/>
            <a:ext cx="1548149" cy="589475"/>
          </a:xfrm>
          <a:prstGeom prst="rect">
            <a:avLst/>
          </a:prstGeom>
        </p:spPr>
      </p:pic>
      <p:sp>
        <p:nvSpPr>
          <p:cNvPr id="8" name="Oval 7">
            <a:extLst>
              <a:ext uri="{FF2B5EF4-FFF2-40B4-BE49-F238E27FC236}">
                <a16:creationId xmlns:a16="http://schemas.microsoft.com/office/drawing/2014/main" id="{04E65E41-8140-46E6-BC21-826531C65725}"/>
              </a:ext>
            </a:extLst>
          </p:cNvPr>
          <p:cNvSpPr/>
          <p:nvPr/>
        </p:nvSpPr>
        <p:spPr>
          <a:xfrm>
            <a:off x="1816700" y="2646010"/>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chemeClr val="tx1"/>
                </a:solidFill>
                <a:latin typeface="Segoe UI" panose="020B0502040204020203" pitchFamily="34" charset="0"/>
                <a:cs typeface="Segoe UI" panose="020B0502040204020203" pitchFamily="34" charset="0"/>
              </a:rPr>
              <a:t>1</a:t>
            </a:r>
          </a:p>
        </p:txBody>
      </p:sp>
      <p:sp>
        <p:nvSpPr>
          <p:cNvPr id="10" name="Rounded Rectangle 5">
            <a:extLst>
              <a:ext uri="{FF2B5EF4-FFF2-40B4-BE49-F238E27FC236}">
                <a16:creationId xmlns:a16="http://schemas.microsoft.com/office/drawing/2014/main" id="{1D600693-33BF-4422-8016-7B49FD31A132}"/>
              </a:ext>
              <a:ext uri="{C183D7F6-B498-43B3-948B-1728B52AA6E4}">
                <adec:decorative xmlns:adec="http://schemas.microsoft.com/office/drawing/2017/decorative" val="1"/>
              </a:ext>
            </a:extLst>
          </p:cNvPr>
          <p:cNvSpPr/>
          <p:nvPr/>
        </p:nvSpPr>
        <p:spPr>
          <a:xfrm rot="16200000">
            <a:off x="-989391" y="1399609"/>
            <a:ext cx="6501384" cy="4043882"/>
          </a:xfrm>
          <a:prstGeom prst="round2SameRect">
            <a:avLst>
              <a:gd name="adj1" fmla="val 6348"/>
              <a:gd name="adj2" fmla="val 0"/>
            </a:avLst>
          </a:prstGeom>
          <a:solidFill>
            <a:schemeClr val="accent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11" name="Oval 10">
            <a:extLst>
              <a:ext uri="{FF2B5EF4-FFF2-40B4-BE49-F238E27FC236}">
                <a16:creationId xmlns:a16="http://schemas.microsoft.com/office/drawing/2014/main" id="{3029BEC3-0A0F-4492-A728-F8245E702919}"/>
              </a:ext>
            </a:extLst>
          </p:cNvPr>
          <p:cNvSpPr/>
          <p:nvPr/>
        </p:nvSpPr>
        <p:spPr>
          <a:xfrm>
            <a:off x="1484060" y="2640263"/>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r>
              <a:rPr lang="en-US" sz="6680" b="1" kern="1200">
                <a:solidFill>
                  <a:schemeClr val="tx1"/>
                </a:solidFill>
                <a:latin typeface="Segoe UI" panose="020B0502040204020203" pitchFamily="34" charset="0"/>
                <a:ea typeface="+mn-ea"/>
                <a:cs typeface="Segoe UI" panose="020B0502040204020203" pitchFamily="34" charset="0"/>
              </a:rPr>
              <a:t>2</a:t>
            </a:r>
          </a:p>
        </p:txBody>
      </p:sp>
      <p:sp>
        <p:nvSpPr>
          <p:cNvPr id="9" name="Title 1">
            <a:extLst>
              <a:ext uri="{FF2B5EF4-FFF2-40B4-BE49-F238E27FC236}">
                <a16:creationId xmlns:a16="http://schemas.microsoft.com/office/drawing/2014/main" id="{F79FFA5E-F9D6-8323-3B42-FF974FC75036}"/>
              </a:ext>
            </a:extLst>
          </p:cNvPr>
          <p:cNvSpPr>
            <a:spLocks noGrp="1"/>
          </p:cNvSpPr>
          <p:nvPr>
            <p:ph type="title" hasCustomPrompt="1"/>
          </p:nvPr>
        </p:nvSpPr>
        <p:spPr>
          <a:xfrm>
            <a:off x="4604083" y="170857"/>
            <a:ext cx="7218948" cy="6497982"/>
          </a:xfrm>
        </p:spPr>
        <p:txBody>
          <a:bodyPr/>
          <a:lstStyle>
            <a:lvl1pPr>
              <a:defRPr sz="6600">
                <a:solidFill>
                  <a:schemeClr val="tx1"/>
                </a:solidFill>
              </a:defRPr>
            </a:lvl1pPr>
          </a:lstStyle>
          <a:p>
            <a:r>
              <a:rPr lang="en-US"/>
              <a:t>Section slide</a:t>
            </a:r>
          </a:p>
        </p:txBody>
      </p:sp>
    </p:spTree>
    <p:custDataLst>
      <p:tags r:id="rId1"/>
    </p:custDataLst>
    <p:extLst>
      <p:ext uri="{BB962C8B-B14F-4D97-AF65-F5344CB8AC3E}">
        <p14:creationId xmlns:p14="http://schemas.microsoft.com/office/powerpoint/2010/main" val="30855176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Image slide w/ white caption">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prstGeom prst="rect">
            <a:avLst/>
          </a:prstGeom>
        </p:spPr>
        <p:txBody>
          <a:bodyPr/>
          <a:lstStyle/>
          <a:p>
            <a:r>
              <a:rPr lang="en-US"/>
              <a:t>Click icon to add picture</a:t>
            </a:r>
          </a:p>
        </p:txBody>
      </p:sp>
      <p:sp>
        <p:nvSpPr>
          <p:cNvPr id="6" name="TextBox 5"/>
          <p:cNvSpPr txBox="1"/>
          <p:nvPr userDrawn="1"/>
        </p:nvSpPr>
        <p:spPr>
          <a:xfrm>
            <a:off x="571500" y="4592784"/>
            <a:ext cx="4468091"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white"/>
                </a:solidFill>
                <a:effectLst/>
                <a:uLnTx/>
                <a:uFillTx/>
              </a:rPr>
              <a:t>Optional Text Goes Here</a:t>
            </a:r>
          </a:p>
        </p:txBody>
      </p:sp>
      <p:sp>
        <p:nvSpPr>
          <p:cNvPr id="3" name="Text Placeholder 2"/>
          <p:cNvSpPr>
            <a:spLocks noGrp="1"/>
          </p:cNvSpPr>
          <p:nvPr>
            <p:ph type="body" sz="quarter" idx="11" hasCustomPrompt="1"/>
          </p:nvPr>
        </p:nvSpPr>
        <p:spPr>
          <a:xfrm>
            <a:off x="1166812" y="1335089"/>
            <a:ext cx="4697959" cy="630346"/>
          </a:xfrm>
        </p:spPr>
        <p:txBody>
          <a:bodyPr/>
          <a:lstStyle>
            <a:lvl1pPr>
              <a:spcBef>
                <a:spcPts val="0"/>
              </a:spcBef>
              <a:defRPr>
                <a:solidFill>
                  <a:schemeClr val="bg1"/>
                </a:solidFill>
              </a:defRPr>
            </a:lvl1pPr>
          </a:lstStyle>
          <a:p>
            <a:pPr lvl="0"/>
            <a:r>
              <a:rPr lang="en-US"/>
              <a:t>Optional title/caption bar</a:t>
            </a:r>
          </a:p>
        </p:txBody>
      </p:sp>
    </p:spTree>
    <p:extLst>
      <p:ext uri="{BB962C8B-B14F-4D97-AF65-F5344CB8AC3E}">
        <p14:creationId xmlns:p14="http://schemas.microsoft.com/office/powerpoint/2010/main" val="34079380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_Thank you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29495" y="538848"/>
            <a:ext cx="12418142" cy="3170099"/>
          </a:xfrm>
          <a:prstGeom prst="rect">
            <a:avLst/>
          </a:prstGeom>
          <a:noFill/>
        </p:spPr>
        <p:txBody>
          <a:bodyPr wrap="square" rtlCol="0">
            <a:spAutoFit/>
          </a:bodyPr>
          <a:lstStyle/>
          <a:p>
            <a:pPr algn="ctr"/>
            <a:r>
              <a:rPr lang="en-US" sz="20000">
                <a:solidFill>
                  <a:schemeClr val="bg1"/>
                </a:solidFill>
                <a:latin typeface="Freestyle Script" panose="030804020302050B0404" pitchFamily="66" charset="0"/>
              </a:rPr>
              <a:t>Thank you!</a:t>
            </a:r>
          </a:p>
        </p:txBody>
      </p:sp>
      <p:sp>
        <p:nvSpPr>
          <p:cNvPr id="15" name="Text Placeholder 14"/>
          <p:cNvSpPr>
            <a:spLocks noGrp="1"/>
          </p:cNvSpPr>
          <p:nvPr>
            <p:ph type="body" sz="quarter" idx="10" hasCustomPrompt="1"/>
          </p:nvPr>
        </p:nvSpPr>
        <p:spPr>
          <a:xfrm>
            <a:off x="0" y="4036244"/>
            <a:ext cx="12192000" cy="1397602"/>
          </a:xfr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orbel" panose="020B0503020204020204" pitchFamily="34" charset="0"/>
                <a:ea typeface="+mn-ea"/>
                <a:cs typeface="+mn-cs"/>
              </a:rPr>
              <a:t>For more info, visit www.nccdglobal.org </a:t>
            </a:r>
            <a:br>
              <a:rPr kumimoji="0" lang="en-US" sz="3200" b="0" i="0" u="none" strike="noStrike" kern="1200" cap="none" spc="0" normalizeH="0" baseline="0" noProof="0">
                <a:ln>
                  <a:noFill/>
                </a:ln>
                <a:solidFill>
                  <a:srgbClr val="FFFFFF"/>
                </a:solidFill>
                <a:effectLst/>
                <a:uLnTx/>
                <a:uFillTx/>
                <a:latin typeface="Corbel" panose="020B0503020204020204" pitchFamily="34" charset="0"/>
                <a:ea typeface="+mn-ea"/>
                <a:cs typeface="+mn-cs"/>
              </a:rPr>
            </a:br>
            <a:r>
              <a:rPr kumimoji="0" lang="en-US" sz="3200" b="0" i="0" u="none" strike="noStrike" kern="1200" cap="none" spc="0" normalizeH="0" baseline="0" noProof="0">
                <a:ln>
                  <a:noFill/>
                </a:ln>
                <a:solidFill>
                  <a:srgbClr val="FFFFFF"/>
                </a:solidFill>
                <a:effectLst/>
                <a:uLnTx/>
                <a:uFillTx/>
                <a:latin typeface="Corbel" panose="020B0503020204020204" pitchFamily="34" charset="0"/>
                <a:ea typeface="+mn-ea"/>
                <a:cs typeface="+mn-cs"/>
              </a:rPr>
              <a:t>or call (800) 306-6223.</a:t>
            </a:r>
          </a:p>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07905" y="6276860"/>
            <a:ext cx="2021859" cy="370886"/>
          </a:xfrm>
          <a:prstGeom prst="rect">
            <a:avLst/>
          </a:prstGeom>
        </p:spPr>
      </p:pic>
    </p:spTree>
    <p:extLst>
      <p:ext uri="{BB962C8B-B14F-4D97-AF65-F5344CB8AC3E}">
        <p14:creationId xmlns:p14="http://schemas.microsoft.com/office/powerpoint/2010/main" val="28609763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p:cNvSpPr/>
          <p:nvPr userDrawn="1"/>
        </p:nvSpPr>
        <p:spPr>
          <a:xfrm>
            <a:off x="0" y="1"/>
            <a:ext cx="12192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0" y="961999"/>
            <a:ext cx="12196965"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09600" y="1"/>
            <a:ext cx="10972800" cy="961998"/>
          </a:xfrm>
        </p:spPr>
        <p:txBody>
          <a:bodyPr>
            <a:noAutofit/>
          </a:bodyPr>
          <a:lstStyle>
            <a:lvl1pPr algn="l">
              <a:lnSpc>
                <a:spcPct val="100000"/>
              </a:lnSpc>
              <a:defRPr sz="3200">
                <a:solidFill>
                  <a:srgbClr val="393634"/>
                </a:solidFill>
              </a:defRPr>
            </a:lvl1pPr>
          </a:lstStyle>
          <a:p>
            <a:r>
              <a:rPr lang="en-US"/>
              <a:t>Slide master</a:t>
            </a:r>
          </a:p>
        </p:txBody>
      </p:sp>
      <p:sp>
        <p:nvSpPr>
          <p:cNvPr id="5" name="Footer Placeholder 4"/>
          <p:cNvSpPr>
            <a:spLocks noGrp="1"/>
          </p:cNvSpPr>
          <p:nvPr>
            <p:ph type="ftr" sz="quarter" idx="11"/>
          </p:nvPr>
        </p:nvSpPr>
        <p:spPr>
          <a:xfrm>
            <a:off x="609600" y="6356351"/>
            <a:ext cx="9466053" cy="365125"/>
          </a:xfrm>
          <a:prstGeom prst="rect">
            <a:avLst/>
          </a:prstGeom>
        </p:spPr>
        <p:txBody>
          <a:bodyPr/>
          <a:lstStyle>
            <a:lvl1pPr algn="l">
              <a:defRPr/>
            </a:lvl1pPr>
          </a:lstStyle>
          <a:p>
            <a:endParaRPr lang="en-US"/>
          </a:p>
        </p:txBody>
      </p:sp>
      <p:sp>
        <p:nvSpPr>
          <p:cNvPr id="10" name="Text Placeholder 4"/>
          <p:cNvSpPr>
            <a:spLocks noGrp="1"/>
          </p:cNvSpPr>
          <p:nvPr>
            <p:ph type="body" sz="quarter" idx="3"/>
          </p:nvPr>
        </p:nvSpPr>
        <p:spPr>
          <a:xfrm>
            <a:off x="1528777" y="1729854"/>
            <a:ext cx="9031547" cy="430840"/>
          </a:xfrm>
        </p:spPr>
        <p:txBody>
          <a:bodyPr anchor="b">
            <a:noAutofit/>
          </a:bodyPr>
          <a:lstStyle>
            <a:lvl1pPr marL="0" indent="0">
              <a:buNone/>
              <a:defRPr sz="2000" b="1">
                <a:solidFill>
                  <a:srgbClr val="A19D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5"/>
          <p:cNvSpPr>
            <a:spLocks noGrp="1"/>
          </p:cNvSpPr>
          <p:nvPr>
            <p:ph sz="quarter" idx="4"/>
          </p:nvPr>
        </p:nvSpPr>
        <p:spPr>
          <a:xfrm>
            <a:off x="1528777" y="2160695"/>
            <a:ext cx="9031548" cy="3965469"/>
          </a:xfrm>
        </p:spPr>
        <p:txBody>
          <a:bodyPr>
            <a:noAutofit/>
          </a:bodyPr>
          <a:lstStyle>
            <a:lvl1pPr marL="0" indent="0">
              <a:lnSpc>
                <a:spcPct val="100000"/>
              </a:lnSpc>
              <a:spcBef>
                <a:spcPts val="0"/>
              </a:spcBef>
              <a:spcAft>
                <a:spcPts val="0"/>
              </a:spcAft>
              <a:buFontTx/>
              <a:buNone/>
              <a:defRPr sz="1800">
                <a:solidFill>
                  <a:srgbClr val="393634"/>
                </a:solidFill>
              </a:defRPr>
            </a:lvl1pPr>
            <a:lvl2pPr>
              <a:lnSpc>
                <a:spcPct val="100000"/>
              </a:lnSpc>
              <a:spcBef>
                <a:spcPts val="0"/>
              </a:spcBef>
              <a:spcAft>
                <a:spcPts val="0"/>
              </a:spcAft>
              <a:defRPr sz="1800">
                <a:solidFill>
                  <a:srgbClr val="393634"/>
                </a:solidFill>
              </a:defRPr>
            </a:lvl2pPr>
            <a:lvl3pPr marL="914400" indent="-457200">
              <a:lnSpc>
                <a:spcPct val="100000"/>
              </a:lnSpc>
              <a:spcBef>
                <a:spcPts val="0"/>
              </a:spcBef>
              <a:spcAft>
                <a:spcPts val="0"/>
              </a:spcAft>
              <a:defRPr sz="1800">
                <a:solidFill>
                  <a:srgbClr val="393634"/>
                </a:solidFill>
              </a:defRPr>
            </a:lvl3pPr>
            <a:lvl4pPr marL="1371600" indent="-457200">
              <a:lnSpc>
                <a:spcPct val="100000"/>
              </a:lnSpc>
              <a:spcBef>
                <a:spcPts val="0"/>
              </a:spcBef>
              <a:spcAft>
                <a:spcPts val="0"/>
              </a:spcAft>
              <a:defRPr sz="1800">
                <a:solidFill>
                  <a:srgbClr val="393634"/>
                </a:solidFill>
              </a:defRPr>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14610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DA Sectio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0AC06-A4EC-440A-8F17-666A0F21675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8" y="5657041"/>
            <a:ext cx="1548149" cy="589475"/>
          </a:xfrm>
          <a:prstGeom prst="rect">
            <a:avLst/>
          </a:prstGeom>
        </p:spPr>
      </p:pic>
      <p:sp>
        <p:nvSpPr>
          <p:cNvPr id="8" name="Oval 7">
            <a:extLst>
              <a:ext uri="{FF2B5EF4-FFF2-40B4-BE49-F238E27FC236}">
                <a16:creationId xmlns:a16="http://schemas.microsoft.com/office/drawing/2014/main" id="{04E65E41-8140-46E6-BC21-826531C65725}"/>
              </a:ext>
            </a:extLst>
          </p:cNvPr>
          <p:cNvSpPr/>
          <p:nvPr/>
        </p:nvSpPr>
        <p:spPr>
          <a:xfrm>
            <a:off x="1816700" y="2646010"/>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chemeClr val="tx1"/>
                </a:solidFill>
                <a:latin typeface="Segoe UI" panose="020B0502040204020203" pitchFamily="34" charset="0"/>
                <a:cs typeface="Segoe UI" panose="020B0502040204020203" pitchFamily="34" charset="0"/>
              </a:rPr>
              <a:t>1</a:t>
            </a:r>
          </a:p>
        </p:txBody>
      </p:sp>
      <p:sp>
        <p:nvSpPr>
          <p:cNvPr id="10" name="Rounded Rectangle 5">
            <a:extLst>
              <a:ext uri="{FF2B5EF4-FFF2-40B4-BE49-F238E27FC236}">
                <a16:creationId xmlns:a16="http://schemas.microsoft.com/office/drawing/2014/main" id="{1D600693-33BF-4422-8016-7B49FD31A132}"/>
              </a:ext>
              <a:ext uri="{C183D7F6-B498-43B3-948B-1728B52AA6E4}">
                <adec:decorative xmlns:adec="http://schemas.microsoft.com/office/drawing/2017/decorative" val="1"/>
              </a:ext>
            </a:extLst>
          </p:cNvPr>
          <p:cNvSpPr/>
          <p:nvPr/>
        </p:nvSpPr>
        <p:spPr>
          <a:xfrm rot="16200000">
            <a:off x="-989391" y="1399609"/>
            <a:ext cx="6501384" cy="4043882"/>
          </a:xfrm>
          <a:prstGeom prst="round2SameRect">
            <a:avLst>
              <a:gd name="adj1" fmla="val 6348"/>
              <a:gd name="adj2" fmla="val 0"/>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11" name="Oval 10">
            <a:extLst>
              <a:ext uri="{FF2B5EF4-FFF2-40B4-BE49-F238E27FC236}">
                <a16:creationId xmlns:a16="http://schemas.microsoft.com/office/drawing/2014/main" id="{3029BEC3-0A0F-4492-A728-F8245E702919}"/>
              </a:ext>
            </a:extLst>
          </p:cNvPr>
          <p:cNvSpPr/>
          <p:nvPr/>
        </p:nvSpPr>
        <p:spPr>
          <a:xfrm>
            <a:off x="1484060" y="2640263"/>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r>
              <a:rPr lang="en-US" sz="6680" b="1" kern="1200">
                <a:solidFill>
                  <a:schemeClr val="tx1"/>
                </a:solidFill>
                <a:latin typeface="Segoe UI" panose="020B0502040204020203" pitchFamily="34" charset="0"/>
                <a:ea typeface="+mn-ea"/>
                <a:cs typeface="Segoe UI" panose="020B0502040204020203" pitchFamily="34" charset="0"/>
              </a:rPr>
              <a:t>3</a:t>
            </a:r>
          </a:p>
        </p:txBody>
      </p:sp>
      <p:sp>
        <p:nvSpPr>
          <p:cNvPr id="9" name="Title 1">
            <a:extLst>
              <a:ext uri="{FF2B5EF4-FFF2-40B4-BE49-F238E27FC236}">
                <a16:creationId xmlns:a16="http://schemas.microsoft.com/office/drawing/2014/main" id="{3D293553-6812-E579-4A82-498C03440A20}"/>
              </a:ext>
            </a:extLst>
          </p:cNvPr>
          <p:cNvSpPr>
            <a:spLocks noGrp="1"/>
          </p:cNvSpPr>
          <p:nvPr>
            <p:ph type="title" hasCustomPrompt="1"/>
          </p:nvPr>
        </p:nvSpPr>
        <p:spPr>
          <a:xfrm>
            <a:off x="4604083" y="170857"/>
            <a:ext cx="7218948" cy="6497982"/>
          </a:xfrm>
        </p:spPr>
        <p:txBody>
          <a:bodyPr/>
          <a:lstStyle>
            <a:lvl1pPr>
              <a:defRPr sz="6600">
                <a:solidFill>
                  <a:schemeClr val="tx1"/>
                </a:solidFill>
              </a:defRPr>
            </a:lvl1pPr>
          </a:lstStyle>
          <a:p>
            <a:r>
              <a:rPr lang="en-US"/>
              <a:t>Section slide</a:t>
            </a:r>
          </a:p>
        </p:txBody>
      </p:sp>
    </p:spTree>
    <p:custDataLst>
      <p:tags r:id="rId1"/>
    </p:custDataLst>
    <p:extLst>
      <p:ext uri="{BB962C8B-B14F-4D97-AF65-F5344CB8AC3E}">
        <p14:creationId xmlns:p14="http://schemas.microsoft.com/office/powerpoint/2010/main" val="324892459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tags" Target="../tags/tag2.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9663" y="365129"/>
            <a:ext cx="10898216" cy="128016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39665" y="1825625"/>
            <a:ext cx="10898214"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Tree>
    <p:custDataLst>
      <p:tags r:id="rId84"/>
    </p:custDataLst>
    <p:extLst>
      <p:ext uri="{BB962C8B-B14F-4D97-AF65-F5344CB8AC3E}">
        <p14:creationId xmlns:p14="http://schemas.microsoft.com/office/powerpoint/2010/main" val="416700597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 id="2147483831" r:id="rId29"/>
    <p:sldLayoutId id="2147483832" r:id="rId30"/>
    <p:sldLayoutId id="2147483833" r:id="rId31"/>
    <p:sldLayoutId id="2147483834" r:id="rId32"/>
    <p:sldLayoutId id="2147483835" r:id="rId33"/>
    <p:sldLayoutId id="2147483836" r:id="rId34"/>
    <p:sldLayoutId id="2147483837" r:id="rId35"/>
    <p:sldLayoutId id="2147483838" r:id="rId36"/>
    <p:sldLayoutId id="2147483839" r:id="rId37"/>
    <p:sldLayoutId id="2147483840" r:id="rId38"/>
    <p:sldLayoutId id="2147483841" r:id="rId39"/>
    <p:sldLayoutId id="2147483842" r:id="rId40"/>
    <p:sldLayoutId id="2147483843" r:id="rId41"/>
    <p:sldLayoutId id="2147483844" r:id="rId42"/>
    <p:sldLayoutId id="2147483845" r:id="rId43"/>
    <p:sldLayoutId id="2147483846" r:id="rId44"/>
    <p:sldLayoutId id="2147483847" r:id="rId45"/>
    <p:sldLayoutId id="2147483848" r:id="rId46"/>
    <p:sldLayoutId id="2147483849" r:id="rId47"/>
    <p:sldLayoutId id="2147483850" r:id="rId48"/>
    <p:sldLayoutId id="2147483851" r:id="rId49"/>
    <p:sldLayoutId id="2147483852" r:id="rId50"/>
    <p:sldLayoutId id="2147483853" r:id="rId51"/>
    <p:sldLayoutId id="2147483854" r:id="rId52"/>
    <p:sldLayoutId id="2147483855" r:id="rId53"/>
    <p:sldLayoutId id="2147483856" r:id="rId54"/>
    <p:sldLayoutId id="2147483857" r:id="rId55"/>
    <p:sldLayoutId id="2147483858" r:id="rId56"/>
    <p:sldLayoutId id="2147483859" r:id="rId57"/>
    <p:sldLayoutId id="2147483860" r:id="rId58"/>
    <p:sldLayoutId id="2147483861" r:id="rId59"/>
    <p:sldLayoutId id="2147483862" r:id="rId60"/>
    <p:sldLayoutId id="2147483863" r:id="rId61"/>
    <p:sldLayoutId id="2147483864" r:id="rId62"/>
    <p:sldLayoutId id="2147483867" r:id="rId63"/>
    <p:sldLayoutId id="2147483761" r:id="rId64"/>
    <p:sldLayoutId id="2147483797" r:id="rId65"/>
    <p:sldLayoutId id="2147483725" r:id="rId66"/>
    <p:sldLayoutId id="2147483650" r:id="rId67"/>
    <p:sldLayoutId id="2147483667" r:id="rId68"/>
    <p:sldLayoutId id="2147483663" r:id="rId69"/>
    <p:sldLayoutId id="2147483651" r:id="rId70"/>
    <p:sldLayoutId id="2147483669" r:id="rId71"/>
    <p:sldLayoutId id="2147483661" r:id="rId72"/>
    <p:sldLayoutId id="2147483671" r:id="rId73"/>
    <p:sldLayoutId id="2147483660" r:id="rId74"/>
    <p:sldLayoutId id="2147483670" r:id="rId75"/>
    <p:sldLayoutId id="2147483662" r:id="rId76"/>
    <p:sldLayoutId id="2147483672" r:id="rId77"/>
    <p:sldLayoutId id="2147483674" r:id="rId78"/>
    <p:sldLayoutId id="2147483668" r:id="rId79"/>
    <p:sldLayoutId id="2147483665" r:id="rId80"/>
    <p:sldLayoutId id="2147483666" r:id="rId81"/>
    <p:sldLayoutId id="2147483676" r:id="rId82"/>
  </p:sldLayoutIdLst>
  <p:txStyles>
    <p:titleStyle>
      <a:lvl1pPr algn="l" defTabSz="913965" rtl="0" eaLnBrk="1" latinLnBrk="0" hangingPunct="1">
        <a:lnSpc>
          <a:spcPct val="100000"/>
        </a:lnSpc>
        <a:spcBef>
          <a:spcPct val="0"/>
        </a:spcBef>
        <a:buNone/>
        <a:defRPr sz="4400" b="1" kern="1200" cap="all" baseline="0">
          <a:solidFill>
            <a:schemeClr val="tx2"/>
          </a:solidFill>
          <a:latin typeface="Segoe UI" panose="020B0502040204020203" pitchFamily="34" charset="0"/>
          <a:ea typeface="+mj-ea"/>
          <a:cs typeface="Segoe UI" panose="020B0502040204020203" pitchFamily="34" charset="0"/>
        </a:defRPr>
      </a:lvl1pPr>
    </p:titleStyle>
    <p:bodyStyle>
      <a:lvl1pPr marL="325829" indent="-325829" algn="l" defTabSz="913965" rtl="0" eaLnBrk="1" latinLnBrk="0" hangingPunct="1">
        <a:lnSpc>
          <a:spcPct val="90000"/>
        </a:lnSpc>
        <a:spcBef>
          <a:spcPts val="1000"/>
        </a:spcBef>
        <a:buClr>
          <a:schemeClr val="accent1"/>
        </a:buClr>
        <a:buSzPct val="100000"/>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42732" indent="-316902" algn="l" defTabSz="913965" rtl="0" eaLnBrk="1" latinLnBrk="0" hangingPunct="1">
        <a:lnSpc>
          <a:spcPct val="90000"/>
        </a:lnSpc>
        <a:spcBef>
          <a:spcPts val="500"/>
        </a:spcBef>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2pPr>
      <a:lvl3pPr marL="968561" indent="-325829" algn="l" defTabSz="913965" rtl="0" eaLnBrk="1" latinLnBrk="0" hangingPunct="1">
        <a:lnSpc>
          <a:spcPct val="90000"/>
        </a:lnSpc>
        <a:spcBef>
          <a:spcPts val="500"/>
        </a:spcBef>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3pPr>
      <a:lvl4pPr marL="1599438" indent="-228491" algn="l" defTabSz="913965" rtl="0" eaLnBrk="1" latinLnBrk="0" hangingPunct="1">
        <a:lnSpc>
          <a:spcPct val="90000"/>
        </a:lnSpc>
        <a:spcBef>
          <a:spcPts val="500"/>
        </a:spcBef>
        <a:buFont typeface="Arial" panose="020B0604020202020204" pitchFamily="34" charset="0"/>
        <a:buChar char="•"/>
        <a:defRPr sz="2530" kern="1200">
          <a:solidFill>
            <a:schemeClr val="tx1"/>
          </a:solidFill>
          <a:latin typeface="Segoe UI" panose="020B0502040204020203" pitchFamily="34" charset="0"/>
          <a:ea typeface="+mn-ea"/>
          <a:cs typeface="Segoe UI" panose="020B0502040204020203" pitchFamily="34" charset="0"/>
        </a:defRPr>
      </a:lvl4pPr>
      <a:lvl5pPr marL="2056420" indent="-228491" algn="l" defTabSz="913965" rtl="0" eaLnBrk="1" latinLnBrk="0" hangingPunct="1">
        <a:lnSpc>
          <a:spcPct val="90000"/>
        </a:lnSpc>
        <a:spcBef>
          <a:spcPts val="500"/>
        </a:spcBef>
        <a:buFont typeface="Arial" panose="020B0604020202020204" pitchFamily="34" charset="0"/>
        <a:buChar char="•"/>
        <a:defRPr sz="2530" kern="1200">
          <a:solidFill>
            <a:schemeClr val="tx1"/>
          </a:solidFill>
          <a:latin typeface="Segoe UI" panose="020B0502040204020203" pitchFamily="34" charset="0"/>
          <a:ea typeface="+mn-ea"/>
          <a:cs typeface="Segoe UI" panose="020B0502040204020203" pitchFamily="34" charset="0"/>
        </a:defRPr>
      </a:lvl5pPr>
      <a:lvl6pPr marL="2513402"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5"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67"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49"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3965" rtl="0" eaLnBrk="1" latinLnBrk="0" hangingPunct="1">
        <a:defRPr sz="1799" kern="1200">
          <a:solidFill>
            <a:schemeClr val="tx1"/>
          </a:solidFill>
          <a:latin typeface="+mn-lt"/>
          <a:ea typeface="+mn-ea"/>
          <a:cs typeface="+mn-cs"/>
        </a:defRPr>
      </a:lvl1pPr>
      <a:lvl2pPr marL="456982" algn="l" defTabSz="913965" rtl="0" eaLnBrk="1" latinLnBrk="0" hangingPunct="1">
        <a:defRPr sz="1799" kern="1200">
          <a:solidFill>
            <a:schemeClr val="tx1"/>
          </a:solidFill>
          <a:latin typeface="+mn-lt"/>
          <a:ea typeface="+mn-ea"/>
          <a:cs typeface="+mn-cs"/>
        </a:defRPr>
      </a:lvl2pPr>
      <a:lvl3pPr marL="913965" algn="l" defTabSz="913965" rtl="0" eaLnBrk="1" latinLnBrk="0" hangingPunct="1">
        <a:defRPr sz="1799" kern="1200">
          <a:solidFill>
            <a:schemeClr val="tx1"/>
          </a:solidFill>
          <a:latin typeface="+mn-lt"/>
          <a:ea typeface="+mn-ea"/>
          <a:cs typeface="+mn-cs"/>
        </a:defRPr>
      </a:lvl3pPr>
      <a:lvl4pPr marL="1370947" algn="l" defTabSz="913965" rtl="0" eaLnBrk="1" latinLnBrk="0" hangingPunct="1">
        <a:defRPr sz="1799" kern="1200">
          <a:solidFill>
            <a:schemeClr val="tx1"/>
          </a:solidFill>
          <a:latin typeface="+mn-lt"/>
          <a:ea typeface="+mn-ea"/>
          <a:cs typeface="+mn-cs"/>
        </a:defRPr>
      </a:lvl4pPr>
      <a:lvl5pPr marL="1827929" algn="l" defTabSz="913965" rtl="0" eaLnBrk="1" latinLnBrk="0" hangingPunct="1">
        <a:defRPr sz="1799" kern="1200">
          <a:solidFill>
            <a:schemeClr val="tx1"/>
          </a:solidFill>
          <a:latin typeface="+mn-lt"/>
          <a:ea typeface="+mn-ea"/>
          <a:cs typeface="+mn-cs"/>
        </a:defRPr>
      </a:lvl5pPr>
      <a:lvl6pPr marL="2284911" algn="l" defTabSz="913965" rtl="0" eaLnBrk="1" latinLnBrk="0" hangingPunct="1">
        <a:defRPr sz="1799" kern="1200">
          <a:solidFill>
            <a:schemeClr val="tx1"/>
          </a:solidFill>
          <a:latin typeface="+mn-lt"/>
          <a:ea typeface="+mn-ea"/>
          <a:cs typeface="+mn-cs"/>
        </a:defRPr>
      </a:lvl6pPr>
      <a:lvl7pPr marL="2741893" algn="l" defTabSz="913965" rtl="0" eaLnBrk="1" latinLnBrk="0" hangingPunct="1">
        <a:defRPr sz="1799" kern="1200">
          <a:solidFill>
            <a:schemeClr val="tx1"/>
          </a:solidFill>
          <a:latin typeface="+mn-lt"/>
          <a:ea typeface="+mn-ea"/>
          <a:cs typeface="+mn-cs"/>
        </a:defRPr>
      </a:lvl7pPr>
      <a:lvl8pPr marL="3198876" algn="l" defTabSz="913965" rtl="0" eaLnBrk="1" latinLnBrk="0" hangingPunct="1">
        <a:defRPr sz="1799" kern="1200">
          <a:solidFill>
            <a:schemeClr val="tx1"/>
          </a:solidFill>
          <a:latin typeface="+mn-lt"/>
          <a:ea typeface="+mn-ea"/>
          <a:cs typeface="+mn-cs"/>
        </a:defRPr>
      </a:lvl8pPr>
      <a:lvl9pPr marL="3655858" algn="l" defTabSz="913965"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28">
          <p15:clr>
            <a:srgbClr val="F26B43"/>
          </p15:clr>
        </p15:guide>
        <p15:guide id="3" orient="horz" pos="1032">
          <p15:clr>
            <a:srgbClr val="F26B43"/>
          </p15:clr>
        </p15:guide>
        <p15:guide id="4" pos="704">
          <p15:clr>
            <a:srgbClr val="F26B43"/>
          </p15:clr>
        </p15:guide>
        <p15:guide id="5" orient="horz" pos="1056">
          <p15:clr>
            <a:srgbClr val="F26B43"/>
          </p15:clr>
        </p15:guide>
        <p15:guide id="6" pos="9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0.xml"/><Relationship Id="rId7" Type="http://schemas.openxmlformats.org/officeDocument/2006/relationships/image" Target="../media/image19.svg"/><Relationship Id="rId2" Type="http://schemas.openxmlformats.org/officeDocument/2006/relationships/slideLayout" Target="../slideLayouts/slideLayout41.xml"/><Relationship Id="rId1" Type="http://schemas.openxmlformats.org/officeDocument/2006/relationships/tags" Target="../tags/tag75.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4.xml"/><Relationship Id="rId1" Type="http://schemas.openxmlformats.org/officeDocument/2006/relationships/tags" Target="../tags/tag76.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5.xml"/><Relationship Id="rId1" Type="http://schemas.openxmlformats.org/officeDocument/2006/relationships/tags" Target="../tags/tag77.xml"/></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notesSlide" Target="../notesSlides/notesSlide13.xml"/><Relationship Id="rId7" Type="http://schemas.openxmlformats.org/officeDocument/2006/relationships/image" Target="../media/image28.png"/><Relationship Id="rId2" Type="http://schemas.openxmlformats.org/officeDocument/2006/relationships/slideLayout" Target="../slideLayouts/slideLayout45.xml"/><Relationship Id="rId1" Type="http://schemas.openxmlformats.org/officeDocument/2006/relationships/tags" Target="../tags/tag78.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4.xml"/><Relationship Id="rId7" Type="http://schemas.openxmlformats.org/officeDocument/2006/relationships/image" Target="../media/image33.png"/><Relationship Id="rId2" Type="http://schemas.openxmlformats.org/officeDocument/2006/relationships/slideLayout" Target="../slideLayouts/slideLayout46.xml"/><Relationship Id="rId1" Type="http://schemas.openxmlformats.org/officeDocument/2006/relationships/tags" Target="../tags/tag79.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8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9.xml"/><Relationship Id="rId1" Type="http://schemas.openxmlformats.org/officeDocument/2006/relationships/tags" Target="../tags/tag81.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4.svg"/><Relationship Id="rId3" Type="http://schemas.openxmlformats.org/officeDocument/2006/relationships/notesSlide" Target="../notesSlides/notesSlide17.xml"/><Relationship Id="rId7" Type="http://schemas.openxmlformats.org/officeDocument/2006/relationships/image" Target="../media/image42.svg"/><Relationship Id="rId12" Type="http://schemas.openxmlformats.org/officeDocument/2006/relationships/image" Target="../media/image43.png"/><Relationship Id="rId2" Type="http://schemas.openxmlformats.org/officeDocument/2006/relationships/slideLayout" Target="../slideLayouts/slideLayout45.xml"/><Relationship Id="rId1" Type="http://schemas.openxmlformats.org/officeDocument/2006/relationships/tags" Target="../tags/tag82.xml"/><Relationship Id="rId6" Type="http://schemas.openxmlformats.org/officeDocument/2006/relationships/image" Target="../media/image41.png"/><Relationship Id="rId11" Type="http://schemas.openxmlformats.org/officeDocument/2006/relationships/image" Target="../media/image17.svg"/><Relationship Id="rId5" Type="http://schemas.openxmlformats.org/officeDocument/2006/relationships/image" Target="../media/image40.svg"/><Relationship Id="rId10" Type="http://schemas.openxmlformats.org/officeDocument/2006/relationships/image" Target="../media/image16.png"/><Relationship Id="rId4" Type="http://schemas.openxmlformats.org/officeDocument/2006/relationships/image" Target="../media/image39.png"/><Relationship Id="rId9" Type="http://schemas.openxmlformats.org/officeDocument/2006/relationships/image" Target="../media/image23.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6.xml"/><Relationship Id="rId1" Type="http://schemas.openxmlformats.org/officeDocument/2006/relationships/tags" Target="../tags/tag83.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1.xml"/><Relationship Id="rId1" Type="http://schemas.openxmlformats.org/officeDocument/2006/relationships/tags" Target="../tags/tag8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6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9.xml"/><Relationship Id="rId1" Type="http://schemas.openxmlformats.org/officeDocument/2006/relationships/tags" Target="../tags/tag85.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ags" Target="../tags/tag8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6.xml"/><Relationship Id="rId1" Type="http://schemas.openxmlformats.org/officeDocument/2006/relationships/tags" Target="../tags/tag87.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0.xml"/><Relationship Id="rId1" Type="http://schemas.openxmlformats.org/officeDocument/2006/relationships/tags" Target="../tags/tag8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5.xml"/><Relationship Id="rId1" Type="http://schemas.openxmlformats.org/officeDocument/2006/relationships/tags" Target="../tags/tag8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0.xml"/><Relationship Id="rId1" Type="http://schemas.openxmlformats.org/officeDocument/2006/relationships/tags" Target="../tags/tag90.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9.xml"/><Relationship Id="rId1" Type="http://schemas.openxmlformats.org/officeDocument/2006/relationships/tags" Target="../tags/tag9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9.xml"/><Relationship Id="rId1" Type="http://schemas.openxmlformats.org/officeDocument/2006/relationships/tags" Target="../tags/tag9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5.xml"/><Relationship Id="rId1" Type="http://schemas.openxmlformats.org/officeDocument/2006/relationships/tags" Target="../tags/tag93.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9.xml"/><Relationship Id="rId1" Type="http://schemas.openxmlformats.org/officeDocument/2006/relationships/tags" Target="../tags/tag94.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2.svg"/><Relationship Id="rId2" Type="http://schemas.openxmlformats.org/officeDocument/2006/relationships/slideLayout" Target="../slideLayouts/slideLayout41.xml"/><Relationship Id="rId1" Type="http://schemas.openxmlformats.org/officeDocument/2006/relationships/tags" Target="../tags/tag68.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1.xml"/><Relationship Id="rId1" Type="http://schemas.openxmlformats.org/officeDocument/2006/relationships/tags" Target="../tags/tag95.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1.xml"/><Relationship Id="rId7" Type="http://schemas.openxmlformats.org/officeDocument/2006/relationships/image" Target="../media/image55.svg"/><Relationship Id="rId2" Type="http://schemas.openxmlformats.org/officeDocument/2006/relationships/slideLayout" Target="../slideLayouts/slideLayout41.xml"/><Relationship Id="rId1" Type="http://schemas.openxmlformats.org/officeDocument/2006/relationships/tags" Target="../tags/tag96.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57.sv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9.xml"/><Relationship Id="rId1" Type="http://schemas.openxmlformats.org/officeDocument/2006/relationships/tags" Target="../tags/tag9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9.xml"/><Relationship Id="rId1" Type="http://schemas.openxmlformats.org/officeDocument/2006/relationships/tags" Target="../tags/tag9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5.xml"/><Relationship Id="rId1" Type="http://schemas.openxmlformats.org/officeDocument/2006/relationships/tags" Target="../tags/tag9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1.xml"/><Relationship Id="rId1" Type="http://schemas.openxmlformats.org/officeDocument/2006/relationships/tags" Target="../tags/tag100.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1.xml"/><Relationship Id="rId1" Type="http://schemas.openxmlformats.org/officeDocument/2006/relationships/tags" Target="../tags/tag10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0.xml"/><Relationship Id="rId1" Type="http://schemas.openxmlformats.org/officeDocument/2006/relationships/tags" Target="../tags/tag102.xml"/><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4.xml"/><Relationship Id="rId1" Type="http://schemas.openxmlformats.org/officeDocument/2006/relationships/tags" Target="../tags/tag103.xml"/><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104.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6.xml"/><Relationship Id="rId1" Type="http://schemas.openxmlformats.org/officeDocument/2006/relationships/tags" Target="../tags/tag69.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9.xml"/><Relationship Id="rId1" Type="http://schemas.openxmlformats.org/officeDocument/2006/relationships/tags" Target="../tags/tag10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3.xml"/><Relationship Id="rId1" Type="http://schemas.openxmlformats.org/officeDocument/2006/relationships/tags" Target="../tags/tag106.xml"/><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8.xml"/><Relationship Id="rId1" Type="http://schemas.openxmlformats.org/officeDocument/2006/relationships/tags" Target="../tags/tag107.xml"/><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7.xml"/><Relationship Id="rId1" Type="http://schemas.openxmlformats.org/officeDocument/2006/relationships/tags" Target="../tags/tag108.xml"/><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6.xml"/><Relationship Id="rId1" Type="http://schemas.openxmlformats.org/officeDocument/2006/relationships/tags" Target="../tags/tag109.xml"/><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3.xml"/><Relationship Id="rId1" Type="http://schemas.openxmlformats.org/officeDocument/2006/relationships/tags" Target="../tags/tag110.xml"/><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9.xml"/><Relationship Id="rId1" Type="http://schemas.openxmlformats.org/officeDocument/2006/relationships/tags" Target="../tags/tag111.xml"/></Relationships>
</file>

<file path=ppt/slides/_rels/slide4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3" Type="http://schemas.openxmlformats.org/officeDocument/2006/relationships/notesSlide" Target="../notesSlides/notesSlide47.xml"/><Relationship Id="rId7" Type="http://schemas.openxmlformats.org/officeDocument/2006/relationships/image" Target="../media/image69.svg"/><Relationship Id="rId12" Type="http://schemas.openxmlformats.org/officeDocument/2006/relationships/image" Target="../media/image74.png"/><Relationship Id="rId2" Type="http://schemas.openxmlformats.org/officeDocument/2006/relationships/slideLayout" Target="../slideLayouts/slideLayout45.xml"/><Relationship Id="rId1" Type="http://schemas.openxmlformats.org/officeDocument/2006/relationships/tags" Target="../tags/tag112.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emf"/><Relationship Id="rId15" Type="http://schemas.openxmlformats.org/officeDocument/2006/relationships/image" Target="../media/image77.svg"/><Relationship Id="rId10" Type="http://schemas.openxmlformats.org/officeDocument/2006/relationships/image" Target="../media/image72.png"/><Relationship Id="rId4" Type="http://schemas.openxmlformats.org/officeDocument/2006/relationships/image" Target="../media/image66.emf"/><Relationship Id="rId9" Type="http://schemas.openxmlformats.org/officeDocument/2006/relationships/image" Target="../media/image71.svg"/><Relationship Id="rId1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6.xml"/><Relationship Id="rId1" Type="http://schemas.openxmlformats.org/officeDocument/2006/relationships/tags" Target="../tags/tag113.xml"/><Relationship Id="rId4" Type="http://schemas.openxmlformats.org/officeDocument/2006/relationships/image" Target="../media/image78.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3.xml"/><Relationship Id="rId1" Type="http://schemas.openxmlformats.org/officeDocument/2006/relationships/tags" Target="../tags/tag114.xml"/><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7.xml"/><Relationship Id="rId1" Type="http://schemas.openxmlformats.org/officeDocument/2006/relationships/tags" Target="../tags/tag70.xml"/><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0.xml"/><Relationship Id="rId1" Type="http://schemas.openxmlformats.org/officeDocument/2006/relationships/tags" Target="../tags/tag11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2.xml"/><Relationship Id="rId1" Type="http://schemas.openxmlformats.org/officeDocument/2006/relationships/tags" Target="../tags/tag11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3.xml"/><Relationship Id="rId1" Type="http://schemas.openxmlformats.org/officeDocument/2006/relationships/tags" Target="../tags/tag11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9.xml"/><Relationship Id="rId1" Type="http://schemas.openxmlformats.org/officeDocument/2006/relationships/tags" Target="../tags/tag118.xml"/></Relationships>
</file>

<file path=ppt/slides/_rels/slide5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5.svg"/><Relationship Id="rId3" Type="http://schemas.openxmlformats.org/officeDocument/2006/relationships/notesSlide" Target="../notesSlides/notesSlide54.xml"/><Relationship Id="rId7" Type="http://schemas.openxmlformats.org/officeDocument/2006/relationships/image" Target="../media/image29.svg"/><Relationship Id="rId12" Type="http://schemas.openxmlformats.org/officeDocument/2006/relationships/image" Target="../media/image74.png"/><Relationship Id="rId2" Type="http://schemas.openxmlformats.org/officeDocument/2006/relationships/slideLayout" Target="../slideLayouts/slideLayout45.xml"/><Relationship Id="rId1" Type="http://schemas.openxmlformats.org/officeDocument/2006/relationships/tags" Target="../tags/tag119.xml"/><Relationship Id="rId6" Type="http://schemas.openxmlformats.org/officeDocument/2006/relationships/image" Target="../media/image28.png"/><Relationship Id="rId11" Type="http://schemas.openxmlformats.org/officeDocument/2006/relationships/image" Target="../media/image84.svg"/><Relationship Id="rId5" Type="http://schemas.openxmlformats.org/officeDocument/2006/relationships/image" Target="../media/image81.svg"/><Relationship Id="rId15" Type="http://schemas.openxmlformats.org/officeDocument/2006/relationships/image" Target="../media/image86.svg"/><Relationship Id="rId10" Type="http://schemas.openxmlformats.org/officeDocument/2006/relationships/image" Target="../media/image72.png"/><Relationship Id="rId4" Type="http://schemas.openxmlformats.org/officeDocument/2006/relationships/image" Target="../media/image80.png"/><Relationship Id="rId9" Type="http://schemas.openxmlformats.org/officeDocument/2006/relationships/image" Target="../media/image83.svg"/><Relationship Id="rId14" Type="http://schemas.openxmlformats.org/officeDocument/2006/relationships/image" Target="../media/image76.png"/></Relationships>
</file>

<file path=ppt/slides/_rels/slide55.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75.svg"/><Relationship Id="rId3" Type="http://schemas.openxmlformats.org/officeDocument/2006/relationships/notesSlide" Target="../notesSlides/notesSlide55.xml"/><Relationship Id="rId7" Type="http://schemas.openxmlformats.org/officeDocument/2006/relationships/image" Target="../media/image89.svg"/><Relationship Id="rId12" Type="http://schemas.openxmlformats.org/officeDocument/2006/relationships/image" Target="../media/image74.png"/><Relationship Id="rId2" Type="http://schemas.openxmlformats.org/officeDocument/2006/relationships/slideLayout" Target="../slideLayouts/slideLayout45.xml"/><Relationship Id="rId1" Type="http://schemas.openxmlformats.org/officeDocument/2006/relationships/tags" Target="../tags/tag120.xml"/><Relationship Id="rId6" Type="http://schemas.openxmlformats.org/officeDocument/2006/relationships/image" Target="../media/image88.png"/><Relationship Id="rId11" Type="http://schemas.openxmlformats.org/officeDocument/2006/relationships/image" Target="../media/image73.svg"/><Relationship Id="rId5" Type="http://schemas.openxmlformats.org/officeDocument/2006/relationships/image" Target="../media/image87.svg"/><Relationship Id="rId15" Type="http://schemas.openxmlformats.org/officeDocument/2006/relationships/image" Target="../media/image77.svg"/><Relationship Id="rId10" Type="http://schemas.openxmlformats.org/officeDocument/2006/relationships/image" Target="../media/image72.png"/><Relationship Id="rId4" Type="http://schemas.openxmlformats.org/officeDocument/2006/relationships/image" Target="../media/image80.png"/><Relationship Id="rId9" Type="http://schemas.openxmlformats.org/officeDocument/2006/relationships/image" Target="../media/image90.svg"/><Relationship Id="rId14" Type="http://schemas.openxmlformats.org/officeDocument/2006/relationships/image" Target="../media/image76.png"/></Relationships>
</file>

<file path=ppt/slides/_rels/slide56.xml.rels><?xml version="1.0" encoding="UTF-8" standalone="yes"?>
<Relationships xmlns="http://schemas.openxmlformats.org/package/2006/relationships"><Relationship Id="rId8" Type="http://schemas.openxmlformats.org/officeDocument/2006/relationships/image" Target="../media/image66.emf"/><Relationship Id="rId13" Type="http://schemas.openxmlformats.org/officeDocument/2006/relationships/image" Target="../media/image71.svg"/><Relationship Id="rId3" Type="http://schemas.openxmlformats.org/officeDocument/2006/relationships/notesSlide" Target="../notesSlides/notesSlide56.xml"/><Relationship Id="rId7" Type="http://schemas.openxmlformats.org/officeDocument/2006/relationships/image" Target="../media/image94.svg"/><Relationship Id="rId12" Type="http://schemas.openxmlformats.org/officeDocument/2006/relationships/image" Target="../media/image70.png"/><Relationship Id="rId2" Type="http://schemas.openxmlformats.org/officeDocument/2006/relationships/slideLayout" Target="../slideLayouts/slideLayout45.xml"/><Relationship Id="rId1" Type="http://schemas.openxmlformats.org/officeDocument/2006/relationships/tags" Target="../tags/tag121.xml"/><Relationship Id="rId6" Type="http://schemas.openxmlformats.org/officeDocument/2006/relationships/image" Target="../media/image93.png"/><Relationship Id="rId11" Type="http://schemas.openxmlformats.org/officeDocument/2006/relationships/image" Target="../media/image95.svg"/><Relationship Id="rId5" Type="http://schemas.openxmlformats.org/officeDocument/2006/relationships/image" Target="../media/image92.svg"/><Relationship Id="rId10" Type="http://schemas.openxmlformats.org/officeDocument/2006/relationships/image" Target="../media/image68.png"/><Relationship Id="rId4" Type="http://schemas.openxmlformats.org/officeDocument/2006/relationships/image" Target="../media/image91.png"/><Relationship Id="rId9" Type="http://schemas.openxmlformats.org/officeDocument/2006/relationships/image" Target="../media/image67.emf"/></Relationships>
</file>

<file path=ppt/slides/_rels/slide5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57.xml"/><Relationship Id="rId7" Type="http://schemas.openxmlformats.org/officeDocument/2006/relationships/image" Target="../media/image69.svg"/><Relationship Id="rId2" Type="http://schemas.openxmlformats.org/officeDocument/2006/relationships/slideLayout" Target="../slideLayouts/slideLayout45.xml"/><Relationship Id="rId1" Type="http://schemas.openxmlformats.org/officeDocument/2006/relationships/tags" Target="../tags/tag122.xml"/><Relationship Id="rId6" Type="http://schemas.openxmlformats.org/officeDocument/2006/relationships/image" Target="../media/image68.png"/><Relationship Id="rId5" Type="http://schemas.openxmlformats.org/officeDocument/2006/relationships/image" Target="../media/image67.emf"/><Relationship Id="rId4" Type="http://schemas.openxmlformats.org/officeDocument/2006/relationships/image" Target="../media/image66.emf"/><Relationship Id="rId9" Type="http://schemas.openxmlformats.org/officeDocument/2006/relationships/image" Target="../media/image71.sv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7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6.xml"/><Relationship Id="rId1" Type="http://schemas.openxmlformats.org/officeDocument/2006/relationships/tags" Target="../tags/tag7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7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5.xml"/><Relationship Id="rId1" Type="http://schemas.openxmlformats.org/officeDocument/2006/relationships/tags" Target="../tags/tag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0B401F-E982-FC81-C14F-20A0918B8C11}"/>
              </a:ext>
            </a:extLst>
          </p:cNvPr>
          <p:cNvSpPr>
            <a:spLocks noGrp="1"/>
          </p:cNvSpPr>
          <p:nvPr>
            <p:ph type="title"/>
          </p:nvPr>
        </p:nvSpPr>
        <p:spPr/>
        <p:txBody>
          <a:bodyPr/>
          <a:lstStyle/>
          <a:p>
            <a:r>
              <a:rPr lang="en-US"/>
              <a:t>Interviewing at the hotline</a:t>
            </a:r>
          </a:p>
        </p:txBody>
      </p:sp>
      <p:sp>
        <p:nvSpPr>
          <p:cNvPr id="2" name="Text Placeholder 1">
            <a:extLst>
              <a:ext uri="{FF2B5EF4-FFF2-40B4-BE49-F238E27FC236}">
                <a16:creationId xmlns:a16="http://schemas.microsoft.com/office/drawing/2014/main" id="{90E956F7-60D8-43F4-BB63-C5D5D497467B}"/>
              </a:ext>
            </a:extLst>
          </p:cNvPr>
          <p:cNvSpPr>
            <a:spLocks noGrp="1"/>
          </p:cNvSpPr>
          <p:nvPr>
            <p:ph type="body" sz="quarter" idx="12"/>
          </p:nvPr>
        </p:nvSpPr>
        <p:spPr>
          <a:xfrm>
            <a:off x="696913" y="5014451"/>
            <a:ext cx="10888662" cy="1118061"/>
          </a:xfrm>
        </p:spPr>
        <p:txBody>
          <a:bodyPr anchor="ctr"/>
          <a:lstStyle/>
          <a:p>
            <a:r>
              <a:rPr lang="en-US"/>
              <a:t>Advanced SDM® training for California</a:t>
            </a:r>
            <a:br>
              <a:rPr lang="en-US"/>
            </a:br>
            <a:r>
              <a:rPr lang="en-US"/>
              <a:t>child protection</a:t>
            </a:r>
          </a:p>
        </p:txBody>
      </p:sp>
    </p:spTree>
    <p:custDataLst>
      <p:tags r:id="rId1"/>
    </p:custDataLst>
    <p:extLst>
      <p:ext uri="{BB962C8B-B14F-4D97-AF65-F5344CB8AC3E}">
        <p14:creationId xmlns:p14="http://schemas.microsoft.com/office/powerpoint/2010/main" val="4294528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B1EAAF-0297-D34D-F5A7-568D515EF867}"/>
              </a:ext>
            </a:extLst>
          </p:cNvPr>
          <p:cNvSpPr>
            <a:spLocks noGrp="1"/>
          </p:cNvSpPr>
          <p:nvPr>
            <p:ph type="title"/>
          </p:nvPr>
        </p:nvSpPr>
        <p:spPr/>
        <p:txBody>
          <a:bodyPr/>
          <a:lstStyle/>
          <a:p>
            <a:r>
              <a:rPr lang="en-US"/>
              <a:t>Hotline tools: policy and procedures</a:t>
            </a:r>
          </a:p>
        </p:txBody>
      </p:sp>
      <p:sp>
        <p:nvSpPr>
          <p:cNvPr id="8" name="TextBox 7">
            <a:extLst>
              <a:ext uri="{FF2B5EF4-FFF2-40B4-BE49-F238E27FC236}">
                <a16:creationId xmlns:a16="http://schemas.microsoft.com/office/drawing/2014/main" id="{DCD0063B-46A5-DEE4-DD3E-7FAB2D65E39A}"/>
              </a:ext>
            </a:extLst>
          </p:cNvPr>
          <p:cNvSpPr txBox="1"/>
          <p:nvPr/>
        </p:nvSpPr>
        <p:spPr>
          <a:xfrm>
            <a:off x="1997242" y="1910950"/>
            <a:ext cx="9658081" cy="523220"/>
          </a:xfrm>
          <a:prstGeom prst="rect">
            <a:avLst/>
          </a:prstGeom>
          <a:noFill/>
        </p:spPr>
        <p:txBody>
          <a:bodyPr wrap="square">
            <a:spAutoFit/>
          </a:bodyPr>
          <a:lstStyle/>
          <a:p>
            <a:pPr>
              <a:spcBef>
                <a:spcPts val="0"/>
              </a:spcBef>
            </a:pPr>
            <a:r>
              <a:rPr lang="en-US" sz="2800" b="1">
                <a:latin typeface="+mj-lt"/>
              </a:rPr>
              <a:t>Who: </a:t>
            </a:r>
            <a:r>
              <a:rPr lang="en-US" sz="2800">
                <a:latin typeface="+mj-lt"/>
              </a:rPr>
              <a:t>Worker receiving the referral.</a:t>
            </a:r>
          </a:p>
        </p:txBody>
      </p:sp>
      <p:sp>
        <p:nvSpPr>
          <p:cNvPr id="9" name="TextBox 8">
            <a:extLst>
              <a:ext uri="{FF2B5EF4-FFF2-40B4-BE49-F238E27FC236}">
                <a16:creationId xmlns:a16="http://schemas.microsoft.com/office/drawing/2014/main" id="{7E9015F4-67FF-4EBE-8335-1F4EC7BCCA3C}"/>
              </a:ext>
            </a:extLst>
          </p:cNvPr>
          <p:cNvSpPr txBox="1"/>
          <p:nvPr/>
        </p:nvSpPr>
        <p:spPr>
          <a:xfrm>
            <a:off x="1997242" y="2974219"/>
            <a:ext cx="9658081" cy="523220"/>
          </a:xfrm>
          <a:prstGeom prst="rect">
            <a:avLst/>
          </a:prstGeom>
          <a:noFill/>
        </p:spPr>
        <p:txBody>
          <a:bodyPr wrap="square">
            <a:spAutoFit/>
          </a:bodyPr>
          <a:lstStyle/>
          <a:p>
            <a:pPr>
              <a:spcBef>
                <a:spcPts val="0"/>
              </a:spcBef>
            </a:pPr>
            <a:r>
              <a:rPr lang="en-US" sz="2800" b="1">
                <a:latin typeface="+mj-lt"/>
              </a:rPr>
              <a:t>When: </a:t>
            </a:r>
            <a:r>
              <a:rPr lang="en-US" sz="2800">
                <a:latin typeface="+mj-lt"/>
              </a:rPr>
              <a:t>During the call.</a:t>
            </a:r>
          </a:p>
        </p:txBody>
      </p:sp>
      <p:sp>
        <p:nvSpPr>
          <p:cNvPr id="10" name="TextBox 9">
            <a:extLst>
              <a:ext uri="{FF2B5EF4-FFF2-40B4-BE49-F238E27FC236}">
                <a16:creationId xmlns:a16="http://schemas.microsoft.com/office/drawing/2014/main" id="{D9DB16C1-5A84-4482-1C49-10D302F0EFA6}"/>
              </a:ext>
            </a:extLst>
          </p:cNvPr>
          <p:cNvSpPr txBox="1"/>
          <p:nvPr/>
        </p:nvSpPr>
        <p:spPr>
          <a:xfrm>
            <a:off x="1997242" y="4037488"/>
            <a:ext cx="9658081" cy="523220"/>
          </a:xfrm>
          <a:prstGeom prst="rect">
            <a:avLst/>
          </a:prstGeom>
          <a:noFill/>
        </p:spPr>
        <p:txBody>
          <a:bodyPr wrap="square">
            <a:spAutoFit/>
          </a:bodyPr>
          <a:lstStyle/>
          <a:p>
            <a:pPr>
              <a:spcBef>
                <a:spcPts val="0"/>
              </a:spcBef>
            </a:pPr>
            <a:r>
              <a:rPr lang="en-US" sz="2800" b="1">
                <a:latin typeface="+mj-lt"/>
              </a:rPr>
              <a:t>Which Cases: </a:t>
            </a:r>
            <a:r>
              <a:rPr lang="en-US" sz="2800">
                <a:latin typeface="+mj-lt"/>
              </a:rPr>
              <a:t>All referrals created in CWS/CMS.</a:t>
            </a:r>
          </a:p>
        </p:txBody>
      </p:sp>
      <p:sp>
        <p:nvSpPr>
          <p:cNvPr id="11" name="TextBox 10">
            <a:extLst>
              <a:ext uri="{FF2B5EF4-FFF2-40B4-BE49-F238E27FC236}">
                <a16:creationId xmlns:a16="http://schemas.microsoft.com/office/drawing/2014/main" id="{6800F709-BFBA-454D-8581-71BECC55B82D}"/>
              </a:ext>
            </a:extLst>
          </p:cNvPr>
          <p:cNvSpPr txBox="1"/>
          <p:nvPr/>
        </p:nvSpPr>
        <p:spPr>
          <a:xfrm>
            <a:off x="1997242" y="4885313"/>
            <a:ext cx="9658081" cy="954107"/>
          </a:xfrm>
          <a:prstGeom prst="rect">
            <a:avLst/>
          </a:prstGeom>
          <a:noFill/>
        </p:spPr>
        <p:txBody>
          <a:bodyPr wrap="square">
            <a:spAutoFit/>
          </a:bodyPr>
          <a:lstStyle/>
          <a:p>
            <a:pPr>
              <a:spcBef>
                <a:spcPts val="0"/>
              </a:spcBef>
            </a:pPr>
            <a:r>
              <a:rPr lang="en-US" sz="2800" b="1">
                <a:latin typeface="+mj-lt"/>
              </a:rPr>
              <a:t>Decision: </a:t>
            </a:r>
            <a:r>
              <a:rPr lang="en-US" sz="2800">
                <a:latin typeface="+mj-lt"/>
              </a:rPr>
              <a:t>Does the referral meet statutory definition for an </a:t>
            </a:r>
            <a:br>
              <a:rPr lang="en-US" sz="2800">
                <a:latin typeface="+mj-lt"/>
              </a:rPr>
            </a:br>
            <a:r>
              <a:rPr lang="en-US" sz="2800">
                <a:latin typeface="+mj-lt"/>
              </a:rPr>
              <a:t>in-person CWS response? If yes, how quickly? </a:t>
            </a:r>
          </a:p>
        </p:txBody>
      </p:sp>
      <p:pic>
        <p:nvPicPr>
          <p:cNvPr id="12" name="Graphic 11">
            <a:extLst>
              <a:ext uri="{FF2B5EF4-FFF2-40B4-BE49-F238E27FC236}">
                <a16:creationId xmlns:a16="http://schemas.microsoft.com/office/drawing/2014/main" id="{0C05A78A-597B-F4F0-F952-33D649FDDE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0667" y="1828848"/>
            <a:ext cx="672480" cy="687424"/>
          </a:xfrm>
          <a:prstGeom prst="rect">
            <a:avLst/>
          </a:prstGeom>
        </p:spPr>
      </p:pic>
      <p:pic>
        <p:nvPicPr>
          <p:cNvPr id="13" name="Graphic 12">
            <a:extLst>
              <a:ext uri="{FF2B5EF4-FFF2-40B4-BE49-F238E27FC236}">
                <a16:creationId xmlns:a16="http://schemas.microsoft.com/office/drawing/2014/main" id="{ABF92B7A-C539-43FB-2042-4EEE2BFE5D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9662" y="2892117"/>
            <a:ext cx="754490" cy="687424"/>
          </a:xfrm>
          <a:prstGeom prst="rect">
            <a:avLst/>
          </a:prstGeom>
        </p:spPr>
      </p:pic>
      <p:pic>
        <p:nvPicPr>
          <p:cNvPr id="14" name="Graphic 13">
            <a:extLst>
              <a:ext uri="{FF2B5EF4-FFF2-40B4-BE49-F238E27FC236}">
                <a16:creationId xmlns:a16="http://schemas.microsoft.com/office/drawing/2014/main" id="{3239B726-62A9-6585-22E9-507D745E70F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6702" y="3955386"/>
            <a:ext cx="740410" cy="687424"/>
          </a:xfrm>
          <a:prstGeom prst="rect">
            <a:avLst/>
          </a:prstGeom>
        </p:spPr>
      </p:pic>
      <p:pic>
        <p:nvPicPr>
          <p:cNvPr id="15" name="Graphic 14">
            <a:extLst>
              <a:ext uri="{FF2B5EF4-FFF2-40B4-BE49-F238E27FC236}">
                <a16:creationId xmlns:a16="http://schemas.microsoft.com/office/drawing/2014/main" id="{422C83C1-2E42-797D-1486-48EE749A14B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4026" y="5018654"/>
            <a:ext cx="645762" cy="687424"/>
          </a:xfrm>
          <a:prstGeom prst="rect">
            <a:avLst/>
          </a:prstGeom>
        </p:spPr>
      </p:pic>
    </p:spTree>
    <p:custDataLst>
      <p:tags r:id="rId1"/>
    </p:custDataLst>
    <p:extLst>
      <p:ext uri="{BB962C8B-B14F-4D97-AF65-F5344CB8AC3E}">
        <p14:creationId xmlns:p14="http://schemas.microsoft.com/office/powerpoint/2010/main" val="3767438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Text&#10;&#10;Description automatically generated">
            <a:extLst>
              <a:ext uri="{FF2B5EF4-FFF2-40B4-BE49-F238E27FC236}">
                <a16:creationId xmlns:a16="http://schemas.microsoft.com/office/drawing/2014/main" id="{7CBB8874-017C-4249-9EEF-87F1D05571A1}"/>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1568" r="21568"/>
          <a:stretch/>
        </p:blipFill>
        <p:spPr/>
      </p:pic>
      <p:sp>
        <p:nvSpPr>
          <p:cNvPr id="4" name="Text Placeholder 3"/>
          <p:cNvSpPr>
            <a:spLocks noGrp="1"/>
          </p:cNvSpPr>
          <p:nvPr>
            <p:ph type="body" sz="quarter" idx="12"/>
          </p:nvPr>
        </p:nvSpPr>
        <p:spPr>
          <a:solidFill>
            <a:schemeClr val="accent4"/>
          </a:solidFill>
        </p:spPr>
        <p:txBody>
          <a:bodyPr tIns="548640" bIns="640080">
            <a:noAutofit/>
          </a:bodyPr>
          <a:lstStyle/>
          <a:p>
            <a:r>
              <a:rPr lang="en-US"/>
              <a:t>Definitions establish thresholds</a:t>
            </a:r>
          </a:p>
        </p:txBody>
      </p:sp>
    </p:spTree>
    <p:custDataLst>
      <p:tags r:id="rId1"/>
    </p:custDataLst>
    <p:extLst>
      <p:ext uri="{BB962C8B-B14F-4D97-AF65-F5344CB8AC3E}">
        <p14:creationId xmlns:p14="http://schemas.microsoft.com/office/powerpoint/2010/main" val="3123617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90440" y="414349"/>
            <a:ext cx="5973026" cy="542087"/>
          </a:xfrm>
          <a:ln w="38100">
            <a:solidFill>
              <a:schemeClr val="tx1"/>
            </a:solidFill>
          </a:ln>
        </p:spPr>
        <p:txBody>
          <a:bodyPr anchor="ctr">
            <a:normAutofit/>
          </a:bodyPr>
          <a:lstStyle/>
          <a:p>
            <a:pPr marL="0" indent="0">
              <a:buNone/>
            </a:pPr>
            <a:r>
              <a:rPr lang="en-US" sz="2400" b="1"/>
              <a:t>Non-accidental or suspicious injury</a:t>
            </a:r>
            <a:endParaRPr lang="en-US" sz="2400" b="1" u="sng"/>
          </a:p>
        </p:txBody>
      </p:sp>
      <p:sp>
        <p:nvSpPr>
          <p:cNvPr id="5" name="Content Placeholder 4"/>
          <p:cNvSpPr>
            <a:spLocks noGrp="1"/>
          </p:cNvSpPr>
          <p:nvPr>
            <p:ph sz="quarter" idx="4294967295"/>
          </p:nvPr>
        </p:nvSpPr>
        <p:spPr>
          <a:xfrm>
            <a:off x="590440" y="1090558"/>
            <a:ext cx="8268747" cy="1767365"/>
          </a:xfrm>
          <a:ln w="38100">
            <a:solidFill>
              <a:schemeClr val="accent3"/>
            </a:solidFill>
          </a:ln>
        </p:spPr>
        <p:txBody>
          <a:bodyPr anchor="ctr">
            <a:noAutofit/>
          </a:bodyPr>
          <a:lstStyle/>
          <a:p>
            <a:pPr marL="0" indent="0">
              <a:buNone/>
            </a:pPr>
            <a:r>
              <a:rPr lang="en-US" sz="2400"/>
              <a:t>The child has a current or previously unreported injury or impairment AND the caregiver deliberately caused the injury/impairment OR there is basis to be suspicious that a caregiver caused it, and it was non-accidental. </a:t>
            </a:r>
            <a:endParaRPr lang="en-US"/>
          </a:p>
        </p:txBody>
      </p:sp>
      <p:cxnSp>
        <p:nvCxnSpPr>
          <p:cNvPr id="10" name="Straight Arrow Connector 9"/>
          <p:cNvCxnSpPr>
            <a:cxnSpLocks/>
          </p:cNvCxnSpPr>
          <p:nvPr/>
        </p:nvCxnSpPr>
        <p:spPr>
          <a:xfrm>
            <a:off x="6563466" y="712808"/>
            <a:ext cx="2560320" cy="5198"/>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p:cNvCxnSpPr>
          <p:nvPr/>
        </p:nvCxnSpPr>
        <p:spPr>
          <a:xfrm>
            <a:off x="8859187" y="2174876"/>
            <a:ext cx="809469" cy="0"/>
          </a:xfrm>
          <a:prstGeom prst="straightConnector1">
            <a:avLst/>
          </a:prstGeom>
          <a:ln w="5715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0024419" y="4534112"/>
            <a:ext cx="200247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tx2"/>
                </a:solidFill>
                <a:effectLst/>
                <a:uLnTx/>
                <a:uFillTx/>
                <a:cs typeface="Segoe UI" panose="020B0502040204020203" pitchFamily="34" charset="0"/>
              </a:rPr>
              <a:t>Examples</a:t>
            </a:r>
          </a:p>
        </p:txBody>
      </p:sp>
      <p:sp>
        <p:nvSpPr>
          <p:cNvPr id="13" name="TextBox 12"/>
          <p:cNvSpPr txBox="1"/>
          <p:nvPr/>
        </p:nvSpPr>
        <p:spPr>
          <a:xfrm>
            <a:off x="9149564" y="427810"/>
            <a:ext cx="304243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effectLst/>
                <a:uLnTx/>
                <a:uFillTx/>
                <a:cs typeface="Segoe UI" panose="020B0502040204020203" pitchFamily="34" charset="0"/>
              </a:rPr>
              <a:t>Item or “stem”</a:t>
            </a:r>
          </a:p>
        </p:txBody>
      </p:sp>
      <p:sp>
        <p:nvSpPr>
          <p:cNvPr id="14" name="TextBox 13"/>
          <p:cNvSpPr txBox="1"/>
          <p:nvPr/>
        </p:nvSpPr>
        <p:spPr>
          <a:xfrm>
            <a:off x="9859310" y="1636267"/>
            <a:ext cx="2332690"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3"/>
                </a:solidFill>
                <a:effectLst/>
                <a:uLnTx/>
                <a:uFillTx/>
                <a:cs typeface="Segoe UI" panose="020B0502040204020203" pitchFamily="34" charset="0"/>
              </a:rPr>
              <a:t>Definition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3"/>
                </a:solidFill>
                <a:effectLst/>
                <a:uLnTx/>
                <a:uFillTx/>
                <a:cs typeface="Segoe UI" panose="020B0502040204020203" pitchFamily="34" charset="0"/>
              </a:rPr>
              <a:t>(threshold)</a:t>
            </a:r>
          </a:p>
        </p:txBody>
      </p:sp>
      <p:sp>
        <p:nvSpPr>
          <p:cNvPr id="18" name="Content Placeholder 4">
            <a:extLst>
              <a:ext uri="{FF2B5EF4-FFF2-40B4-BE49-F238E27FC236}">
                <a16:creationId xmlns:a16="http://schemas.microsoft.com/office/drawing/2014/main" id="{EB471380-22D0-4EA5-B051-CA02936FBC30}"/>
              </a:ext>
            </a:extLst>
          </p:cNvPr>
          <p:cNvSpPr txBox="1">
            <a:spLocks/>
          </p:cNvSpPr>
          <p:nvPr/>
        </p:nvSpPr>
        <p:spPr>
          <a:xfrm>
            <a:off x="592849" y="2992045"/>
            <a:ext cx="8266338" cy="3674491"/>
          </a:xfrm>
          <a:prstGeom prst="rect">
            <a:avLst/>
          </a:prstGeom>
          <a:ln w="38100">
            <a:solidFill>
              <a:schemeClr val="tx2"/>
            </a:solidFill>
          </a:ln>
        </p:spPr>
        <p:txBody>
          <a:bodyPr vert="horz"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3200" kern="1200">
                <a:solidFill>
                  <a:srgbClr val="716F6D"/>
                </a:solidFill>
                <a:latin typeface="+mn-lt"/>
                <a:ea typeface="+mn-ea"/>
                <a:cs typeface="+mn-cs"/>
              </a:defRPr>
            </a:lvl1pPr>
            <a:lvl2pPr marL="685800" indent="-365760" algn="l" defTabSz="914400" rtl="0" eaLnBrk="1" latinLnBrk="0" hangingPunct="1">
              <a:lnSpc>
                <a:spcPct val="10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365760" algn="l" defTabSz="914400" rtl="0" eaLnBrk="1" latinLnBrk="0" hangingPunct="1">
              <a:lnSpc>
                <a:spcPct val="100000"/>
              </a:lnSpc>
              <a:spcBef>
                <a:spcPts val="500"/>
              </a:spcBef>
              <a:buFont typeface="Corbel" panose="020B0503020204020204" pitchFamily="34" charset="0"/>
              <a:buChar char="»"/>
              <a:defRPr sz="3200" kern="1200">
                <a:solidFill>
                  <a:schemeClr val="tx1"/>
                </a:solidFill>
                <a:latin typeface="+mn-lt"/>
                <a:ea typeface="+mn-ea"/>
                <a:cs typeface="+mn-cs"/>
              </a:defRPr>
            </a:lvl3pPr>
            <a:lvl4pPr marL="1600200" indent="-365760" algn="l" defTabSz="914400" rtl="0" eaLnBrk="1" latinLnBrk="0" hangingPunct="1">
              <a:lnSpc>
                <a:spcPct val="100000"/>
              </a:lnSpc>
              <a:spcBef>
                <a:spcPts val="500"/>
              </a:spcBef>
              <a:buFont typeface="Wingdings" panose="05000000000000000000" pitchFamily="2" charset="2"/>
              <a:buChar char="§"/>
              <a:defRPr sz="3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600"/>
              </a:spcBef>
              <a:spcAft>
                <a:spcPts val="0"/>
              </a:spcAft>
              <a:buClrTx/>
              <a:buSzTx/>
              <a:tabLst/>
              <a:defRPr/>
            </a:pPr>
            <a:r>
              <a:rPr lang="en-US" sz="2400" dirty="0"/>
              <a:t>Basis for suspicion may include but is not limited to:</a:t>
            </a:r>
            <a:endParaRPr kumimoji="0" lang="en-US" sz="2400" b="0" i="0" u="none" strike="noStrike" kern="1200" cap="none" spc="0" normalizeH="0" baseline="0" noProof="0" dirty="0">
              <a:ln>
                <a:noFill/>
              </a:ln>
              <a:solidFill>
                <a:srgbClr val="55514E"/>
              </a:solidFill>
              <a:effectLst/>
              <a:uLnTx/>
              <a:uFillTx/>
              <a:latin typeface="+mj-lt"/>
              <a:cs typeface="Segoe UI" panose="020B0502040204020203" pitchFamily="34" charset="0"/>
            </a:endParaRPr>
          </a:p>
          <a:p>
            <a:pPr marL="342900" marR="0" lvl="0" indent="-342900" algn="l" defTabSz="914400" rtl="0" eaLnBrk="1" fontAlgn="auto" latinLnBrk="0" hangingPunct="1">
              <a:lnSpc>
                <a:spcPct val="100000"/>
              </a:lnSpc>
              <a:spcBef>
                <a:spcPts val="600"/>
              </a:spcBef>
              <a:spcAft>
                <a:spcPts val="0"/>
              </a:spcAft>
              <a:buClrTx/>
              <a:buSzTx/>
              <a:buFont typeface="Arial"/>
              <a:buChar char="•"/>
              <a:tabLst/>
              <a:defRPr/>
            </a:pPr>
            <a:r>
              <a:rPr kumimoji="0" lang="en-US" sz="2400" b="0" i="0" u="none" strike="noStrike" kern="1200" cap="none" spc="0" normalizeH="0" baseline="0" noProof="0" dirty="0">
                <a:ln>
                  <a:noFill/>
                </a:ln>
                <a:solidFill>
                  <a:srgbClr val="55514E"/>
                </a:solidFill>
                <a:effectLst/>
                <a:uLnTx/>
                <a:uFillTx/>
                <a:latin typeface="+mj-lt"/>
                <a:cs typeface="Segoe UI" panose="020B0502040204020203" pitchFamily="34" charset="0"/>
              </a:rPr>
              <a:t>Physician reports injury type is consistent with non-accidental injuries; </a:t>
            </a:r>
          </a:p>
          <a:p>
            <a:pPr marL="342900" marR="0" lvl="0" indent="-342900" algn="l" defTabSz="914400" rtl="0" eaLnBrk="1" fontAlgn="auto" latinLnBrk="0" hangingPunct="1">
              <a:lnSpc>
                <a:spcPct val="100000"/>
              </a:lnSpc>
              <a:spcBef>
                <a:spcPts val="600"/>
              </a:spcBef>
              <a:spcAft>
                <a:spcPts val="0"/>
              </a:spcAft>
              <a:buClrTx/>
              <a:buSzTx/>
              <a:buFont typeface="Arial"/>
              <a:buChar char="•"/>
              <a:tabLst/>
              <a:defRPr/>
            </a:pPr>
            <a:r>
              <a:rPr kumimoji="0" lang="en-US" sz="2400" b="0" i="0" u="none" strike="noStrike" kern="1200" cap="none" spc="0" normalizeH="0" baseline="0" noProof="0" dirty="0">
                <a:ln>
                  <a:noFill/>
                </a:ln>
                <a:solidFill>
                  <a:srgbClr val="55514E"/>
                </a:solidFill>
                <a:effectLst/>
                <a:uLnTx/>
                <a:uFillTx/>
                <a:latin typeface="+mj-lt"/>
                <a:cs typeface="Segoe UI" panose="020B0502040204020203" pitchFamily="34" charset="0"/>
              </a:rPr>
              <a:t>Injury to non-ambulatory child with no plausible alternative explanation; </a:t>
            </a:r>
          </a:p>
          <a:p>
            <a:pPr marL="342900" marR="0" lvl="0" indent="-342900" algn="l" defTabSz="914400" rtl="0" eaLnBrk="1" fontAlgn="auto" latinLnBrk="0" hangingPunct="1">
              <a:lnSpc>
                <a:spcPct val="100000"/>
              </a:lnSpc>
              <a:spcBef>
                <a:spcPts val="600"/>
              </a:spcBef>
              <a:spcAft>
                <a:spcPts val="0"/>
              </a:spcAft>
              <a:buClrTx/>
              <a:buSzTx/>
              <a:buFont typeface="Arial"/>
              <a:buChar char="•"/>
              <a:tabLst/>
              <a:defRPr/>
            </a:pPr>
            <a:r>
              <a:rPr kumimoji="0" lang="en-US" sz="2400" b="0" i="0" u="none" strike="noStrike" kern="1200" cap="none" spc="0" normalizeH="0" baseline="0" noProof="0" dirty="0">
                <a:ln>
                  <a:noFill/>
                </a:ln>
                <a:solidFill>
                  <a:srgbClr val="55514E"/>
                </a:solidFill>
                <a:effectLst/>
                <a:uLnTx/>
                <a:uFillTx/>
                <a:latin typeface="+mj-lt"/>
                <a:cs typeface="Segoe UI" panose="020B0502040204020203" pitchFamily="34" charset="0"/>
              </a:rPr>
              <a:t>Explanation for injury does not match injury; </a:t>
            </a:r>
          </a:p>
          <a:p>
            <a:pPr marL="342900" marR="0" lvl="0" indent="-342900" algn="l" defTabSz="914400" rtl="0" eaLnBrk="1" fontAlgn="auto" latinLnBrk="0" hangingPunct="1">
              <a:lnSpc>
                <a:spcPct val="100000"/>
              </a:lnSpc>
              <a:spcBef>
                <a:spcPts val="600"/>
              </a:spcBef>
              <a:spcAft>
                <a:spcPts val="0"/>
              </a:spcAft>
              <a:buClrTx/>
              <a:buSzTx/>
              <a:buFont typeface="Arial"/>
              <a:buChar char="•"/>
              <a:tabLst/>
              <a:defRPr/>
            </a:pPr>
            <a:r>
              <a:rPr kumimoji="0" lang="en-US" sz="2400" b="0" i="0" u="none" strike="noStrike" kern="1200" cap="none" spc="0" normalizeH="0" baseline="0" noProof="0" dirty="0">
                <a:ln>
                  <a:noFill/>
                </a:ln>
                <a:solidFill>
                  <a:srgbClr val="55514E"/>
                </a:solidFill>
                <a:effectLst/>
                <a:uLnTx/>
                <a:uFillTx/>
                <a:latin typeface="+mj-lt"/>
                <a:cs typeface="Segoe UI" panose="020B0502040204020203" pitchFamily="34" charset="0"/>
              </a:rPr>
              <a:t>Injury is in the shape of an object (e.g., loop marks); or </a:t>
            </a:r>
          </a:p>
          <a:p>
            <a:pPr marL="342900" marR="0" lvl="0" indent="-342900" algn="l" defTabSz="914400" rtl="0" eaLnBrk="1" fontAlgn="auto" latinLnBrk="0" hangingPunct="1">
              <a:lnSpc>
                <a:spcPct val="100000"/>
              </a:lnSpc>
              <a:spcBef>
                <a:spcPts val="600"/>
              </a:spcBef>
              <a:spcAft>
                <a:spcPts val="0"/>
              </a:spcAft>
              <a:buClrTx/>
              <a:buSzTx/>
              <a:buFont typeface="Arial"/>
              <a:buChar char="•"/>
              <a:tabLst/>
              <a:defRPr/>
            </a:pPr>
            <a:r>
              <a:rPr kumimoji="0" lang="en-US" sz="2400" b="0" i="0" u="none" strike="noStrike" kern="1200" cap="none" spc="0" normalizeH="0" baseline="0" noProof="0" dirty="0">
                <a:ln>
                  <a:noFill/>
                </a:ln>
                <a:solidFill>
                  <a:srgbClr val="55514E"/>
                </a:solidFill>
                <a:effectLst/>
                <a:uLnTx/>
                <a:uFillTx/>
                <a:latin typeface="+mj-lt"/>
                <a:cs typeface="Segoe UI" panose="020B0502040204020203" pitchFamily="34" charset="0"/>
              </a:rPr>
              <a:t>Credible disclosure by child to reporting party or other adult. </a:t>
            </a:r>
          </a:p>
        </p:txBody>
      </p:sp>
      <p:cxnSp>
        <p:nvCxnSpPr>
          <p:cNvPr id="19" name="Straight Arrow Connector 18">
            <a:extLst>
              <a:ext uri="{FF2B5EF4-FFF2-40B4-BE49-F238E27FC236}">
                <a16:creationId xmlns:a16="http://schemas.microsoft.com/office/drawing/2014/main" id="{F5B711ED-D704-4280-8308-8D617371F82F}"/>
              </a:ext>
            </a:extLst>
          </p:cNvPr>
          <p:cNvCxnSpPr>
            <a:cxnSpLocks/>
          </p:cNvCxnSpPr>
          <p:nvPr/>
        </p:nvCxnSpPr>
        <p:spPr>
          <a:xfrm>
            <a:off x="8954397" y="4826500"/>
            <a:ext cx="809469" cy="5197"/>
          </a:xfrm>
          <a:prstGeom prst="straightConnector1">
            <a:avLst/>
          </a:prstGeom>
          <a:ln w="57150" cmpd="sng">
            <a:solidFill>
              <a:schemeClr val="tx2"/>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149212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pPr>
            <a:r>
              <a:rPr lang="en-US"/>
              <a:t>SDM Definitions and C+B+I</a:t>
            </a:r>
            <a:endParaRPr lang="en-US" sz="3600">
              <a:solidFill>
                <a:schemeClr val="tx1"/>
              </a:solidFill>
            </a:endParaRPr>
          </a:p>
        </p:txBody>
      </p:sp>
      <p:sp>
        <p:nvSpPr>
          <p:cNvPr id="18" name="Rectangle 17">
            <a:extLst>
              <a:ext uri="{FF2B5EF4-FFF2-40B4-BE49-F238E27FC236}">
                <a16:creationId xmlns:a16="http://schemas.microsoft.com/office/drawing/2014/main" id="{94259C91-CEFC-413E-809E-ED94EFB70E42}"/>
              </a:ext>
            </a:extLst>
          </p:cNvPr>
          <p:cNvSpPr/>
          <p:nvPr/>
        </p:nvSpPr>
        <p:spPr>
          <a:xfrm>
            <a:off x="595598" y="1310085"/>
            <a:ext cx="10246474" cy="4087899"/>
          </a:xfrm>
          <a:prstGeom prst="rect">
            <a:avLst/>
          </a:prstGeom>
          <a:ln>
            <a:noFill/>
          </a:ln>
        </p:spPr>
        <p:txBody>
          <a:bodyPr/>
          <a:lstStyle/>
          <a:p>
            <a:endParaRPr lang="en-US"/>
          </a:p>
        </p:txBody>
      </p:sp>
      <p:grpSp>
        <p:nvGrpSpPr>
          <p:cNvPr id="3" name="Group 2">
            <a:extLst>
              <a:ext uri="{FF2B5EF4-FFF2-40B4-BE49-F238E27FC236}">
                <a16:creationId xmlns:a16="http://schemas.microsoft.com/office/drawing/2014/main" id="{93361650-962C-4B69-B4CF-500C9B214C97}"/>
              </a:ext>
            </a:extLst>
          </p:cNvPr>
          <p:cNvGrpSpPr/>
          <p:nvPr/>
        </p:nvGrpSpPr>
        <p:grpSpPr>
          <a:xfrm>
            <a:off x="595598" y="1645289"/>
            <a:ext cx="10784954" cy="4045506"/>
            <a:chOff x="597749" y="1645289"/>
            <a:chExt cx="10784954" cy="4045506"/>
          </a:xfrm>
        </p:grpSpPr>
        <p:sp>
          <p:nvSpPr>
            <p:cNvPr id="19" name="Rectangle: Rounded Corners 18">
              <a:extLst>
                <a:ext uri="{FF2B5EF4-FFF2-40B4-BE49-F238E27FC236}">
                  <a16:creationId xmlns:a16="http://schemas.microsoft.com/office/drawing/2014/main" id="{C29B3492-6358-44C8-A0B2-CAA17CA1F679}"/>
                </a:ext>
              </a:extLst>
            </p:cNvPr>
            <p:cNvSpPr/>
            <p:nvPr/>
          </p:nvSpPr>
          <p:spPr>
            <a:xfrm>
              <a:off x="597749" y="1645289"/>
              <a:ext cx="3347115" cy="4045506"/>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552" tIns="2834640" rIns="207552" bIns="0" numCol="1" spcCol="1270" anchor="ctr" anchorCtr="0">
              <a:noAutofit/>
            </a:bodyPr>
            <a:lstStyle/>
            <a:p>
              <a:pPr algn="ctr" defTabSz="1297122">
                <a:spcBef>
                  <a:spcPct val="0"/>
                </a:spcBef>
              </a:pPr>
              <a:r>
                <a:rPr lang="en-US" sz="3200" b="1">
                  <a:solidFill>
                    <a:schemeClr val="bg1"/>
                  </a:solidFill>
                </a:rPr>
                <a:t>C</a:t>
              </a:r>
              <a:r>
                <a:rPr lang="en-US" sz="3200">
                  <a:solidFill>
                    <a:schemeClr val="bg1"/>
                  </a:solidFill>
                </a:rPr>
                <a:t>aregiver</a:t>
              </a:r>
            </a:p>
          </p:txBody>
        </p:sp>
        <p:sp>
          <p:nvSpPr>
            <p:cNvPr id="20" name="Rectangle: Rounded Corners 19">
              <a:extLst>
                <a:ext uri="{FF2B5EF4-FFF2-40B4-BE49-F238E27FC236}">
                  <a16:creationId xmlns:a16="http://schemas.microsoft.com/office/drawing/2014/main" id="{2C1594AD-3CA6-4F69-9D27-962F4C99C703}"/>
                </a:ext>
              </a:extLst>
            </p:cNvPr>
            <p:cNvSpPr/>
            <p:nvPr/>
          </p:nvSpPr>
          <p:spPr>
            <a:xfrm>
              <a:off x="4310054" y="1645289"/>
              <a:ext cx="3347115" cy="4045506"/>
            </a:xfrm>
            <a:prstGeom prst="roundRect">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552" tIns="2834640" rIns="207552" bIns="0" numCol="1" spcCol="1270" anchor="ctr" anchorCtr="0">
              <a:noAutofit/>
            </a:bodyPr>
            <a:lstStyle/>
            <a:p>
              <a:pPr algn="ctr" defTabSz="1297122">
                <a:spcBef>
                  <a:spcPct val="0"/>
                </a:spcBef>
              </a:pPr>
              <a:r>
                <a:rPr lang="en-US" sz="3200" b="1">
                  <a:solidFill>
                    <a:schemeClr val="bg1"/>
                  </a:solidFill>
                </a:rPr>
                <a:t>B</a:t>
              </a:r>
              <a:r>
                <a:rPr lang="en-US" sz="3200">
                  <a:solidFill>
                    <a:schemeClr val="bg1"/>
                  </a:solidFill>
                </a:rPr>
                <a:t>ehavior</a:t>
              </a:r>
            </a:p>
          </p:txBody>
        </p:sp>
        <p:sp>
          <p:nvSpPr>
            <p:cNvPr id="21" name="Rectangle: Rounded Corners 20">
              <a:extLst>
                <a:ext uri="{FF2B5EF4-FFF2-40B4-BE49-F238E27FC236}">
                  <a16:creationId xmlns:a16="http://schemas.microsoft.com/office/drawing/2014/main" id="{582A7B2D-7A67-40A5-B6AE-EF7D01784E2D}"/>
                </a:ext>
              </a:extLst>
            </p:cNvPr>
            <p:cNvSpPr/>
            <p:nvPr/>
          </p:nvSpPr>
          <p:spPr>
            <a:xfrm>
              <a:off x="8035588" y="1645289"/>
              <a:ext cx="3347115" cy="4045506"/>
            </a:xfrm>
            <a:prstGeom prst="roundRect">
              <a:avLst/>
            </a:pr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552" tIns="2834640" rIns="207552" bIns="0" numCol="1" spcCol="1270" anchor="ctr" anchorCtr="0">
              <a:noAutofit/>
            </a:bodyPr>
            <a:lstStyle/>
            <a:p>
              <a:pPr algn="ctr" defTabSz="1297122">
                <a:spcBef>
                  <a:spcPct val="0"/>
                </a:spcBef>
              </a:pPr>
              <a:r>
                <a:rPr lang="en-US" sz="3200" b="1">
                  <a:solidFill>
                    <a:schemeClr val="bg1"/>
                  </a:solidFill>
                </a:rPr>
                <a:t>I</a:t>
              </a:r>
              <a:r>
                <a:rPr lang="en-US" sz="3200">
                  <a:solidFill>
                    <a:schemeClr val="bg1"/>
                  </a:solidFill>
                </a:rPr>
                <a:t>mpact on the Child</a:t>
              </a:r>
            </a:p>
          </p:txBody>
        </p:sp>
        <p:pic>
          <p:nvPicPr>
            <p:cNvPr id="15" name="Picture 14">
              <a:extLst>
                <a:ext uri="{FF2B5EF4-FFF2-40B4-BE49-F238E27FC236}">
                  <a16:creationId xmlns:a16="http://schemas.microsoft.com/office/drawing/2014/main" id="{E39584A4-9F22-42AA-A0BD-ED220B436ACD}"/>
                </a:ext>
              </a:extLst>
            </p:cNvPr>
            <p:cNvPicPr>
              <a:picLocks noChangeAspect="1"/>
            </p:cNvPicPr>
            <p:nvPr/>
          </p:nvPicPr>
          <p:blipFill>
            <a:blip r:embed="rId4">
              <a:biLevel thresh="25000"/>
            </a:blip>
            <a:stretch>
              <a:fillRect/>
            </a:stretch>
          </p:blipFill>
          <p:spPr>
            <a:xfrm>
              <a:off x="8755156" y="2197002"/>
              <a:ext cx="1907977" cy="1788113"/>
            </a:xfrm>
            <a:prstGeom prst="rect">
              <a:avLst/>
            </a:prstGeom>
          </p:spPr>
        </p:pic>
        <p:pic>
          <p:nvPicPr>
            <p:cNvPr id="10" name="Graphic 9">
              <a:extLst>
                <a:ext uri="{FF2B5EF4-FFF2-40B4-BE49-F238E27FC236}">
                  <a16:creationId xmlns:a16="http://schemas.microsoft.com/office/drawing/2014/main" id="{665382D6-10FB-402D-B7CA-E4CD41E75D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77249" y="2197002"/>
              <a:ext cx="1788113" cy="1788113"/>
            </a:xfrm>
            <a:prstGeom prst="rect">
              <a:avLst/>
            </a:prstGeom>
          </p:spPr>
        </p:pic>
        <p:pic>
          <p:nvPicPr>
            <p:cNvPr id="11" name="Graphic 10">
              <a:extLst>
                <a:ext uri="{FF2B5EF4-FFF2-40B4-BE49-F238E27FC236}">
                  <a16:creationId xmlns:a16="http://schemas.microsoft.com/office/drawing/2014/main" id="{03189755-587E-4440-AF06-62BFE91E5C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31463" y="2197002"/>
              <a:ext cx="1704296" cy="1788113"/>
            </a:xfrm>
            <a:prstGeom prst="rect">
              <a:avLst/>
            </a:prstGeom>
          </p:spPr>
        </p:pic>
      </p:grpSp>
      <p:sp>
        <p:nvSpPr>
          <p:cNvPr id="4" name="TextBox 3">
            <a:extLst>
              <a:ext uri="{FF2B5EF4-FFF2-40B4-BE49-F238E27FC236}">
                <a16:creationId xmlns:a16="http://schemas.microsoft.com/office/drawing/2014/main" id="{7CC7EB88-A76A-BCB1-1889-ADC8412A318C}"/>
              </a:ext>
            </a:extLst>
          </p:cNvPr>
          <p:cNvSpPr txBox="1"/>
          <p:nvPr/>
        </p:nvSpPr>
        <p:spPr>
          <a:xfrm>
            <a:off x="3863796" y="3354034"/>
            <a:ext cx="540555" cy="707886"/>
          </a:xfrm>
          <a:prstGeom prst="rect">
            <a:avLst/>
          </a:prstGeom>
          <a:noFill/>
        </p:spPr>
        <p:txBody>
          <a:bodyPr wrap="square" rtlCol="0">
            <a:spAutoFit/>
          </a:bodyPr>
          <a:lstStyle/>
          <a:p>
            <a:r>
              <a:rPr lang="en-US" sz="4000"/>
              <a:t>+</a:t>
            </a:r>
          </a:p>
        </p:txBody>
      </p:sp>
      <p:sp>
        <p:nvSpPr>
          <p:cNvPr id="5" name="TextBox 4">
            <a:extLst>
              <a:ext uri="{FF2B5EF4-FFF2-40B4-BE49-F238E27FC236}">
                <a16:creationId xmlns:a16="http://schemas.microsoft.com/office/drawing/2014/main" id="{F01A6D02-4550-D592-5FFD-81775DAFA2DD}"/>
              </a:ext>
            </a:extLst>
          </p:cNvPr>
          <p:cNvSpPr txBox="1"/>
          <p:nvPr/>
        </p:nvSpPr>
        <p:spPr>
          <a:xfrm>
            <a:off x="7584540" y="3314099"/>
            <a:ext cx="540555" cy="707886"/>
          </a:xfrm>
          <a:prstGeom prst="rect">
            <a:avLst/>
          </a:prstGeom>
          <a:noFill/>
        </p:spPr>
        <p:txBody>
          <a:bodyPr wrap="square" rtlCol="0">
            <a:spAutoFit/>
          </a:bodyPr>
          <a:lstStyle/>
          <a:p>
            <a:r>
              <a:rPr lang="en-US" sz="4000"/>
              <a:t>+</a:t>
            </a:r>
          </a:p>
        </p:txBody>
      </p:sp>
    </p:spTree>
    <p:custDataLst>
      <p:tags r:id="rId1"/>
    </p:custDataLst>
    <p:extLst>
      <p:ext uri="{BB962C8B-B14F-4D97-AF65-F5344CB8AC3E}">
        <p14:creationId xmlns:p14="http://schemas.microsoft.com/office/powerpoint/2010/main" val="2734331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extBox 16"/>
          <p:cNvSpPr txBox="1"/>
          <p:nvPr/>
        </p:nvSpPr>
        <p:spPr>
          <a:xfrm>
            <a:off x="8037988" y="-29019"/>
            <a:ext cx="4159533" cy="3436979"/>
          </a:xfrm>
          <a:prstGeom prst="rect">
            <a:avLst/>
          </a:prstGeom>
          <a:solidFill>
            <a:schemeClr val="tx1"/>
          </a:solidFill>
        </p:spPr>
        <p:txBody>
          <a:bodyPr wrap="square" rtlCol="0">
            <a:noAutofit/>
          </a:bodyPr>
          <a:lstStyle/>
          <a:p>
            <a:endParaRPr lang="en-US" sz="2220"/>
          </a:p>
        </p:txBody>
      </p:sp>
      <p:sp>
        <p:nvSpPr>
          <p:cNvPr id="16" name="TextBox 15"/>
          <p:cNvSpPr txBox="1"/>
          <p:nvPr/>
        </p:nvSpPr>
        <p:spPr>
          <a:xfrm>
            <a:off x="3999872" y="124"/>
            <a:ext cx="4056547" cy="3407835"/>
          </a:xfrm>
          <a:prstGeom prst="rect">
            <a:avLst/>
          </a:prstGeom>
          <a:solidFill>
            <a:schemeClr val="tx2"/>
          </a:solidFill>
        </p:spPr>
        <p:txBody>
          <a:bodyPr wrap="square" rtlCol="0">
            <a:noAutofit/>
          </a:bodyPr>
          <a:lstStyle/>
          <a:p>
            <a:endParaRPr lang="en-US" sz="2220"/>
          </a:p>
        </p:txBody>
      </p:sp>
      <p:sp>
        <p:nvSpPr>
          <p:cNvPr id="18" name="TextBox 17"/>
          <p:cNvSpPr txBox="1"/>
          <p:nvPr/>
        </p:nvSpPr>
        <p:spPr>
          <a:xfrm>
            <a:off x="3999875" y="3407959"/>
            <a:ext cx="4281400" cy="3482024"/>
          </a:xfrm>
          <a:prstGeom prst="rect">
            <a:avLst/>
          </a:prstGeom>
          <a:solidFill>
            <a:schemeClr val="accent3"/>
          </a:solidFill>
        </p:spPr>
        <p:txBody>
          <a:bodyPr wrap="square" rtlCol="0">
            <a:noAutofit/>
          </a:bodyPr>
          <a:lstStyle/>
          <a:p>
            <a:endParaRPr lang="en-US" sz="2220"/>
          </a:p>
        </p:txBody>
      </p:sp>
      <p:sp>
        <p:nvSpPr>
          <p:cNvPr id="19" name="TextBox 18"/>
          <p:cNvSpPr txBox="1"/>
          <p:nvPr/>
        </p:nvSpPr>
        <p:spPr>
          <a:xfrm>
            <a:off x="8056424" y="3407965"/>
            <a:ext cx="4141100" cy="3482019"/>
          </a:xfrm>
          <a:prstGeom prst="rect">
            <a:avLst/>
          </a:prstGeom>
          <a:solidFill>
            <a:schemeClr val="accent4"/>
          </a:solidFill>
        </p:spPr>
        <p:txBody>
          <a:bodyPr wrap="square" rtlCol="0">
            <a:noAutofit/>
          </a:bodyPr>
          <a:lstStyle/>
          <a:p>
            <a:endParaRPr lang="en-US" sz="2220"/>
          </a:p>
        </p:txBody>
      </p:sp>
      <p:sp>
        <p:nvSpPr>
          <p:cNvPr id="15" name="TextBox 14"/>
          <p:cNvSpPr txBox="1"/>
          <p:nvPr/>
        </p:nvSpPr>
        <p:spPr>
          <a:xfrm>
            <a:off x="0" y="3407959"/>
            <a:ext cx="3999871" cy="3482023"/>
          </a:xfrm>
          <a:prstGeom prst="rect">
            <a:avLst/>
          </a:prstGeom>
          <a:solidFill>
            <a:schemeClr val="accent2"/>
          </a:solidFill>
        </p:spPr>
        <p:txBody>
          <a:bodyPr wrap="square" rtlCol="0">
            <a:noAutofit/>
          </a:bodyPr>
          <a:lstStyle/>
          <a:p>
            <a:endParaRPr lang="en-US" sz="2220"/>
          </a:p>
        </p:txBody>
      </p:sp>
      <p:sp>
        <p:nvSpPr>
          <p:cNvPr id="2" name="TextBox 1"/>
          <p:cNvSpPr txBox="1"/>
          <p:nvPr/>
        </p:nvSpPr>
        <p:spPr>
          <a:xfrm>
            <a:off x="2" y="124"/>
            <a:ext cx="3999869" cy="3407835"/>
          </a:xfrm>
          <a:prstGeom prst="rect">
            <a:avLst/>
          </a:prstGeom>
          <a:solidFill>
            <a:schemeClr val="accent1"/>
          </a:solidFill>
        </p:spPr>
        <p:txBody>
          <a:bodyPr wrap="square" rtlCol="0">
            <a:noAutofit/>
          </a:bodyPr>
          <a:lstStyle/>
          <a:p>
            <a:endParaRPr lang="en-US" sz="2220"/>
          </a:p>
        </p:txBody>
      </p:sp>
      <p:sp>
        <p:nvSpPr>
          <p:cNvPr id="9" name="TextBox 8"/>
          <p:cNvSpPr txBox="1"/>
          <p:nvPr/>
        </p:nvSpPr>
        <p:spPr>
          <a:xfrm>
            <a:off x="1029692" y="1483912"/>
            <a:ext cx="1958560" cy="1458861"/>
          </a:xfrm>
          <a:prstGeom prst="rect">
            <a:avLst/>
          </a:prstGeom>
          <a:noFill/>
        </p:spPr>
        <p:txBody>
          <a:bodyPr wrap="square" rtlCol="0" anchor="ctr">
            <a:spAutoFit/>
          </a:bodyPr>
          <a:lstStyle/>
          <a:p>
            <a:pPr algn="ctr"/>
            <a:r>
              <a:rPr lang="en-US" sz="2960">
                <a:solidFill>
                  <a:schemeClr val="bg1"/>
                </a:solidFill>
              </a:rPr>
              <a:t>Read to the period.</a:t>
            </a:r>
          </a:p>
        </p:txBody>
      </p:sp>
      <p:sp>
        <p:nvSpPr>
          <p:cNvPr id="10" name="TextBox 9"/>
          <p:cNvSpPr txBox="1"/>
          <p:nvPr/>
        </p:nvSpPr>
        <p:spPr>
          <a:xfrm>
            <a:off x="4706800" y="1364112"/>
            <a:ext cx="2727250" cy="1458861"/>
          </a:xfrm>
          <a:prstGeom prst="rect">
            <a:avLst/>
          </a:prstGeom>
          <a:noFill/>
        </p:spPr>
        <p:txBody>
          <a:bodyPr wrap="square" rtlCol="0" anchor="ctr">
            <a:spAutoFit/>
          </a:bodyPr>
          <a:lstStyle/>
          <a:p>
            <a:pPr algn="ctr"/>
            <a:r>
              <a:rPr lang="en-US" sz="2960">
                <a:solidFill>
                  <a:schemeClr val="bg1"/>
                </a:solidFill>
              </a:rPr>
              <a:t>Examples</a:t>
            </a:r>
            <a:br>
              <a:rPr lang="en-US" sz="2960">
                <a:solidFill>
                  <a:schemeClr val="bg1"/>
                </a:solidFill>
              </a:rPr>
            </a:br>
            <a:r>
              <a:rPr lang="en-US" sz="2960">
                <a:solidFill>
                  <a:schemeClr val="bg1"/>
                </a:solidFill>
              </a:rPr>
              <a:t>are not all-inclusive lists.</a:t>
            </a:r>
          </a:p>
        </p:txBody>
      </p:sp>
      <p:sp>
        <p:nvSpPr>
          <p:cNvPr id="11" name="TextBox 10"/>
          <p:cNvSpPr txBox="1"/>
          <p:nvPr/>
        </p:nvSpPr>
        <p:spPr>
          <a:xfrm>
            <a:off x="9073893" y="1381357"/>
            <a:ext cx="2331013" cy="1914370"/>
          </a:xfrm>
          <a:prstGeom prst="rect">
            <a:avLst/>
          </a:prstGeom>
          <a:noFill/>
        </p:spPr>
        <p:txBody>
          <a:bodyPr wrap="square" rtlCol="0" anchor="ctr">
            <a:spAutoFit/>
          </a:bodyPr>
          <a:lstStyle/>
          <a:p>
            <a:pPr algn="ctr"/>
            <a:r>
              <a:rPr lang="en-US" sz="2960">
                <a:solidFill>
                  <a:schemeClr val="bg1"/>
                </a:solidFill>
              </a:rPr>
              <a:t>Be aware of:</a:t>
            </a:r>
          </a:p>
          <a:p>
            <a:pPr marL="422967" indent="-422967">
              <a:buFont typeface="Arial" panose="020B0604020202020204" pitchFamily="34" charset="0"/>
              <a:buChar char="•"/>
            </a:pPr>
            <a:r>
              <a:rPr lang="en-US" sz="2960">
                <a:solidFill>
                  <a:schemeClr val="bg1"/>
                </a:solidFill>
              </a:rPr>
              <a:t>AND</a:t>
            </a:r>
          </a:p>
          <a:p>
            <a:pPr marL="422967" indent="-422967">
              <a:buFont typeface="Arial" panose="020B0604020202020204" pitchFamily="34" charset="0"/>
              <a:buChar char="•"/>
            </a:pPr>
            <a:r>
              <a:rPr lang="en-US" sz="2960">
                <a:solidFill>
                  <a:schemeClr val="bg1"/>
                </a:solidFill>
              </a:rPr>
              <a:t>OR</a:t>
            </a:r>
          </a:p>
          <a:p>
            <a:endParaRPr lang="en-US" sz="2960">
              <a:solidFill>
                <a:schemeClr val="bg1"/>
              </a:solidFill>
            </a:endParaRPr>
          </a:p>
        </p:txBody>
      </p:sp>
      <p:sp>
        <p:nvSpPr>
          <p:cNvPr id="12" name="TextBox 11"/>
          <p:cNvSpPr txBox="1"/>
          <p:nvPr/>
        </p:nvSpPr>
        <p:spPr>
          <a:xfrm>
            <a:off x="799154" y="5054884"/>
            <a:ext cx="2401572" cy="1458861"/>
          </a:xfrm>
          <a:prstGeom prst="rect">
            <a:avLst/>
          </a:prstGeom>
          <a:noFill/>
        </p:spPr>
        <p:txBody>
          <a:bodyPr wrap="square" rtlCol="0" anchor="ctr">
            <a:spAutoFit/>
          </a:bodyPr>
          <a:lstStyle/>
          <a:p>
            <a:pPr algn="ctr"/>
            <a:r>
              <a:rPr lang="en-US" sz="2960">
                <a:solidFill>
                  <a:schemeClr val="bg1"/>
                </a:solidFill>
              </a:rPr>
              <a:t>When unsure,</a:t>
            </a:r>
            <a:br>
              <a:rPr lang="en-US" sz="2960">
                <a:solidFill>
                  <a:schemeClr val="bg1"/>
                </a:solidFill>
              </a:rPr>
            </a:br>
            <a:r>
              <a:rPr lang="en-US" sz="2960">
                <a:solidFill>
                  <a:schemeClr val="bg1"/>
                </a:solidFill>
              </a:rPr>
              <a:t>ask others.</a:t>
            </a:r>
          </a:p>
        </p:txBody>
      </p:sp>
      <p:sp>
        <p:nvSpPr>
          <p:cNvPr id="13" name="TextBox 12"/>
          <p:cNvSpPr txBox="1"/>
          <p:nvPr/>
        </p:nvSpPr>
        <p:spPr>
          <a:xfrm>
            <a:off x="4292721" y="5054883"/>
            <a:ext cx="3555405" cy="1458861"/>
          </a:xfrm>
          <a:prstGeom prst="rect">
            <a:avLst/>
          </a:prstGeom>
          <a:noFill/>
        </p:spPr>
        <p:txBody>
          <a:bodyPr wrap="square" rtlCol="0" anchor="ctr">
            <a:spAutoFit/>
          </a:bodyPr>
          <a:lstStyle/>
          <a:p>
            <a:pPr algn="ctr"/>
            <a:r>
              <a:rPr lang="en-US" sz="2960">
                <a:solidFill>
                  <a:schemeClr val="bg1"/>
                </a:solidFill>
              </a:rPr>
              <a:t>“Unasked” is different from “unknown.”</a:t>
            </a:r>
          </a:p>
        </p:txBody>
      </p:sp>
      <p:sp>
        <p:nvSpPr>
          <p:cNvPr id="14" name="TextBox 13"/>
          <p:cNvSpPr txBox="1"/>
          <p:nvPr/>
        </p:nvSpPr>
        <p:spPr>
          <a:xfrm>
            <a:off x="8764921" y="5122207"/>
            <a:ext cx="3006028" cy="1458861"/>
          </a:xfrm>
          <a:prstGeom prst="rect">
            <a:avLst/>
          </a:prstGeom>
          <a:noFill/>
        </p:spPr>
        <p:txBody>
          <a:bodyPr wrap="square" rtlCol="0" anchor="ctr">
            <a:spAutoFit/>
          </a:bodyPr>
          <a:lstStyle/>
          <a:p>
            <a:pPr algn="ctr"/>
            <a:r>
              <a:rPr lang="en-US" sz="2960">
                <a:solidFill>
                  <a:schemeClr val="bg1"/>
                </a:solidFill>
              </a:rPr>
              <a:t>Use professional judgment and common sense.</a:t>
            </a:r>
          </a:p>
        </p:txBody>
      </p:sp>
      <p:pic>
        <p:nvPicPr>
          <p:cNvPr id="24" name="Picture 23"/>
          <p:cNvPicPr>
            <a:picLocks noChangeAspect="1"/>
          </p:cNvPicPr>
          <p:nvPr/>
        </p:nvPicPr>
        <p:blipFill>
          <a:blip r:embed="rId4" cstate="screen">
            <a:clrChange>
              <a:clrFrom>
                <a:srgbClr val="6CB7D6"/>
              </a:clrFrom>
              <a:clrTo>
                <a:srgbClr val="6CB7D6">
                  <a:alpha val="0"/>
                </a:srgbClr>
              </a:clrTo>
            </a:clrChange>
            <a:extLst>
              <a:ext uri="{28A0092B-C50C-407E-A947-70E740481C1C}">
                <a14:useLocalDpi xmlns:a14="http://schemas.microsoft.com/office/drawing/2010/main"/>
              </a:ext>
            </a:extLst>
          </a:blip>
          <a:stretch>
            <a:fillRect/>
          </a:stretch>
        </p:blipFill>
        <p:spPr>
          <a:xfrm>
            <a:off x="9615580" y="257121"/>
            <a:ext cx="1242792" cy="1215891"/>
          </a:xfrm>
          <a:prstGeom prst="rect">
            <a:avLst/>
          </a:prstGeom>
        </p:spPr>
      </p:pic>
      <p:pic>
        <p:nvPicPr>
          <p:cNvPr id="25" name="Picture 24"/>
          <p:cNvPicPr>
            <a:picLocks noChangeAspect="1"/>
          </p:cNvPicPr>
          <p:nvPr/>
        </p:nvPicPr>
        <p:blipFill>
          <a:blip r:embed="rId5">
            <a:clrChange>
              <a:clrFrom>
                <a:srgbClr val="6CB7D6"/>
              </a:clrFrom>
              <a:clrTo>
                <a:srgbClr val="6CB7D6">
                  <a:alpha val="0"/>
                </a:srgbClr>
              </a:clrTo>
            </a:clrChange>
          </a:blip>
          <a:stretch>
            <a:fillRect/>
          </a:stretch>
        </p:blipFill>
        <p:spPr>
          <a:xfrm>
            <a:off x="1256791" y="3750602"/>
            <a:ext cx="1465193" cy="1263815"/>
          </a:xfrm>
          <a:prstGeom prst="rect">
            <a:avLst/>
          </a:prstGeom>
        </p:spPr>
      </p:pic>
      <p:pic>
        <p:nvPicPr>
          <p:cNvPr id="26" name="Picture 25"/>
          <p:cNvPicPr>
            <a:picLocks noChangeAspect="1"/>
          </p:cNvPicPr>
          <p:nvPr/>
        </p:nvPicPr>
        <p:blipFill>
          <a:blip r:embed="rId6">
            <a:clrChange>
              <a:clrFrom>
                <a:srgbClr val="6CB7D6"/>
              </a:clrFrom>
              <a:clrTo>
                <a:srgbClr val="6CB7D6">
                  <a:alpha val="0"/>
                </a:srgbClr>
              </a:clrTo>
            </a:clrChange>
          </a:blip>
          <a:stretch>
            <a:fillRect/>
          </a:stretch>
        </p:blipFill>
        <p:spPr>
          <a:xfrm>
            <a:off x="5141925" y="3605739"/>
            <a:ext cx="1997297" cy="1420896"/>
          </a:xfrm>
          <a:prstGeom prst="rect">
            <a:avLst/>
          </a:prstGeom>
        </p:spPr>
      </p:pic>
      <p:pic>
        <p:nvPicPr>
          <p:cNvPr id="27" name="Picture 26"/>
          <p:cNvPicPr>
            <a:picLocks noChangeAspect="1"/>
          </p:cNvPicPr>
          <p:nvPr/>
        </p:nvPicPr>
        <p:blipFill>
          <a:blip r:embed="rId7" cstate="screen">
            <a:clrChange>
              <a:clrFrom>
                <a:srgbClr val="6CB7D6"/>
              </a:clrFrom>
              <a:clrTo>
                <a:srgbClr val="6CB7D6">
                  <a:alpha val="0"/>
                </a:srgbClr>
              </a:clrTo>
            </a:clrChange>
            <a:extLst>
              <a:ext uri="{28A0092B-C50C-407E-A947-70E740481C1C}">
                <a14:useLocalDpi xmlns:a14="http://schemas.microsoft.com/office/drawing/2010/main"/>
              </a:ext>
            </a:extLst>
          </a:blip>
          <a:stretch>
            <a:fillRect/>
          </a:stretch>
        </p:blipFill>
        <p:spPr>
          <a:xfrm>
            <a:off x="9650507" y="3694100"/>
            <a:ext cx="1207865" cy="1193901"/>
          </a:xfrm>
          <a:prstGeom prst="rect">
            <a:avLst/>
          </a:prstGeom>
        </p:spPr>
      </p:pic>
      <p:pic>
        <p:nvPicPr>
          <p:cNvPr id="4" name="Graphic 3" descr="Glasses">
            <a:extLst>
              <a:ext uri="{FF2B5EF4-FFF2-40B4-BE49-F238E27FC236}">
                <a16:creationId xmlns:a16="http://schemas.microsoft.com/office/drawing/2014/main" id="{4AB873EB-4D6B-4811-BFB1-374C9769B0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9781" y="58969"/>
            <a:ext cx="1702065" cy="1702065"/>
          </a:xfrm>
          <a:prstGeom prst="rect">
            <a:avLst/>
          </a:prstGeom>
        </p:spPr>
      </p:pic>
      <p:pic>
        <p:nvPicPr>
          <p:cNvPr id="6" name="Graphic 5" descr="Puzzle">
            <a:extLst>
              <a:ext uri="{FF2B5EF4-FFF2-40B4-BE49-F238E27FC236}">
                <a16:creationId xmlns:a16="http://schemas.microsoft.com/office/drawing/2014/main" id="{C5B64041-2608-49DB-A61B-237FDB13DF0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15630" y="257121"/>
            <a:ext cx="1225030" cy="1225030"/>
          </a:xfrm>
          <a:prstGeom prst="rect">
            <a:avLst/>
          </a:prstGeom>
        </p:spPr>
      </p:pic>
    </p:spTree>
    <p:custDataLst>
      <p:tags r:id="rId1"/>
    </p:custDataLst>
    <p:extLst>
      <p:ext uri="{BB962C8B-B14F-4D97-AF65-F5344CB8AC3E}">
        <p14:creationId xmlns:p14="http://schemas.microsoft.com/office/powerpoint/2010/main" val="420800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F386CB-1CE5-0E9C-7E43-E7DAE64BB1C0}"/>
              </a:ext>
            </a:extLst>
          </p:cNvPr>
          <p:cNvSpPr>
            <a:spLocks noGrp="1"/>
          </p:cNvSpPr>
          <p:nvPr>
            <p:ph type="title"/>
          </p:nvPr>
        </p:nvSpPr>
        <p:spPr/>
        <p:txBody>
          <a:bodyPr/>
          <a:lstStyle/>
          <a:p>
            <a:r>
              <a:rPr lang="en-US">
                <a:solidFill>
                  <a:schemeClr val="tx1"/>
                </a:solidFill>
              </a:rPr>
              <a:t>Interviewing Skills: rigorous and balanced assessment</a:t>
            </a:r>
            <a:endParaRPr lang="en-US"/>
          </a:p>
        </p:txBody>
      </p:sp>
    </p:spTree>
    <p:custDataLst>
      <p:tags r:id="rId1"/>
    </p:custDataLst>
    <p:extLst>
      <p:ext uri="{BB962C8B-B14F-4D97-AF65-F5344CB8AC3E}">
        <p14:creationId xmlns:p14="http://schemas.microsoft.com/office/powerpoint/2010/main" val="2158464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F0F74-1335-40B2-A2B5-64244267EB65}"/>
              </a:ext>
            </a:extLst>
          </p:cNvPr>
          <p:cNvSpPr>
            <a:spLocks noGrp="1"/>
          </p:cNvSpPr>
          <p:nvPr>
            <p:ph type="title"/>
          </p:nvPr>
        </p:nvSpPr>
        <p:spPr/>
        <p:txBody>
          <a:bodyPr anchor="t"/>
          <a:lstStyle/>
          <a:p>
            <a:r>
              <a:rPr lang="en-US"/>
              <a:t>Integrated Core Practice Model: Connecting to our Practice</a:t>
            </a:r>
          </a:p>
        </p:txBody>
      </p:sp>
      <p:sp>
        <p:nvSpPr>
          <p:cNvPr id="3" name="Picture Placeholder 2">
            <a:extLst>
              <a:ext uri="{FF2B5EF4-FFF2-40B4-BE49-F238E27FC236}">
                <a16:creationId xmlns:a16="http://schemas.microsoft.com/office/drawing/2014/main" id="{556CB92C-83A0-6A26-4C0A-C30D3C1074EA}"/>
              </a:ext>
            </a:extLst>
          </p:cNvPr>
          <p:cNvSpPr>
            <a:spLocks noGrp="1"/>
          </p:cNvSpPr>
          <p:nvPr>
            <p:ph type="pic" sz="quarter" idx="10"/>
          </p:nvPr>
        </p:nvSpPr>
        <p:spPr/>
        <p:txBody>
          <a:bodyPr/>
          <a:lstStyle/>
          <a:p>
            <a:endParaRPr lang="en-US"/>
          </a:p>
        </p:txBody>
      </p:sp>
      <p:pic>
        <p:nvPicPr>
          <p:cNvPr id="2050" name="Picture 2" descr="Image preview">
            <a:extLst>
              <a:ext uri="{FF2B5EF4-FFF2-40B4-BE49-F238E27FC236}">
                <a16:creationId xmlns:a16="http://schemas.microsoft.com/office/drawing/2014/main" id="{97177754-14BB-4F44-BB00-417CFDD014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705" y="447418"/>
            <a:ext cx="5907865" cy="59594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1576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C9AD2E-1C1A-491F-B5E9-FCC27EE0A219}"/>
              </a:ext>
            </a:extLst>
          </p:cNvPr>
          <p:cNvSpPr>
            <a:spLocks noGrp="1"/>
          </p:cNvSpPr>
          <p:nvPr>
            <p:ph type="title"/>
          </p:nvPr>
        </p:nvSpPr>
        <p:spPr/>
        <p:txBody>
          <a:bodyPr/>
          <a:lstStyle/>
          <a:p>
            <a:r>
              <a:rPr lang="en-US"/>
              <a:t>Integrating the SDM System, ICPM and SOP at Screening</a:t>
            </a:r>
          </a:p>
        </p:txBody>
      </p:sp>
      <p:sp>
        <p:nvSpPr>
          <p:cNvPr id="23" name="TextBox 22">
            <a:extLst>
              <a:ext uri="{FF2B5EF4-FFF2-40B4-BE49-F238E27FC236}">
                <a16:creationId xmlns:a16="http://schemas.microsoft.com/office/drawing/2014/main" id="{4BA4134E-5672-4EC6-8937-90ACF955727D}"/>
              </a:ext>
            </a:extLst>
          </p:cNvPr>
          <p:cNvSpPr txBox="1"/>
          <p:nvPr/>
        </p:nvSpPr>
        <p:spPr>
          <a:xfrm>
            <a:off x="639763" y="2895479"/>
            <a:ext cx="4244471" cy="954107"/>
          </a:xfrm>
          <a:prstGeom prst="rect">
            <a:avLst/>
          </a:prstGeom>
          <a:noFill/>
        </p:spPr>
        <p:txBody>
          <a:bodyPr wrap="square">
            <a:spAutoFit/>
          </a:bodyPr>
          <a:lstStyle/>
          <a:p>
            <a:pPr algn="ctr" defTabSz="1066800">
              <a:spcBef>
                <a:spcPct val="0"/>
              </a:spcBef>
            </a:pPr>
            <a:r>
              <a:rPr lang="en-US" sz="2800">
                <a:solidFill>
                  <a:schemeClr val="tx1"/>
                </a:solidFill>
                <a:latin typeface="Segoe UI" panose="020B0502040204020203" pitchFamily="34" charset="0"/>
              </a:rPr>
              <a:t>The Three Questions and three-column mapping </a:t>
            </a:r>
          </a:p>
        </p:txBody>
      </p:sp>
      <p:sp>
        <p:nvSpPr>
          <p:cNvPr id="24" name="TextBox 23">
            <a:extLst>
              <a:ext uri="{FF2B5EF4-FFF2-40B4-BE49-F238E27FC236}">
                <a16:creationId xmlns:a16="http://schemas.microsoft.com/office/drawing/2014/main" id="{E3E96086-B88A-463D-ACA5-3A8FB04E72DE}"/>
              </a:ext>
            </a:extLst>
          </p:cNvPr>
          <p:cNvSpPr txBox="1"/>
          <p:nvPr/>
        </p:nvSpPr>
        <p:spPr>
          <a:xfrm>
            <a:off x="7660887" y="2967486"/>
            <a:ext cx="4244471" cy="1384995"/>
          </a:xfrm>
          <a:prstGeom prst="rect">
            <a:avLst/>
          </a:prstGeom>
          <a:noFill/>
        </p:spPr>
        <p:txBody>
          <a:bodyPr wrap="square">
            <a:spAutoFit/>
          </a:bodyPr>
          <a:lstStyle/>
          <a:p>
            <a:pPr algn="ctr" defTabSz="1066800">
              <a:spcBef>
                <a:spcPct val="0"/>
              </a:spcBef>
            </a:pPr>
            <a:r>
              <a:rPr lang="en-US" sz="2800">
                <a:solidFill>
                  <a:schemeClr val="tx1"/>
                </a:solidFill>
                <a:latin typeface="Segoe UI" panose="020B0502040204020203" pitchFamily="34" charset="0"/>
              </a:rPr>
              <a:t>Solution-focused questions/assessing for Actions of Protection</a:t>
            </a:r>
          </a:p>
        </p:txBody>
      </p:sp>
      <p:sp>
        <p:nvSpPr>
          <p:cNvPr id="25" name="TextBox 24">
            <a:extLst>
              <a:ext uri="{FF2B5EF4-FFF2-40B4-BE49-F238E27FC236}">
                <a16:creationId xmlns:a16="http://schemas.microsoft.com/office/drawing/2014/main" id="{31D3C627-7FE2-4466-8057-121F3D89D1F1}"/>
              </a:ext>
            </a:extLst>
          </p:cNvPr>
          <p:cNvSpPr txBox="1"/>
          <p:nvPr/>
        </p:nvSpPr>
        <p:spPr>
          <a:xfrm>
            <a:off x="654050" y="5538768"/>
            <a:ext cx="4230184" cy="954107"/>
          </a:xfrm>
          <a:prstGeom prst="rect">
            <a:avLst/>
          </a:prstGeom>
          <a:noFill/>
        </p:spPr>
        <p:txBody>
          <a:bodyPr wrap="square">
            <a:spAutoFit/>
          </a:bodyPr>
          <a:lstStyle/>
          <a:p>
            <a:pPr algn="ctr" defTabSz="1066800">
              <a:spcBef>
                <a:spcPct val="0"/>
              </a:spcBef>
            </a:pPr>
            <a:r>
              <a:rPr lang="en-US" sz="2800">
                <a:solidFill>
                  <a:schemeClr val="tx1"/>
                </a:solidFill>
                <a:latin typeface="Segoe UI" panose="020B0502040204020203" pitchFamily="34" charset="0"/>
              </a:rPr>
              <a:t>Provisional harm and worry statements</a:t>
            </a:r>
          </a:p>
        </p:txBody>
      </p:sp>
      <p:sp>
        <p:nvSpPr>
          <p:cNvPr id="26" name="TextBox 25">
            <a:extLst>
              <a:ext uri="{FF2B5EF4-FFF2-40B4-BE49-F238E27FC236}">
                <a16:creationId xmlns:a16="http://schemas.microsoft.com/office/drawing/2014/main" id="{A86B4CD7-08BA-455E-86C9-F5CDFC773CE4}"/>
              </a:ext>
            </a:extLst>
          </p:cNvPr>
          <p:cNvSpPr txBox="1"/>
          <p:nvPr/>
        </p:nvSpPr>
        <p:spPr>
          <a:xfrm>
            <a:off x="4417738" y="4553159"/>
            <a:ext cx="3713356" cy="954107"/>
          </a:xfrm>
          <a:prstGeom prst="rect">
            <a:avLst/>
          </a:prstGeom>
          <a:noFill/>
        </p:spPr>
        <p:txBody>
          <a:bodyPr wrap="square">
            <a:spAutoFit/>
          </a:bodyPr>
          <a:lstStyle/>
          <a:p>
            <a:pPr algn="ctr" defTabSz="1066800">
              <a:spcBef>
                <a:spcPct val="0"/>
              </a:spcBef>
            </a:pPr>
            <a:r>
              <a:rPr lang="en-US" sz="2800">
                <a:solidFill>
                  <a:schemeClr val="tx1"/>
                </a:solidFill>
                <a:latin typeface="Segoe UI" panose="020B0502040204020203" pitchFamily="34" charset="0"/>
              </a:rPr>
              <a:t>Networks and support circles</a:t>
            </a:r>
          </a:p>
        </p:txBody>
      </p:sp>
      <p:sp>
        <p:nvSpPr>
          <p:cNvPr id="27" name="TextBox 26">
            <a:extLst>
              <a:ext uri="{FF2B5EF4-FFF2-40B4-BE49-F238E27FC236}">
                <a16:creationId xmlns:a16="http://schemas.microsoft.com/office/drawing/2014/main" id="{C2E9160A-56C9-46DA-A034-2D4C837AEF1D}"/>
              </a:ext>
            </a:extLst>
          </p:cNvPr>
          <p:cNvSpPr txBox="1"/>
          <p:nvPr/>
        </p:nvSpPr>
        <p:spPr>
          <a:xfrm>
            <a:off x="7952678" y="5573348"/>
            <a:ext cx="3585272" cy="954107"/>
          </a:xfrm>
          <a:prstGeom prst="rect">
            <a:avLst/>
          </a:prstGeom>
          <a:noFill/>
        </p:spPr>
        <p:txBody>
          <a:bodyPr wrap="square">
            <a:spAutoFit/>
          </a:bodyPr>
          <a:lstStyle/>
          <a:p>
            <a:pPr algn="ctr" defTabSz="1066800">
              <a:spcBef>
                <a:spcPct val="0"/>
              </a:spcBef>
            </a:pPr>
            <a:r>
              <a:rPr lang="en-US" sz="2800">
                <a:solidFill>
                  <a:schemeClr val="tx1"/>
                </a:solidFill>
                <a:latin typeface="Segoe UI" panose="020B0502040204020203" pitchFamily="34" charset="0"/>
              </a:rPr>
              <a:t>SDM intake assessment</a:t>
            </a:r>
          </a:p>
        </p:txBody>
      </p:sp>
      <p:pic>
        <p:nvPicPr>
          <p:cNvPr id="28" name="Graphic 27">
            <a:extLst>
              <a:ext uri="{FF2B5EF4-FFF2-40B4-BE49-F238E27FC236}">
                <a16:creationId xmlns:a16="http://schemas.microsoft.com/office/drawing/2014/main" id="{721AEDC9-40A0-4274-8199-5416A0B50F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0563" y="3369628"/>
            <a:ext cx="1487705" cy="1088704"/>
          </a:xfrm>
          <a:prstGeom prst="rect">
            <a:avLst/>
          </a:prstGeom>
        </p:spPr>
      </p:pic>
      <p:pic>
        <p:nvPicPr>
          <p:cNvPr id="29" name="Graphic 28">
            <a:extLst>
              <a:ext uri="{FF2B5EF4-FFF2-40B4-BE49-F238E27FC236}">
                <a16:creationId xmlns:a16="http://schemas.microsoft.com/office/drawing/2014/main" id="{7A389D37-D1BE-41D6-B58A-2B1314CD1F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99935" y="1806775"/>
            <a:ext cx="890758" cy="1088704"/>
          </a:xfrm>
          <a:prstGeom prst="rect">
            <a:avLst/>
          </a:prstGeom>
        </p:spPr>
      </p:pic>
      <p:pic>
        <p:nvPicPr>
          <p:cNvPr id="30" name="Graphic 29">
            <a:extLst>
              <a:ext uri="{FF2B5EF4-FFF2-40B4-BE49-F238E27FC236}">
                <a16:creationId xmlns:a16="http://schemas.microsoft.com/office/drawing/2014/main" id="{24FF5B97-CA98-4B80-93B9-963D3EBD8DC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0637" y="4264514"/>
            <a:ext cx="1022722" cy="1088704"/>
          </a:xfrm>
          <a:prstGeom prst="rect">
            <a:avLst/>
          </a:prstGeom>
        </p:spPr>
      </p:pic>
      <p:pic>
        <p:nvPicPr>
          <p:cNvPr id="31" name="Graphic 30">
            <a:extLst>
              <a:ext uri="{FF2B5EF4-FFF2-40B4-BE49-F238E27FC236}">
                <a16:creationId xmlns:a16="http://schemas.microsoft.com/office/drawing/2014/main" id="{7CD98C97-FAEF-4D8B-A5F6-C487B688854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12796" y="4418563"/>
            <a:ext cx="1065036" cy="1088703"/>
          </a:xfrm>
          <a:prstGeom prst="rect">
            <a:avLst/>
          </a:prstGeom>
        </p:spPr>
      </p:pic>
      <p:pic>
        <p:nvPicPr>
          <p:cNvPr id="32" name="Graphic 31">
            <a:extLst>
              <a:ext uri="{FF2B5EF4-FFF2-40B4-BE49-F238E27FC236}">
                <a16:creationId xmlns:a16="http://schemas.microsoft.com/office/drawing/2014/main" id="{F0A418EA-00AF-4D15-A613-6D350BDCB83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308546" y="1806776"/>
            <a:ext cx="906904" cy="1088703"/>
          </a:xfrm>
          <a:prstGeom prst="rect">
            <a:avLst/>
          </a:prstGeom>
        </p:spPr>
      </p:pic>
    </p:spTree>
    <p:custDataLst>
      <p:tags r:id="rId1"/>
    </p:custDataLst>
    <p:extLst>
      <p:ext uri="{BB962C8B-B14F-4D97-AF65-F5344CB8AC3E}">
        <p14:creationId xmlns:p14="http://schemas.microsoft.com/office/powerpoint/2010/main" val="504530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4262B4-AE79-4E32-89A2-933DBB38A8D0}"/>
              </a:ext>
            </a:extLst>
          </p:cNvPr>
          <p:cNvSpPr>
            <a:spLocks noGrp="1"/>
          </p:cNvSpPr>
          <p:nvPr>
            <p:ph type="title"/>
          </p:nvPr>
        </p:nvSpPr>
        <p:spPr/>
        <p:txBody>
          <a:bodyPr/>
          <a:lstStyle/>
          <a:p>
            <a:r>
              <a:rPr lang="en-AU">
                <a:solidFill>
                  <a:schemeClr val="tx2"/>
                </a:solidFill>
              </a:rPr>
              <a:t>A balanced and rigorous assessment . . .</a:t>
            </a:r>
            <a:endParaRPr lang="en-US"/>
          </a:p>
        </p:txBody>
      </p:sp>
      <p:pic>
        <p:nvPicPr>
          <p:cNvPr id="13" name="Picture Placeholder 12" descr="A stack of rocks on a beach&#10;&#10;Description automatically generated with medium confidence">
            <a:extLst>
              <a:ext uri="{FF2B5EF4-FFF2-40B4-BE49-F238E27FC236}">
                <a16:creationId xmlns:a16="http://schemas.microsoft.com/office/drawing/2014/main" id="{86EBEAA8-0F3B-4EE6-AADB-8DAE4001CBBD}"/>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1653" r="21653"/>
          <a:stretch/>
        </p:blipFill>
        <p:spPr/>
      </p:pic>
      <p:sp>
        <p:nvSpPr>
          <p:cNvPr id="8" name="Text Placeholder 7">
            <a:extLst>
              <a:ext uri="{FF2B5EF4-FFF2-40B4-BE49-F238E27FC236}">
                <a16:creationId xmlns:a16="http://schemas.microsoft.com/office/drawing/2014/main" id="{50907FF8-83F1-4D47-AB47-F945BC18A123}"/>
              </a:ext>
            </a:extLst>
          </p:cNvPr>
          <p:cNvSpPr>
            <a:spLocks noGrp="1"/>
          </p:cNvSpPr>
          <p:nvPr>
            <p:ph type="body" sz="quarter" idx="11"/>
          </p:nvPr>
        </p:nvSpPr>
        <p:spPr/>
        <p:txBody>
          <a:bodyPr anchor="ctr"/>
          <a:lstStyle/>
          <a:p>
            <a:r>
              <a:rPr lang="en-US" sz="2800">
                <a:ea typeface="ＭＳ Ｐゴシック" charset="0"/>
                <a:cs typeface="ＭＳ Ｐゴシック" charset="0"/>
                <a:sym typeface="Comic Sans MS" charset="0"/>
              </a:rPr>
              <a:t>Uses </a:t>
            </a:r>
            <a:r>
              <a:rPr lang="en-US" sz="2800" b="1">
                <a:ea typeface="ＭＳ Ｐゴシック" charset="0"/>
                <a:cs typeface="ＭＳ Ｐゴシック" charset="0"/>
                <a:sym typeface="Comic Sans MS" charset="0"/>
              </a:rPr>
              <a:t>questions </a:t>
            </a:r>
            <a:r>
              <a:rPr lang="en-US" sz="2800">
                <a:ea typeface="ＭＳ Ｐゴシック" charset="0"/>
                <a:cs typeface="ＭＳ Ｐゴシック" charset="0"/>
                <a:sym typeface="Comic Sans MS" charset="0"/>
              </a:rPr>
              <a:t>to gather rich, detailed, pertinent information about the </a:t>
            </a:r>
            <a:r>
              <a:rPr lang="en-US" sz="2800" b="1">
                <a:ea typeface="ＭＳ Ｐゴシック" charset="0"/>
                <a:cs typeface="ＭＳ Ｐゴシック" charset="0"/>
                <a:sym typeface="Comic Sans MS" charset="0"/>
              </a:rPr>
              <a:t>history of protection </a:t>
            </a:r>
            <a:r>
              <a:rPr lang="en-US" sz="2800">
                <a:ea typeface="ＭＳ Ｐゴシック" charset="0"/>
                <a:cs typeface="ＭＳ Ｐゴシック" charset="0"/>
                <a:sym typeface="Comic Sans MS" charset="0"/>
              </a:rPr>
              <a:t>and the </a:t>
            </a:r>
            <a:r>
              <a:rPr lang="en-US" sz="2800" b="1">
                <a:ea typeface="ＭＳ Ｐゴシック" charset="0"/>
                <a:cs typeface="ＭＳ Ｐゴシック" charset="0"/>
                <a:sym typeface="Comic Sans MS" charset="0"/>
              </a:rPr>
              <a:t>history of harm.</a:t>
            </a:r>
            <a:endParaRPr lang="en-US" sz="2800" b="1">
              <a:ea typeface="ＭＳ Ｐゴシック" charset="0"/>
              <a:cs typeface="ＭＳ Ｐゴシック" charset="0"/>
            </a:endParaRPr>
          </a:p>
        </p:txBody>
      </p:sp>
      <p:sp>
        <p:nvSpPr>
          <p:cNvPr id="4" name="Title 1"/>
          <p:cNvSpPr txBox="1">
            <a:spLocks/>
          </p:cNvSpPr>
          <p:nvPr/>
        </p:nvSpPr>
        <p:spPr>
          <a:xfrm>
            <a:off x="734502" y="242575"/>
            <a:ext cx="10648201" cy="1124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Segoe UI Semibold" panose="020B0702040204020203" pitchFamily="34" charset="0"/>
                <a:ea typeface="+mj-ea"/>
                <a:cs typeface="Segoe UI Semibold" panose="020B0702040204020203" pitchFamily="34" charset="0"/>
              </a:defRPr>
            </a:lvl1pPr>
          </a:lstStyle>
          <a:p>
            <a:endParaRPr lang="en-AU">
              <a:solidFill>
                <a:schemeClr val="tx2"/>
              </a:solidFill>
            </a:endParaRPr>
          </a:p>
        </p:txBody>
      </p:sp>
    </p:spTree>
    <p:custDataLst>
      <p:tags r:id="rId1"/>
    </p:custDataLst>
    <p:extLst>
      <p:ext uri="{BB962C8B-B14F-4D97-AF65-F5344CB8AC3E}">
        <p14:creationId xmlns:p14="http://schemas.microsoft.com/office/powerpoint/2010/main" val="3663480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35301-4997-4FDE-96EA-DDCA8D8B6D60}"/>
              </a:ext>
            </a:extLst>
          </p:cNvPr>
          <p:cNvSpPr>
            <a:spLocks noGrp="1"/>
          </p:cNvSpPr>
          <p:nvPr>
            <p:ph type="title"/>
          </p:nvPr>
        </p:nvSpPr>
        <p:spPr/>
        <p:txBody>
          <a:bodyPr>
            <a:noAutofit/>
          </a:bodyPr>
          <a:lstStyle/>
          <a:p>
            <a:r>
              <a:rPr lang="en-US">
                <a:cs typeface="Verdana" charset="0"/>
              </a:rPr>
              <a:t>SOLUTION-FOCUSED QUESTIONS AT SCREENING</a:t>
            </a:r>
            <a:endParaRPr lang="en-US"/>
          </a:p>
        </p:txBody>
      </p:sp>
      <p:grpSp>
        <p:nvGrpSpPr>
          <p:cNvPr id="4" name="Group 3">
            <a:extLst>
              <a:ext uri="{FF2B5EF4-FFF2-40B4-BE49-F238E27FC236}">
                <a16:creationId xmlns:a16="http://schemas.microsoft.com/office/drawing/2014/main" id="{B13CC5E3-201A-4267-AF2C-961A5F5073F4}"/>
              </a:ext>
            </a:extLst>
          </p:cNvPr>
          <p:cNvGrpSpPr/>
          <p:nvPr/>
        </p:nvGrpSpPr>
        <p:grpSpPr>
          <a:xfrm>
            <a:off x="734501" y="1683854"/>
            <a:ext cx="10895850" cy="4870408"/>
            <a:chOff x="734501" y="1366885"/>
            <a:chExt cx="10895850" cy="4870408"/>
          </a:xfrm>
        </p:grpSpPr>
        <p:sp>
          <p:nvSpPr>
            <p:cNvPr id="5" name="Freeform: Shape 4">
              <a:extLst>
                <a:ext uri="{FF2B5EF4-FFF2-40B4-BE49-F238E27FC236}">
                  <a16:creationId xmlns:a16="http://schemas.microsoft.com/office/drawing/2014/main" id="{7B0FEDFD-C2DD-40AC-9F21-85695F768544}"/>
                </a:ext>
              </a:extLst>
            </p:cNvPr>
            <p:cNvSpPr/>
            <p:nvPr/>
          </p:nvSpPr>
          <p:spPr>
            <a:xfrm>
              <a:off x="3388884" y="1366885"/>
              <a:ext cx="8241467" cy="938344"/>
            </a:xfrm>
            <a:prstGeom prst="rect">
              <a:avLst/>
            </a:prstGeom>
            <a:solidFill>
              <a:schemeClr val="bg1">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771" tIns="68945" rIns="101330" bIns="68947" numCol="1" spcCol="1270" anchor="ctr" anchorCtr="0">
              <a:noAutofit/>
            </a:bodyPr>
            <a:lstStyle/>
            <a:p>
              <a:pPr marL="0" marR="0" lvl="1" indent="0" algn="l" defTabSz="75565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ea typeface="Verdana" pitchFamily="34" charset="0"/>
                  <a:cs typeface="Segoe UI" panose="020B0502040204020203" pitchFamily="34" charset="0"/>
                </a:rPr>
                <a:t>Has there ever been a time that you are aware of when the problem could have </a:t>
              </a:r>
              <a:r>
                <a:rPr lang="en-US" sz="2400" err="1">
                  <a:solidFill>
                    <a:schemeClr val="tx1"/>
                  </a:solidFill>
                  <a:ea typeface="Verdana" pitchFamily="34" charset="0"/>
                  <a:cs typeface="Segoe UI" panose="020B0502040204020203" pitchFamily="34" charset="0"/>
                </a:rPr>
                <a:t>occurr</a:t>
              </a:r>
              <a:r>
                <a:rPr kumimoji="0" lang="en-US" sz="2400" b="0" i="0" u="none" strike="noStrike" kern="1200" cap="none" spc="0" normalizeH="0" baseline="0" noProof="0">
                  <a:ln>
                    <a:noFill/>
                  </a:ln>
                  <a:solidFill>
                    <a:schemeClr val="tx1"/>
                  </a:solidFill>
                  <a:effectLst/>
                  <a:uLnTx/>
                  <a:uFillTx/>
                  <a:ea typeface="Verdana" pitchFamily="34" charset="0"/>
                  <a:cs typeface="Segoe UI" panose="020B0502040204020203" pitchFamily="34" charset="0"/>
                </a:rPr>
                <a:t>ed but did not? </a:t>
              </a:r>
              <a:endParaRPr kumimoji="0" lang="en-US" sz="2400" b="0" i="0" u="none" strike="noStrike" kern="1200" cap="none" spc="0" normalizeH="0" baseline="0" noProof="0">
                <a:ln>
                  <a:noFill/>
                </a:ln>
                <a:solidFill>
                  <a:schemeClr val="tx1"/>
                </a:solidFill>
                <a:effectLst/>
                <a:uLnTx/>
                <a:uFillTx/>
                <a:ea typeface="+mn-ea"/>
                <a:cs typeface="+mn-cs"/>
              </a:endParaRPr>
            </a:p>
          </p:txBody>
        </p:sp>
        <p:sp>
          <p:nvSpPr>
            <p:cNvPr id="6" name="Freeform: Shape 5">
              <a:extLst>
                <a:ext uri="{FF2B5EF4-FFF2-40B4-BE49-F238E27FC236}">
                  <a16:creationId xmlns:a16="http://schemas.microsoft.com/office/drawing/2014/main" id="{1F7DB6CA-F20B-45B0-A639-4E6551AD2F24}"/>
                </a:ext>
              </a:extLst>
            </p:cNvPr>
            <p:cNvSpPr/>
            <p:nvPr/>
          </p:nvSpPr>
          <p:spPr>
            <a:xfrm>
              <a:off x="734501" y="1369026"/>
              <a:ext cx="2406733" cy="936205"/>
            </a:xfrm>
            <a:prstGeom prst="roundRect">
              <a:avLst/>
            </a:pr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052" tIns="112377" rIns="179052" bIns="112377" numCol="1" spcCol="1270" anchor="ctr" anchorCtr="0">
              <a:noAutofit/>
            </a:bodyPr>
            <a:lstStyle/>
            <a:p>
              <a:pPr marL="0" marR="0" lvl="0" indent="0" algn="ctr" defTabSz="155575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ea typeface="Verdana" pitchFamily="34" charset="0"/>
                  <a:cs typeface="Segoe UI" panose="020B0502040204020203" pitchFamily="34" charset="0"/>
                </a:rPr>
                <a:t>Exception</a:t>
              </a:r>
              <a:endParaRPr kumimoji="0" lang="en-US" sz="2800" b="0" i="0" u="none" strike="noStrike" kern="1200" cap="none" spc="0" normalizeH="0" baseline="0" noProof="0">
                <a:ln>
                  <a:noFill/>
                </a:ln>
                <a:solidFill>
                  <a:schemeClr val="bg1"/>
                </a:solidFill>
                <a:effectLst/>
                <a:uLnTx/>
                <a:uFillTx/>
              </a:endParaRPr>
            </a:p>
          </p:txBody>
        </p:sp>
        <p:sp>
          <p:nvSpPr>
            <p:cNvPr id="7" name="Freeform: Shape 6">
              <a:extLst>
                <a:ext uri="{FF2B5EF4-FFF2-40B4-BE49-F238E27FC236}">
                  <a16:creationId xmlns:a16="http://schemas.microsoft.com/office/drawing/2014/main" id="{44B634A5-20B1-489C-B199-9CC6A6191406}"/>
                </a:ext>
              </a:extLst>
            </p:cNvPr>
            <p:cNvSpPr/>
            <p:nvPr/>
          </p:nvSpPr>
          <p:spPr>
            <a:xfrm>
              <a:off x="3388884" y="2352038"/>
              <a:ext cx="8241467" cy="936207"/>
            </a:xfrm>
            <a:prstGeom prst="rect">
              <a:avLst/>
            </a:prstGeom>
            <a:solidFill>
              <a:srgbClr val="E9EAEA">
                <a:alpha val="89804"/>
              </a:srgb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771" tIns="68945" rIns="101330" bIns="68947" numCol="1" spcCol="1270" anchor="ctr" anchorCtr="0">
              <a:noAutofit/>
            </a:bodyPr>
            <a:lstStyle/>
            <a:p>
              <a:pPr marL="0" marR="0" lvl="1" indent="0" algn="l" defTabSz="75565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ea typeface="Verdana" pitchFamily="34" charset="0"/>
                  <a:cs typeface="Segoe UI" panose="020B0502040204020203" pitchFamily="34" charset="0"/>
                </a:rPr>
                <a:t>On a scale from 0–10, where 10 is the child was totally safe and 0 is real danger, where would you rate your concern?</a:t>
              </a:r>
              <a:endParaRPr kumimoji="0" lang="en-US" sz="2400" b="0" i="0" u="none" strike="noStrike" kern="1200" cap="none" spc="0" normalizeH="0" baseline="0" noProof="0">
                <a:ln>
                  <a:noFill/>
                </a:ln>
                <a:solidFill>
                  <a:schemeClr val="tx1"/>
                </a:solidFill>
                <a:effectLst/>
                <a:uLnTx/>
                <a:uFillTx/>
                <a:ea typeface="+mn-ea"/>
                <a:cs typeface="+mn-cs"/>
              </a:endParaRPr>
            </a:p>
          </p:txBody>
        </p:sp>
        <p:sp>
          <p:nvSpPr>
            <p:cNvPr id="8" name="Freeform: Shape 7">
              <a:extLst>
                <a:ext uri="{FF2B5EF4-FFF2-40B4-BE49-F238E27FC236}">
                  <a16:creationId xmlns:a16="http://schemas.microsoft.com/office/drawing/2014/main" id="{1CFA3C82-6033-4205-97B6-50B04A586655}"/>
                </a:ext>
              </a:extLst>
            </p:cNvPr>
            <p:cNvSpPr/>
            <p:nvPr/>
          </p:nvSpPr>
          <p:spPr>
            <a:xfrm>
              <a:off x="734501" y="2352041"/>
              <a:ext cx="2406733" cy="936205"/>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052" tIns="112377" rIns="179052" bIns="112377" numCol="1" spcCol="1270" anchor="ctr" anchorCtr="0">
              <a:noAutofit/>
            </a:bodyPr>
            <a:lstStyle/>
            <a:p>
              <a:pPr marL="0" marR="0" lvl="0" indent="0" algn="ctr" defTabSz="155575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ea typeface="Verdana" pitchFamily="34" charset="0"/>
                  <a:cs typeface="Segoe UI" panose="020B0502040204020203" pitchFamily="34" charset="0"/>
                </a:rPr>
                <a:t>Scaling </a:t>
              </a:r>
            </a:p>
          </p:txBody>
        </p:sp>
        <p:sp>
          <p:nvSpPr>
            <p:cNvPr id="9" name="Freeform: Shape 8">
              <a:extLst>
                <a:ext uri="{FF2B5EF4-FFF2-40B4-BE49-F238E27FC236}">
                  <a16:creationId xmlns:a16="http://schemas.microsoft.com/office/drawing/2014/main" id="{95AB693A-D564-4211-9D37-3493580F1158}"/>
                </a:ext>
              </a:extLst>
            </p:cNvPr>
            <p:cNvSpPr/>
            <p:nvPr/>
          </p:nvSpPr>
          <p:spPr>
            <a:xfrm>
              <a:off x="3388884" y="3335051"/>
              <a:ext cx="8241467" cy="936209"/>
            </a:xfrm>
            <a:prstGeom prst="rect">
              <a:avLst/>
            </a:prstGeom>
            <a:solidFill>
              <a:schemeClr val="bg1">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771" tIns="68945" rIns="101330" bIns="68947" numCol="1" spcCol="1270" anchor="ctr" anchorCtr="0">
              <a:noAutofit/>
            </a:bodyPr>
            <a:lstStyle/>
            <a:p>
              <a:r>
                <a:rPr lang="en-US" altLang="en-US" sz="2400" baseline="0">
                  <a:solidFill>
                    <a:schemeClr val="tx1"/>
                  </a:solidFill>
                  <a:ea typeface="Verdana" panose="020B0604030504040204" pitchFamily="34" charset="0"/>
                  <a:cs typeface="Verdana" panose="020B0604030504040204" pitchFamily="34" charset="0"/>
                </a:rPr>
                <a:t>What would others who know the family say about the worry?</a:t>
              </a:r>
            </a:p>
          </p:txBody>
        </p:sp>
        <p:sp>
          <p:nvSpPr>
            <p:cNvPr id="10" name="Freeform: Shape 9">
              <a:extLst>
                <a:ext uri="{FF2B5EF4-FFF2-40B4-BE49-F238E27FC236}">
                  <a16:creationId xmlns:a16="http://schemas.microsoft.com/office/drawing/2014/main" id="{EDB16A37-8F7D-4A69-8DB9-DD87BD04AAC2}"/>
                </a:ext>
              </a:extLst>
            </p:cNvPr>
            <p:cNvSpPr/>
            <p:nvPr/>
          </p:nvSpPr>
          <p:spPr>
            <a:xfrm>
              <a:off x="734502" y="3335057"/>
              <a:ext cx="2406732" cy="936205"/>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12377" rIns="0" bIns="112377" numCol="1" spcCol="1270" anchor="ctr" anchorCtr="0">
              <a:noAutofit/>
            </a:bodyPr>
            <a:lstStyle/>
            <a:p>
              <a:pPr marL="0" marR="0" lvl="0" indent="0" algn="ctr" defTabSz="155575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ea typeface="Verdana" pitchFamily="34" charset="0"/>
                  <a:cs typeface="Segoe UI" panose="020B0502040204020203" pitchFamily="34" charset="0"/>
                </a:rPr>
                <a:t>Relationship</a:t>
              </a:r>
            </a:p>
          </p:txBody>
        </p:sp>
        <p:sp>
          <p:nvSpPr>
            <p:cNvPr id="11" name="Freeform: Shape 10">
              <a:extLst>
                <a:ext uri="{FF2B5EF4-FFF2-40B4-BE49-F238E27FC236}">
                  <a16:creationId xmlns:a16="http://schemas.microsoft.com/office/drawing/2014/main" id="{29C2C1F5-CE51-4C6D-9A72-129FA10C6D32}"/>
                </a:ext>
              </a:extLst>
            </p:cNvPr>
            <p:cNvSpPr/>
            <p:nvPr/>
          </p:nvSpPr>
          <p:spPr>
            <a:xfrm>
              <a:off x="3388884" y="4318065"/>
              <a:ext cx="8241467" cy="936212"/>
            </a:xfrm>
            <a:prstGeom prst="rect">
              <a:avLst/>
            </a:prstGeom>
            <a:solidFill>
              <a:srgbClr val="E9EAEA">
                <a:alpha val="89804"/>
              </a:srgb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771" tIns="68946" rIns="101330" bIns="68946" numCol="1" spcCol="1270" anchor="ctr" anchorCtr="0">
              <a:noAutofit/>
            </a:bodyPr>
            <a:lstStyle/>
            <a:p>
              <a:r>
                <a:rPr lang="en-US" altLang="en-US" sz="2400" baseline="0">
                  <a:solidFill>
                    <a:schemeClr val="tx1"/>
                  </a:solidFill>
                  <a:ea typeface="Verdana" panose="020B0604030504040204" pitchFamily="34" charset="0"/>
                  <a:cs typeface="Verdana" panose="020B0604030504040204" pitchFamily="34" charset="0"/>
                </a:rPr>
                <a:t>What does the reporting party know about the caregiver’s coping strategies related to this worry?</a:t>
              </a:r>
              <a:endParaRPr lang="en-US" altLang="en-US" sz="2400">
                <a:solidFill>
                  <a:schemeClr val="tx1"/>
                </a:solidFill>
                <a:ea typeface="Verdana" panose="020B0604030504040204" pitchFamily="34" charset="0"/>
                <a:cs typeface="Verdana" panose="020B0604030504040204" pitchFamily="34" charset="0"/>
              </a:endParaRPr>
            </a:p>
          </p:txBody>
        </p:sp>
        <p:sp>
          <p:nvSpPr>
            <p:cNvPr id="12" name="Freeform: Shape 11">
              <a:extLst>
                <a:ext uri="{FF2B5EF4-FFF2-40B4-BE49-F238E27FC236}">
                  <a16:creationId xmlns:a16="http://schemas.microsoft.com/office/drawing/2014/main" id="{CB0FC37E-AB76-46DA-9A45-3BA1A0E3AC55}"/>
                </a:ext>
              </a:extLst>
            </p:cNvPr>
            <p:cNvSpPr/>
            <p:nvPr/>
          </p:nvSpPr>
          <p:spPr>
            <a:xfrm>
              <a:off x="734501" y="4318072"/>
              <a:ext cx="2406733" cy="936205"/>
            </a:xfrm>
            <a:prstGeom prst="roundRect">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052" tIns="112377" rIns="179052" bIns="112377" numCol="1" spcCol="1270" anchor="ctr" anchorCtr="0">
              <a:noAutofit/>
            </a:bodyPr>
            <a:lstStyle/>
            <a:p>
              <a:pPr marL="0" marR="0" lvl="0" indent="0" algn="ctr" defTabSz="155575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ea typeface="Verdana" pitchFamily="34" charset="0"/>
                  <a:cs typeface="Segoe UI" panose="020B0502040204020203" pitchFamily="34" charset="0"/>
                </a:rPr>
                <a:t>Coping</a:t>
              </a:r>
              <a:endParaRPr kumimoji="0" lang="en-US" sz="2800" b="0" i="0" u="none" strike="noStrike" kern="1200" cap="none" spc="0" normalizeH="0" baseline="0" noProof="0">
                <a:ln>
                  <a:noFill/>
                </a:ln>
                <a:solidFill>
                  <a:schemeClr val="bg1"/>
                </a:solidFill>
                <a:effectLst/>
                <a:uLnTx/>
                <a:uFillTx/>
              </a:endParaRPr>
            </a:p>
          </p:txBody>
        </p:sp>
        <p:sp>
          <p:nvSpPr>
            <p:cNvPr id="13" name="Freeform: Shape 12">
              <a:extLst>
                <a:ext uri="{FF2B5EF4-FFF2-40B4-BE49-F238E27FC236}">
                  <a16:creationId xmlns:a16="http://schemas.microsoft.com/office/drawing/2014/main" id="{A32CEBA8-8BA4-48C1-BDF4-69589F6E7166}"/>
                </a:ext>
              </a:extLst>
            </p:cNvPr>
            <p:cNvSpPr/>
            <p:nvPr/>
          </p:nvSpPr>
          <p:spPr>
            <a:xfrm>
              <a:off x="3388884" y="5301080"/>
              <a:ext cx="8241467" cy="936213"/>
            </a:xfrm>
            <a:prstGeom prst="rect">
              <a:avLst/>
            </a:prstGeom>
            <a:solidFill>
              <a:schemeClr val="bg1">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771" tIns="68946" rIns="101330" bIns="68947" numCol="1" spcCol="1270" anchor="ctr" anchorCtr="0">
              <a:noAutofit/>
            </a:bodyPr>
            <a:lstStyle/>
            <a:p>
              <a:pPr marL="0" marR="0" lvl="1" indent="0" algn="l" defTabSz="75565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ea typeface="Verdana" pitchFamily="34" charset="0"/>
                  <a:cs typeface="Segoe UI" panose="020B0502040204020203" pitchFamily="34" charset="0"/>
                </a:rPr>
                <a:t>In six months, what </a:t>
              </a:r>
              <a:r>
                <a:rPr lang="en-US" sz="2400">
                  <a:solidFill>
                    <a:schemeClr val="tx1"/>
                  </a:solidFill>
                  <a:ea typeface="Verdana" pitchFamily="34" charset="0"/>
                  <a:cs typeface="Segoe UI" panose="020B0502040204020203" pitchFamily="34" charset="0"/>
                </a:rPr>
                <a:t>do you hope will </a:t>
              </a:r>
              <a:r>
                <a:rPr kumimoji="0" lang="en-US" sz="2400" b="0" i="0" u="none" strike="noStrike" kern="1200" cap="none" spc="0" normalizeH="0" baseline="0" noProof="0">
                  <a:ln>
                    <a:noFill/>
                  </a:ln>
                  <a:solidFill>
                    <a:schemeClr val="tx1"/>
                  </a:solidFill>
                  <a:effectLst/>
                  <a:uLnTx/>
                  <a:uFillTx/>
                  <a:ea typeface="Verdana" pitchFamily="34" charset="0"/>
                  <a:cs typeface="Segoe UI" panose="020B0502040204020203" pitchFamily="34" charset="0"/>
                </a:rPr>
                <a:t>be different in this family?</a:t>
              </a:r>
              <a:endParaRPr kumimoji="0" lang="en-US" sz="2400" b="0" i="0" u="none" strike="noStrike" kern="1200" cap="none" spc="0" normalizeH="0" baseline="0" noProof="0">
                <a:ln>
                  <a:noFill/>
                </a:ln>
                <a:solidFill>
                  <a:schemeClr val="tx1"/>
                </a:solidFill>
                <a:effectLst/>
                <a:uLnTx/>
                <a:uFillTx/>
                <a:ea typeface="+mn-ea"/>
                <a:cs typeface="+mn-cs"/>
              </a:endParaRPr>
            </a:p>
          </p:txBody>
        </p:sp>
        <p:sp>
          <p:nvSpPr>
            <p:cNvPr id="14" name="Freeform: Shape 13">
              <a:extLst>
                <a:ext uri="{FF2B5EF4-FFF2-40B4-BE49-F238E27FC236}">
                  <a16:creationId xmlns:a16="http://schemas.microsoft.com/office/drawing/2014/main" id="{EC666B84-4819-44DC-98A4-0310A4C9003D}"/>
                </a:ext>
              </a:extLst>
            </p:cNvPr>
            <p:cNvSpPr/>
            <p:nvPr/>
          </p:nvSpPr>
          <p:spPr>
            <a:xfrm>
              <a:off x="734501" y="5301080"/>
              <a:ext cx="2406733" cy="936205"/>
            </a:xfrm>
            <a:prstGeom prst="roundRect">
              <a:avLst/>
            </a:pr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052" tIns="112377" rIns="179052" bIns="112377" numCol="1" spcCol="1270" anchor="ctr" anchorCtr="0">
              <a:noAutofit/>
            </a:bodyPr>
            <a:lstStyle/>
            <a:p>
              <a:pPr marL="0" marR="0" lvl="0" indent="0" algn="ctr" defTabSz="155575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ea typeface="Verdana" pitchFamily="34" charset="0"/>
                  <a:cs typeface="Segoe UI" panose="020B0502040204020203" pitchFamily="34" charset="0"/>
                </a:rPr>
                <a:t>Preferred Future</a:t>
              </a:r>
              <a:endParaRPr kumimoji="0" lang="en-US" sz="2800" b="0" i="0" u="none" strike="noStrike" kern="1200" cap="none" spc="0" normalizeH="0" baseline="0" noProof="0">
                <a:ln>
                  <a:noFill/>
                </a:ln>
                <a:solidFill>
                  <a:schemeClr val="bg1"/>
                </a:solidFill>
                <a:effectLst/>
                <a:uLnTx/>
                <a:uFillTx/>
              </a:endParaRPr>
            </a:p>
          </p:txBody>
        </p:sp>
      </p:grpSp>
    </p:spTree>
    <p:custDataLst>
      <p:tags r:id="rId1"/>
    </p:custDataLst>
    <p:extLst>
      <p:ext uri="{BB962C8B-B14F-4D97-AF65-F5344CB8AC3E}">
        <p14:creationId xmlns:p14="http://schemas.microsoft.com/office/powerpoint/2010/main" val="123556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96DA1-A104-A6E8-6442-3A7ADB0E9F2E}"/>
              </a:ext>
            </a:extLst>
          </p:cNvPr>
          <p:cNvSpPr>
            <a:spLocks noGrp="1"/>
          </p:cNvSpPr>
          <p:nvPr>
            <p:ph type="title"/>
          </p:nvPr>
        </p:nvSpPr>
        <p:spPr/>
        <p:txBody>
          <a:bodyPr/>
          <a:lstStyle/>
          <a:p>
            <a:r>
              <a:rPr lang="en-US"/>
              <a:t>Acknowledging traditional stewards of the land</a:t>
            </a:r>
          </a:p>
        </p:txBody>
      </p:sp>
    </p:spTree>
    <p:custDataLst>
      <p:tags r:id="rId1"/>
    </p:custDataLst>
    <p:extLst>
      <p:ext uri="{BB962C8B-B14F-4D97-AF65-F5344CB8AC3E}">
        <p14:creationId xmlns:p14="http://schemas.microsoft.com/office/powerpoint/2010/main" val="593531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7E883CD2-B919-04AD-598D-E5675B9360B1}"/>
              </a:ext>
            </a:extLst>
          </p:cNvPr>
          <p:cNvSpPr>
            <a:spLocks noGrp="1"/>
          </p:cNvSpPr>
          <p:nvPr>
            <p:ph type="body" sz="quarter" idx="11"/>
          </p:nvPr>
        </p:nvSpPr>
        <p:spPr>
          <a:xfrm>
            <a:off x="5606716" y="1975448"/>
            <a:ext cx="6048645" cy="3608487"/>
          </a:xfrm>
        </p:spPr>
        <p:txBody>
          <a:bodyPr anchor="t">
            <a:noAutofit/>
          </a:bodyPr>
          <a:lstStyle/>
          <a:p>
            <a:pPr marL="457200" indent="-400050">
              <a:spcBef>
                <a:spcPts val="0"/>
              </a:spcBef>
              <a:spcAft>
                <a:spcPts val="1200"/>
              </a:spcAft>
              <a:buFont typeface="Arial" panose="020B0604020202020204" pitchFamily="34" charset="0"/>
              <a:buChar char="•"/>
            </a:pPr>
            <a:r>
              <a:rPr lang="en-US">
                <a:latin typeface="Segoe UI" panose="020B0502040204020203" pitchFamily="34" charset="0"/>
                <a:ea typeface="Verdana" panose="020B0604030504040204" pitchFamily="34" charset="0"/>
                <a:cs typeface="Segoe UI" panose="020B0502040204020203" pitchFamily="34" charset="0"/>
              </a:rPr>
              <a:t>Rigorous search for relevant details</a:t>
            </a:r>
            <a:endParaRPr lang="en-US">
              <a:ea typeface="Verdana" panose="020B0604030504040204" pitchFamily="34" charset="0"/>
            </a:endParaRPr>
          </a:p>
          <a:p>
            <a:pPr marL="457200" indent="-400050">
              <a:spcBef>
                <a:spcPts val="0"/>
              </a:spcBef>
              <a:spcAft>
                <a:spcPts val="1200"/>
              </a:spcAft>
              <a:buFont typeface="Arial" panose="020B0604020202020204" pitchFamily="34" charset="0"/>
              <a:buChar char="•"/>
            </a:pPr>
            <a:r>
              <a:rPr lang="en-US">
                <a:ea typeface="Verdana" panose="020B0604030504040204" pitchFamily="34" charset="0"/>
              </a:rPr>
              <a:t>B</a:t>
            </a:r>
            <a:r>
              <a:rPr lang="en-US">
                <a:latin typeface="Segoe UI" panose="020B0502040204020203" pitchFamily="34" charset="0"/>
                <a:ea typeface="Verdana" panose="020B0604030504040204" pitchFamily="34" charset="0"/>
                <a:cs typeface="Segoe UI" panose="020B0502040204020203" pitchFamily="34" charset="0"/>
              </a:rPr>
              <a:t>ringing SDM thresholds into the moment of the call</a:t>
            </a:r>
          </a:p>
          <a:p>
            <a:pPr marL="457200" indent="-400050">
              <a:spcBef>
                <a:spcPts val="0"/>
              </a:spcBef>
              <a:spcAft>
                <a:spcPts val="1200"/>
              </a:spcAft>
              <a:buFont typeface="Arial" panose="020B0604020202020204" pitchFamily="34" charset="0"/>
              <a:buChar char="•"/>
            </a:pPr>
            <a:r>
              <a:rPr lang="en-US">
                <a:latin typeface="Segoe UI" panose="020B0502040204020203" pitchFamily="34" charset="0"/>
                <a:ea typeface="Verdana" panose="020B0604030504040204" pitchFamily="34" charset="0"/>
                <a:cs typeface="Segoe UI" panose="020B0502040204020203" pitchFamily="34" charset="0"/>
              </a:rPr>
              <a:t>Identifying impact on child</a:t>
            </a:r>
          </a:p>
          <a:p>
            <a:pPr marL="457200" indent="-400050">
              <a:spcBef>
                <a:spcPts val="0"/>
              </a:spcBef>
              <a:spcAft>
                <a:spcPts val="1200"/>
              </a:spcAft>
              <a:buFont typeface="Arial" panose="020B0604020202020204" pitchFamily="34" charset="0"/>
              <a:buChar char="•"/>
            </a:pPr>
            <a:r>
              <a:rPr lang="en-US">
                <a:latin typeface="Segoe UI" panose="020B0502040204020203" pitchFamily="34" charset="0"/>
                <a:ea typeface="Verdana" panose="020B0604030504040204" pitchFamily="34" charset="0"/>
                <a:cs typeface="Segoe UI" panose="020B0502040204020203" pitchFamily="34" charset="0"/>
              </a:rPr>
              <a:t>Interviewing for strengths, culture, and context of behaviors </a:t>
            </a:r>
          </a:p>
          <a:p>
            <a:pPr marL="457200" indent="-400050">
              <a:spcBef>
                <a:spcPts val="0"/>
              </a:spcBef>
              <a:spcAft>
                <a:spcPts val="1200"/>
              </a:spcAft>
              <a:buFont typeface="Arial" panose="020B0604020202020204" pitchFamily="34" charset="0"/>
              <a:buChar char="•"/>
            </a:pPr>
            <a:r>
              <a:rPr lang="en-US">
                <a:ea typeface="Verdana" panose="020B0604030504040204" pitchFamily="34" charset="0"/>
              </a:rPr>
              <a:t>Identifying </a:t>
            </a:r>
            <a:r>
              <a:rPr lang="en-US">
                <a:latin typeface="Segoe UI" panose="020B0502040204020203" pitchFamily="34" charset="0"/>
                <a:ea typeface="Verdana" panose="020B0604030504040204" pitchFamily="34" charset="0"/>
                <a:cs typeface="Segoe UI" panose="020B0502040204020203" pitchFamily="34" charset="0"/>
              </a:rPr>
              <a:t>support networks</a:t>
            </a:r>
          </a:p>
          <a:p>
            <a:pPr marL="457200">
              <a:spcBef>
                <a:spcPts val="0"/>
              </a:spcBef>
              <a:spcAft>
                <a:spcPts val="1200"/>
              </a:spcAft>
            </a:pPr>
            <a:endParaRPr lang="en-US">
              <a:latin typeface="Segoe UI" panose="020B0502040204020203" pitchFamily="34" charset="0"/>
              <a:ea typeface="Verdana" panose="020B0604030504040204" pitchFamily="34" charset="0"/>
              <a:cs typeface="Segoe UI" panose="020B0502040204020203" pitchFamily="34" charset="0"/>
            </a:endParaRPr>
          </a:p>
        </p:txBody>
      </p:sp>
      <p:sp>
        <p:nvSpPr>
          <p:cNvPr id="15" name="Title 2">
            <a:extLst>
              <a:ext uri="{FF2B5EF4-FFF2-40B4-BE49-F238E27FC236}">
                <a16:creationId xmlns:a16="http://schemas.microsoft.com/office/drawing/2014/main" id="{FD74C190-F7EE-D7C9-4908-BC38B176EA01}"/>
              </a:ext>
            </a:extLst>
          </p:cNvPr>
          <p:cNvSpPr>
            <a:spLocks noGrp="1"/>
          </p:cNvSpPr>
          <p:nvPr>
            <p:ph type="title"/>
          </p:nvPr>
        </p:nvSpPr>
        <p:spPr/>
        <p:txBody>
          <a:bodyPr/>
          <a:lstStyle/>
          <a:p>
            <a:r>
              <a:rPr lang="en-US"/>
              <a:t>Engaging &amp; interviewing WITH sdm hotline tools</a:t>
            </a:r>
          </a:p>
        </p:txBody>
      </p:sp>
      <p:pic>
        <p:nvPicPr>
          <p:cNvPr id="3" name="Picture 2" descr="A person and two boys sitting at a table&#10;&#10;Description automatically generated with low confidence">
            <a:extLst>
              <a:ext uri="{FF2B5EF4-FFF2-40B4-BE49-F238E27FC236}">
                <a16:creationId xmlns:a16="http://schemas.microsoft.com/office/drawing/2014/main" id="{FD60EA82-499A-9CB9-5F08-A4DD254565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663" y="1975448"/>
            <a:ext cx="4510609" cy="3608487"/>
          </a:xfrm>
          <a:prstGeom prst="roundRect">
            <a:avLst/>
          </a:prstGeom>
        </p:spPr>
      </p:pic>
    </p:spTree>
    <p:custDataLst>
      <p:tags r:id="rId1"/>
    </p:custDataLst>
    <p:extLst>
      <p:ext uri="{BB962C8B-B14F-4D97-AF65-F5344CB8AC3E}">
        <p14:creationId xmlns:p14="http://schemas.microsoft.com/office/powerpoint/2010/main" val="1246824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8720A-5984-686F-9472-263C0136D902}"/>
              </a:ext>
            </a:extLst>
          </p:cNvPr>
          <p:cNvSpPr>
            <a:spLocks noGrp="1"/>
          </p:cNvSpPr>
          <p:nvPr>
            <p:ph type="title"/>
          </p:nvPr>
        </p:nvSpPr>
        <p:spPr/>
        <p:txBody>
          <a:bodyPr/>
          <a:lstStyle/>
          <a:p>
            <a:r>
              <a:rPr lang="en-US"/>
              <a:t>Screening and response priority practice</a:t>
            </a:r>
          </a:p>
        </p:txBody>
      </p:sp>
    </p:spTree>
    <p:custDataLst>
      <p:tags r:id="rId1"/>
    </p:custDataLst>
    <p:extLst>
      <p:ext uri="{BB962C8B-B14F-4D97-AF65-F5344CB8AC3E}">
        <p14:creationId xmlns:p14="http://schemas.microsoft.com/office/powerpoint/2010/main" val="3787444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Sorting: What is the category of concern?</a:t>
            </a:r>
          </a:p>
        </p:txBody>
      </p:sp>
      <p:sp>
        <p:nvSpPr>
          <p:cNvPr id="4" name="Text Placeholder 3"/>
          <p:cNvSpPr>
            <a:spLocks noGrp="1"/>
          </p:cNvSpPr>
          <p:nvPr>
            <p:ph type="body" sz="quarter" idx="11"/>
          </p:nvPr>
        </p:nvSpPr>
        <p:spPr>
          <a:xfrm>
            <a:off x="639663" y="3033536"/>
            <a:ext cx="5456337" cy="2241304"/>
          </a:xfrm>
        </p:spPr>
        <p:txBody>
          <a:bodyPr anchor="ctr">
            <a:normAutofit/>
          </a:bodyPr>
          <a:lstStyle/>
          <a:p>
            <a:pPr marL="396875" indent="-396875">
              <a:buFont typeface="Arial" panose="020B0604020202020204" pitchFamily="34" charset="0"/>
              <a:buChar char="•"/>
            </a:pPr>
            <a:r>
              <a:rPr lang="en-US"/>
              <a:t>Physical abuse</a:t>
            </a:r>
          </a:p>
          <a:p>
            <a:pPr marL="396875" indent="-396875">
              <a:buFont typeface="Arial" panose="020B0604020202020204" pitchFamily="34" charset="0"/>
              <a:buChar char="•"/>
            </a:pPr>
            <a:r>
              <a:rPr lang="en-US"/>
              <a:t>Emotional abuse</a:t>
            </a:r>
          </a:p>
          <a:p>
            <a:pPr marL="396875" indent="-396875">
              <a:buFont typeface="Arial" panose="020B0604020202020204" pitchFamily="34" charset="0"/>
              <a:buChar char="•"/>
            </a:pPr>
            <a:r>
              <a:rPr lang="en-US"/>
              <a:t>Neglect</a:t>
            </a:r>
          </a:p>
          <a:p>
            <a:pPr marL="396875" indent="-396875">
              <a:buFont typeface="Arial" panose="020B0604020202020204" pitchFamily="34" charset="0"/>
              <a:buChar char="•"/>
            </a:pPr>
            <a:r>
              <a:rPr lang="en-US"/>
              <a:t>Sexual abuse</a:t>
            </a:r>
          </a:p>
        </p:txBody>
      </p:sp>
      <p:pic>
        <p:nvPicPr>
          <p:cNvPr id="7" name="Picture Placeholder 6" descr="A pile of traffic cones&#10;&#10;Description automatically generated with low confidence">
            <a:extLst>
              <a:ext uri="{FF2B5EF4-FFF2-40B4-BE49-F238E27FC236}">
                <a16:creationId xmlns:a16="http://schemas.microsoft.com/office/drawing/2014/main" id="{1A5DE045-D11F-3956-52E2-7FA04C2061C0}"/>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8110" r="18110"/>
          <a:stretch>
            <a:fillRect/>
          </a:stretch>
        </p:blipFill>
        <p:spPr/>
      </p:pic>
    </p:spTree>
    <p:custDataLst>
      <p:tags r:id="rId1"/>
    </p:custDataLst>
    <p:extLst>
      <p:ext uri="{BB962C8B-B14F-4D97-AF65-F5344CB8AC3E}">
        <p14:creationId xmlns:p14="http://schemas.microsoft.com/office/powerpoint/2010/main" val="1349238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t>Stages of a Discussion With Reporters</a:t>
            </a:r>
          </a:p>
        </p:txBody>
      </p:sp>
      <p:grpSp>
        <p:nvGrpSpPr>
          <p:cNvPr id="3" name="Group 2"/>
          <p:cNvGrpSpPr/>
          <p:nvPr/>
        </p:nvGrpSpPr>
        <p:grpSpPr>
          <a:xfrm>
            <a:off x="523185" y="1645289"/>
            <a:ext cx="11465537" cy="5136467"/>
            <a:chOff x="172629" y="1366886"/>
            <a:chExt cx="11906212" cy="5136467"/>
          </a:xfrm>
        </p:grpSpPr>
        <p:grpSp>
          <p:nvGrpSpPr>
            <p:cNvPr id="2" name="Group 1"/>
            <p:cNvGrpSpPr/>
            <p:nvPr/>
          </p:nvGrpSpPr>
          <p:grpSpPr>
            <a:xfrm>
              <a:off x="192835" y="1366886"/>
              <a:ext cx="11886006" cy="5136467"/>
              <a:chOff x="1562568" y="1371600"/>
              <a:chExt cx="9186253" cy="5548910"/>
            </a:xfrm>
          </p:grpSpPr>
          <p:grpSp>
            <p:nvGrpSpPr>
              <p:cNvPr id="7" name="Group 2"/>
              <p:cNvGrpSpPr>
                <a:grpSpLocks/>
              </p:cNvGrpSpPr>
              <p:nvPr/>
            </p:nvGrpSpPr>
            <p:grpSpPr bwMode="auto">
              <a:xfrm>
                <a:off x="1562568" y="3800692"/>
                <a:ext cx="9186253" cy="3119818"/>
                <a:chOff x="-851" y="-963"/>
                <a:chExt cx="8383" cy="2795"/>
              </a:xfrm>
            </p:grpSpPr>
            <p:sp>
              <p:nvSpPr>
                <p:cNvPr id="16" name="Rectangle 6"/>
                <p:cNvSpPr>
                  <a:spLocks/>
                </p:cNvSpPr>
                <p:nvPr/>
              </p:nvSpPr>
              <p:spPr bwMode="auto">
                <a:xfrm>
                  <a:off x="1756" y="41"/>
                  <a:ext cx="3812" cy="17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60917" bIns="0"/>
                <a:lstStyle/>
                <a:p>
                  <a:pPr marL="42415"/>
                  <a:r>
                    <a:rPr lang="en-US" sz="2400" b="1">
                      <a:ea typeface="ＭＳ Ｐゴシック" charset="-128"/>
                      <a:cs typeface="Lucida Grande" charset="0"/>
                      <a:sym typeface="Lucida Grande" charset="0"/>
                    </a:rPr>
                    <a:t>Narrow</a:t>
                  </a:r>
                </a:p>
                <a:p>
                  <a:pPr marL="42415"/>
                  <a:r>
                    <a:rPr lang="en-US" sz="2200">
                      <a:ea typeface="ＭＳ Ｐゴシック" charset="-128"/>
                      <a:cs typeface="Lucida Grande" charset="0"/>
                      <a:sym typeface="Lucida Grande" charset="0"/>
                    </a:rPr>
                    <a:t>Ask follow-up questions:</a:t>
                  </a:r>
                </a:p>
                <a:p>
                  <a:pPr marL="42415"/>
                  <a:r>
                    <a:rPr lang="en-US" sz="2200">
                      <a:ea typeface="ＭＳ Ｐゴシック" charset="-128"/>
                      <a:cs typeface="Lucida Grande" charset="0"/>
                      <a:sym typeface="Lucida Grande" charset="0"/>
                    </a:rPr>
                    <a:t>Seek behavioral detail based on thresholds described in SDM definitions; explore “missing link” questions.</a:t>
                  </a:r>
                </a:p>
              </p:txBody>
            </p:sp>
            <p:sp>
              <p:nvSpPr>
                <p:cNvPr id="14" name="Rectangle 11"/>
                <p:cNvSpPr>
                  <a:spLocks/>
                </p:cNvSpPr>
                <p:nvPr/>
              </p:nvSpPr>
              <p:spPr bwMode="auto">
                <a:xfrm>
                  <a:off x="5642" y="-963"/>
                  <a:ext cx="1890" cy="2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60917" bIns="0"/>
                <a:lstStyle/>
                <a:p>
                  <a:pPr marL="42415"/>
                  <a:r>
                    <a:rPr lang="en-US" sz="2400" b="1">
                      <a:ea typeface="ＭＳ Ｐゴシック" charset="-128"/>
                      <a:cs typeface="Lucida Grande" charset="0"/>
                      <a:sym typeface="Lucida Grande" charset="0"/>
                    </a:rPr>
                    <a:t>Close</a:t>
                  </a:r>
                </a:p>
                <a:p>
                  <a:pPr marL="42415"/>
                  <a:r>
                    <a:rPr lang="en-US" sz="2200">
                      <a:ea typeface="ＭＳ Ｐゴシック" charset="-128"/>
                      <a:cs typeface="Lucida Grande" charset="0"/>
                      <a:sym typeface="Lucida Grande" charset="0"/>
                    </a:rPr>
                    <a:t>Construct provisional harm and worry statements; </a:t>
                  </a:r>
                </a:p>
                <a:p>
                  <a:pPr marL="42415"/>
                  <a:r>
                    <a:rPr lang="en-US" sz="2200">
                      <a:ea typeface="ＭＳ Ｐゴシック" charset="-128"/>
                      <a:cs typeface="Lucida Grande" charset="0"/>
                      <a:sym typeface="Lucida Grande" charset="0"/>
                    </a:rPr>
                    <a:t>decide final course of action</a:t>
                  </a:r>
                  <a:r>
                    <a:rPr lang="en-US" sz="2400">
                      <a:ea typeface="ＭＳ Ｐゴシック" charset="-128"/>
                      <a:cs typeface="Lucida Grande" charset="0"/>
                      <a:sym typeface="Lucida Grande" charset="0"/>
                    </a:rPr>
                    <a:t>.</a:t>
                  </a:r>
                </a:p>
              </p:txBody>
            </p:sp>
            <p:sp>
              <p:nvSpPr>
                <p:cNvPr id="12" name="Rectangle 15"/>
                <p:cNvSpPr>
                  <a:spLocks/>
                </p:cNvSpPr>
                <p:nvPr/>
              </p:nvSpPr>
              <p:spPr bwMode="auto">
                <a:xfrm>
                  <a:off x="-851" y="-175"/>
                  <a:ext cx="2382" cy="1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60917" bIns="0"/>
                <a:lstStyle/>
                <a:p>
                  <a:pPr marL="42415"/>
                  <a:r>
                    <a:rPr lang="en-US" sz="2400" b="1">
                      <a:ea typeface="ＭＳ Ｐゴシック" charset="-128"/>
                      <a:cs typeface="Lucida Grande" charset="0"/>
                      <a:sym typeface="Lucida Grande" charset="0"/>
                    </a:rPr>
                    <a:t>Open</a:t>
                  </a:r>
                </a:p>
                <a:p>
                  <a:pPr marL="42415"/>
                  <a:r>
                    <a:rPr lang="en-US" sz="2200">
                      <a:ea typeface="ＭＳ Ｐゴシック" charset="-128"/>
                      <a:cs typeface="Lucida Grande" charset="0"/>
                      <a:sym typeface="Lucida Grande" charset="0"/>
                    </a:rPr>
                    <a:t>Gather information: Identify allegation types; balance between what is working and what is worrying</a:t>
                  </a:r>
                  <a:r>
                    <a:rPr lang="en-US" sz="2400">
                      <a:ea typeface="ＭＳ Ｐゴシック" charset="-128"/>
                      <a:cs typeface="Lucida Grande" charset="0"/>
                      <a:sym typeface="Lucida Grande" charset="0"/>
                    </a:rPr>
                    <a:t>. </a:t>
                  </a:r>
                </a:p>
              </p:txBody>
            </p:sp>
          </p:grpSp>
          <p:grpSp>
            <p:nvGrpSpPr>
              <p:cNvPr id="17" name="Group 16"/>
              <p:cNvGrpSpPr>
                <a:grpSpLocks/>
              </p:cNvGrpSpPr>
              <p:nvPr/>
            </p:nvGrpSpPr>
            <p:grpSpPr bwMode="auto">
              <a:xfrm>
                <a:off x="2971800" y="1371600"/>
                <a:ext cx="5790336" cy="3276600"/>
                <a:chOff x="0" y="0"/>
                <a:chExt cx="3264" cy="2784"/>
              </a:xfrm>
              <a:effectLst/>
            </p:grpSpPr>
            <p:sp>
              <p:nvSpPr>
                <p:cNvPr id="18" name="Line 17"/>
                <p:cNvSpPr>
                  <a:spLocks noChangeShapeType="1"/>
                </p:cNvSpPr>
                <p:nvPr/>
              </p:nvSpPr>
              <p:spPr bwMode="auto">
                <a:xfrm>
                  <a:off x="1630" y="0"/>
                  <a:ext cx="1" cy="2784"/>
                </a:xfrm>
                <a:prstGeom prst="line">
                  <a:avLst/>
                </a:prstGeom>
                <a:ln w="57150">
                  <a:solidFill>
                    <a:schemeClr val="accent2"/>
                  </a:solidFill>
                  <a:headEnd/>
                  <a:tailEnd/>
                </a:ln>
                <a:effectLst/>
              </p:spPr>
              <p:style>
                <a:lnRef idx="3">
                  <a:schemeClr val="accent2"/>
                </a:lnRef>
                <a:fillRef idx="0">
                  <a:schemeClr val="accent2"/>
                </a:fillRef>
                <a:effectRef idx="2">
                  <a:schemeClr val="accent2"/>
                </a:effectRef>
                <a:fontRef idx="minor">
                  <a:schemeClr val="tx1"/>
                </a:fontRef>
              </p:style>
              <p:txBody>
                <a:bodyPr lIns="0" tIns="0" rIns="0" bIns="0"/>
                <a:lstStyle/>
                <a:p>
                  <a:endParaRPr lang="en-US">
                    <a:solidFill>
                      <a:srgbClr val="FF9A12"/>
                    </a:solidFill>
                  </a:endParaRPr>
                </a:p>
              </p:txBody>
            </p:sp>
            <p:sp>
              <p:nvSpPr>
                <p:cNvPr id="19" name="Line 18"/>
                <p:cNvSpPr>
                  <a:spLocks noChangeShapeType="1"/>
                </p:cNvSpPr>
                <p:nvPr/>
              </p:nvSpPr>
              <p:spPr bwMode="auto">
                <a:xfrm flipH="1">
                  <a:off x="0" y="0"/>
                  <a:ext cx="1630" cy="1465"/>
                </a:xfrm>
                <a:prstGeom prst="line">
                  <a:avLst/>
                </a:prstGeom>
                <a:ln w="57150">
                  <a:solidFill>
                    <a:schemeClr val="accent2"/>
                  </a:solidFill>
                  <a:headEnd/>
                  <a:tailEnd/>
                </a:ln>
                <a:effectLst/>
              </p:spPr>
              <p:style>
                <a:lnRef idx="3">
                  <a:schemeClr val="accent2"/>
                </a:lnRef>
                <a:fillRef idx="0">
                  <a:schemeClr val="accent2"/>
                </a:fillRef>
                <a:effectRef idx="2">
                  <a:schemeClr val="accent2"/>
                </a:effectRef>
                <a:fontRef idx="minor">
                  <a:schemeClr val="tx1"/>
                </a:fontRef>
              </p:style>
              <p:txBody>
                <a:bodyPr lIns="0" tIns="0" rIns="0" bIns="0"/>
                <a:lstStyle/>
                <a:p>
                  <a:endParaRPr lang="en-US">
                    <a:solidFill>
                      <a:srgbClr val="FF9A12"/>
                    </a:solidFill>
                  </a:endParaRPr>
                </a:p>
              </p:txBody>
            </p:sp>
            <p:sp>
              <p:nvSpPr>
                <p:cNvPr id="20" name="Line 19"/>
                <p:cNvSpPr>
                  <a:spLocks noChangeShapeType="1"/>
                </p:cNvSpPr>
                <p:nvPr/>
              </p:nvSpPr>
              <p:spPr bwMode="auto">
                <a:xfrm>
                  <a:off x="0" y="1465"/>
                  <a:ext cx="1630" cy="1319"/>
                </a:xfrm>
                <a:prstGeom prst="line">
                  <a:avLst/>
                </a:prstGeom>
                <a:ln w="57150">
                  <a:solidFill>
                    <a:schemeClr val="accent2"/>
                  </a:solidFill>
                  <a:headEnd/>
                  <a:tailEnd/>
                </a:ln>
                <a:effectLst/>
              </p:spPr>
              <p:style>
                <a:lnRef idx="3">
                  <a:schemeClr val="accent2"/>
                </a:lnRef>
                <a:fillRef idx="0">
                  <a:schemeClr val="accent2"/>
                </a:fillRef>
                <a:effectRef idx="2">
                  <a:schemeClr val="accent2"/>
                </a:effectRef>
                <a:fontRef idx="minor">
                  <a:schemeClr val="tx1"/>
                </a:fontRef>
              </p:style>
              <p:txBody>
                <a:bodyPr lIns="0" tIns="0" rIns="0" bIns="0"/>
                <a:lstStyle/>
                <a:p>
                  <a:endParaRPr lang="en-US">
                    <a:solidFill>
                      <a:srgbClr val="FF9A12"/>
                    </a:solidFill>
                  </a:endParaRPr>
                </a:p>
              </p:txBody>
            </p:sp>
            <p:grpSp>
              <p:nvGrpSpPr>
                <p:cNvPr id="21" name="Group 20"/>
                <p:cNvGrpSpPr>
                  <a:grpSpLocks/>
                </p:cNvGrpSpPr>
                <p:nvPr/>
              </p:nvGrpSpPr>
              <p:grpSpPr bwMode="auto">
                <a:xfrm>
                  <a:off x="1864" y="0"/>
                  <a:ext cx="816" cy="2784"/>
                  <a:chOff x="0" y="0"/>
                  <a:chExt cx="816" cy="2784"/>
                </a:xfrm>
              </p:grpSpPr>
              <p:sp>
                <p:nvSpPr>
                  <p:cNvPr id="26" name="Line 21"/>
                  <p:cNvSpPr>
                    <a:spLocks noChangeShapeType="1"/>
                  </p:cNvSpPr>
                  <p:nvPr/>
                </p:nvSpPr>
                <p:spPr bwMode="auto">
                  <a:xfrm>
                    <a:off x="0" y="0"/>
                    <a:ext cx="1" cy="2784"/>
                  </a:xfrm>
                  <a:prstGeom prst="line">
                    <a:avLst/>
                  </a:prstGeom>
                  <a:ln w="57150">
                    <a:solidFill>
                      <a:schemeClr val="accent2"/>
                    </a:solidFill>
                    <a:headEnd/>
                    <a:tailEnd/>
                  </a:ln>
                  <a:effectLst/>
                </p:spPr>
                <p:style>
                  <a:lnRef idx="3">
                    <a:schemeClr val="accent2"/>
                  </a:lnRef>
                  <a:fillRef idx="0">
                    <a:schemeClr val="accent2"/>
                  </a:fillRef>
                  <a:effectRef idx="2">
                    <a:schemeClr val="accent2"/>
                  </a:effectRef>
                  <a:fontRef idx="minor">
                    <a:schemeClr val="tx1"/>
                  </a:fontRef>
                </p:style>
                <p:txBody>
                  <a:bodyPr lIns="0" tIns="0" rIns="0" bIns="0"/>
                  <a:lstStyle/>
                  <a:p>
                    <a:endParaRPr lang="en-US">
                      <a:solidFill>
                        <a:srgbClr val="FF9A12"/>
                      </a:solidFill>
                    </a:endParaRPr>
                  </a:p>
                </p:txBody>
              </p:sp>
              <p:sp>
                <p:nvSpPr>
                  <p:cNvPr id="27" name="Line 22"/>
                  <p:cNvSpPr>
                    <a:spLocks noChangeShapeType="1"/>
                  </p:cNvSpPr>
                  <p:nvPr/>
                </p:nvSpPr>
                <p:spPr bwMode="auto">
                  <a:xfrm rot="10800000" flipH="1">
                    <a:off x="0" y="2011"/>
                    <a:ext cx="815" cy="771"/>
                  </a:xfrm>
                  <a:prstGeom prst="line">
                    <a:avLst/>
                  </a:prstGeom>
                  <a:ln w="57150">
                    <a:solidFill>
                      <a:schemeClr val="accent2"/>
                    </a:solidFill>
                    <a:headEnd/>
                    <a:tailEnd/>
                  </a:ln>
                  <a:effectLst/>
                </p:spPr>
                <p:style>
                  <a:lnRef idx="3">
                    <a:schemeClr val="accent2"/>
                  </a:lnRef>
                  <a:fillRef idx="0">
                    <a:schemeClr val="accent2"/>
                  </a:fillRef>
                  <a:effectRef idx="2">
                    <a:schemeClr val="accent2"/>
                  </a:effectRef>
                  <a:fontRef idx="minor">
                    <a:schemeClr val="tx1"/>
                  </a:fontRef>
                </p:style>
                <p:txBody>
                  <a:bodyPr lIns="0" tIns="0" rIns="0" bIns="0"/>
                  <a:lstStyle/>
                  <a:p>
                    <a:endParaRPr lang="en-US">
                      <a:solidFill>
                        <a:srgbClr val="FF9A12"/>
                      </a:solidFill>
                    </a:endParaRPr>
                  </a:p>
                </p:txBody>
              </p:sp>
              <p:sp>
                <p:nvSpPr>
                  <p:cNvPr id="28" name="Line 23"/>
                  <p:cNvSpPr>
                    <a:spLocks noChangeShapeType="1"/>
                  </p:cNvSpPr>
                  <p:nvPr/>
                </p:nvSpPr>
                <p:spPr bwMode="auto">
                  <a:xfrm>
                    <a:off x="0" y="0"/>
                    <a:ext cx="815" cy="928"/>
                  </a:xfrm>
                  <a:prstGeom prst="line">
                    <a:avLst/>
                  </a:prstGeom>
                  <a:ln w="57150">
                    <a:solidFill>
                      <a:schemeClr val="accent2"/>
                    </a:solidFill>
                    <a:headEnd/>
                    <a:tailEnd/>
                  </a:ln>
                  <a:effectLst/>
                </p:spPr>
                <p:style>
                  <a:lnRef idx="3">
                    <a:schemeClr val="accent2"/>
                  </a:lnRef>
                  <a:fillRef idx="0">
                    <a:schemeClr val="accent2"/>
                  </a:fillRef>
                  <a:effectRef idx="2">
                    <a:schemeClr val="accent2"/>
                  </a:effectRef>
                  <a:fontRef idx="minor">
                    <a:schemeClr val="tx1"/>
                  </a:fontRef>
                </p:style>
                <p:txBody>
                  <a:bodyPr lIns="0" tIns="0" rIns="0" bIns="0"/>
                  <a:lstStyle/>
                  <a:p>
                    <a:endParaRPr lang="en-US">
                      <a:solidFill>
                        <a:srgbClr val="FF9A12"/>
                      </a:solidFill>
                    </a:endParaRPr>
                  </a:p>
                </p:txBody>
              </p:sp>
              <p:sp>
                <p:nvSpPr>
                  <p:cNvPr id="29" name="Line 24"/>
                  <p:cNvSpPr>
                    <a:spLocks noChangeShapeType="1"/>
                  </p:cNvSpPr>
                  <p:nvPr/>
                </p:nvSpPr>
                <p:spPr bwMode="auto">
                  <a:xfrm>
                    <a:off x="815" y="928"/>
                    <a:ext cx="1" cy="1083"/>
                  </a:xfrm>
                  <a:prstGeom prst="line">
                    <a:avLst/>
                  </a:prstGeom>
                  <a:ln w="57150">
                    <a:solidFill>
                      <a:schemeClr val="accent2"/>
                    </a:solidFill>
                    <a:headEnd/>
                    <a:tailEnd/>
                  </a:ln>
                  <a:effectLst/>
                </p:spPr>
                <p:style>
                  <a:lnRef idx="3">
                    <a:schemeClr val="accent2"/>
                  </a:lnRef>
                  <a:fillRef idx="0">
                    <a:schemeClr val="accent2"/>
                  </a:fillRef>
                  <a:effectRef idx="2">
                    <a:schemeClr val="accent2"/>
                  </a:effectRef>
                  <a:fontRef idx="minor">
                    <a:schemeClr val="tx1"/>
                  </a:fontRef>
                </p:style>
                <p:txBody>
                  <a:bodyPr lIns="0" tIns="0" rIns="0" bIns="0"/>
                  <a:lstStyle/>
                  <a:p>
                    <a:endParaRPr lang="en-US">
                      <a:solidFill>
                        <a:srgbClr val="FF9A12"/>
                      </a:solidFill>
                    </a:endParaRPr>
                  </a:p>
                </p:txBody>
              </p:sp>
            </p:grpSp>
            <p:grpSp>
              <p:nvGrpSpPr>
                <p:cNvPr id="22" name="Group 25"/>
                <p:cNvGrpSpPr>
                  <a:grpSpLocks/>
                </p:cNvGrpSpPr>
                <p:nvPr/>
              </p:nvGrpSpPr>
              <p:grpSpPr bwMode="auto">
                <a:xfrm>
                  <a:off x="2914" y="1082"/>
                  <a:ext cx="350" cy="773"/>
                  <a:chOff x="0" y="0"/>
                  <a:chExt cx="349" cy="773"/>
                </a:xfrm>
              </p:grpSpPr>
              <p:sp>
                <p:nvSpPr>
                  <p:cNvPr id="23" name="Line 26"/>
                  <p:cNvSpPr>
                    <a:spLocks noChangeShapeType="1"/>
                  </p:cNvSpPr>
                  <p:nvPr/>
                </p:nvSpPr>
                <p:spPr bwMode="auto">
                  <a:xfrm rot="10800000" flipH="1">
                    <a:off x="0" y="387"/>
                    <a:ext cx="349" cy="386"/>
                  </a:xfrm>
                  <a:prstGeom prst="line">
                    <a:avLst/>
                  </a:prstGeom>
                  <a:ln w="57150">
                    <a:solidFill>
                      <a:schemeClr val="accent2"/>
                    </a:solidFill>
                    <a:headEnd/>
                    <a:tailEnd/>
                  </a:ln>
                  <a:effectLst/>
                </p:spPr>
                <p:style>
                  <a:lnRef idx="3">
                    <a:schemeClr val="accent2"/>
                  </a:lnRef>
                  <a:fillRef idx="0">
                    <a:schemeClr val="accent2"/>
                  </a:fillRef>
                  <a:effectRef idx="2">
                    <a:schemeClr val="accent2"/>
                  </a:effectRef>
                  <a:fontRef idx="minor">
                    <a:schemeClr val="tx1"/>
                  </a:fontRef>
                </p:style>
                <p:txBody>
                  <a:bodyPr lIns="0" tIns="0" rIns="0" bIns="0"/>
                  <a:lstStyle/>
                  <a:p>
                    <a:endParaRPr lang="en-US">
                      <a:solidFill>
                        <a:srgbClr val="FF9A12"/>
                      </a:solidFill>
                      <a:effectLst>
                        <a:glow rad="228600">
                          <a:srgbClr val="FF9A12">
                            <a:satMod val="175000"/>
                            <a:alpha val="40000"/>
                          </a:srgbClr>
                        </a:glow>
                      </a:effectLst>
                    </a:endParaRPr>
                  </a:p>
                </p:txBody>
              </p:sp>
              <p:sp>
                <p:nvSpPr>
                  <p:cNvPr id="24" name="Line 27"/>
                  <p:cNvSpPr>
                    <a:spLocks noChangeShapeType="1"/>
                  </p:cNvSpPr>
                  <p:nvPr/>
                </p:nvSpPr>
                <p:spPr bwMode="auto">
                  <a:xfrm>
                    <a:off x="0" y="0"/>
                    <a:ext cx="349" cy="388"/>
                  </a:xfrm>
                  <a:prstGeom prst="line">
                    <a:avLst/>
                  </a:prstGeom>
                  <a:ln w="57150">
                    <a:solidFill>
                      <a:schemeClr val="accent2"/>
                    </a:solidFill>
                    <a:headEnd/>
                    <a:tailEnd/>
                  </a:ln>
                  <a:effectLst/>
                </p:spPr>
                <p:style>
                  <a:lnRef idx="3">
                    <a:schemeClr val="accent2"/>
                  </a:lnRef>
                  <a:fillRef idx="0">
                    <a:schemeClr val="accent2"/>
                  </a:fillRef>
                  <a:effectRef idx="2">
                    <a:schemeClr val="accent2"/>
                  </a:effectRef>
                  <a:fontRef idx="minor">
                    <a:schemeClr val="tx1"/>
                  </a:fontRef>
                </p:style>
                <p:txBody>
                  <a:bodyPr lIns="0" tIns="0" rIns="0" bIns="0"/>
                  <a:lstStyle/>
                  <a:p>
                    <a:endParaRPr lang="en-US">
                      <a:solidFill>
                        <a:srgbClr val="FF9A12"/>
                      </a:solidFill>
                      <a:effectLst>
                        <a:glow rad="228600">
                          <a:srgbClr val="0085BA">
                            <a:satMod val="175000"/>
                            <a:alpha val="40000"/>
                          </a:srgbClr>
                        </a:glow>
                      </a:effectLst>
                    </a:endParaRPr>
                  </a:p>
                </p:txBody>
              </p:sp>
              <p:sp>
                <p:nvSpPr>
                  <p:cNvPr id="25" name="Line 28"/>
                  <p:cNvSpPr>
                    <a:spLocks noChangeShapeType="1"/>
                  </p:cNvSpPr>
                  <p:nvPr/>
                </p:nvSpPr>
                <p:spPr bwMode="auto">
                  <a:xfrm flipH="1">
                    <a:off x="0" y="0"/>
                    <a:ext cx="1" cy="773"/>
                  </a:xfrm>
                  <a:prstGeom prst="line">
                    <a:avLst/>
                  </a:prstGeom>
                  <a:ln w="57150">
                    <a:solidFill>
                      <a:schemeClr val="accent2"/>
                    </a:solidFill>
                    <a:headEnd/>
                    <a:tailEnd/>
                  </a:ln>
                  <a:effectLst/>
                </p:spPr>
                <p:style>
                  <a:lnRef idx="3">
                    <a:schemeClr val="accent2"/>
                  </a:lnRef>
                  <a:fillRef idx="0">
                    <a:schemeClr val="accent2"/>
                  </a:fillRef>
                  <a:effectRef idx="2">
                    <a:schemeClr val="accent2"/>
                  </a:effectRef>
                  <a:fontRef idx="minor">
                    <a:schemeClr val="tx1"/>
                  </a:fontRef>
                </p:style>
                <p:txBody>
                  <a:bodyPr lIns="0" tIns="0" rIns="0" bIns="0"/>
                  <a:lstStyle/>
                  <a:p>
                    <a:endParaRPr lang="en-US">
                      <a:solidFill>
                        <a:srgbClr val="FF9A12"/>
                      </a:solidFill>
                    </a:endParaRPr>
                  </a:p>
                </p:txBody>
              </p:sp>
            </p:grpSp>
          </p:grpSp>
          <p:sp>
            <p:nvSpPr>
              <p:cNvPr id="30" name="Rectangle 29"/>
              <p:cNvSpPr>
                <a:spLocks/>
              </p:cNvSpPr>
              <p:nvPr/>
            </p:nvSpPr>
            <p:spPr bwMode="auto">
              <a:xfrm>
                <a:off x="4419601" y="2895600"/>
                <a:ext cx="491133" cy="4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28573" bIns="0"/>
              <a:lstStyle/>
              <a:p>
                <a:pPr marL="27905" algn="ctr"/>
                <a:r>
                  <a:rPr lang="en-US" sz="2800">
                    <a:solidFill>
                      <a:srgbClr val="484C45"/>
                    </a:solidFill>
                    <a:ea typeface="ＭＳ Ｐゴシック" charset="-128"/>
                    <a:cs typeface="Arial" charset="0"/>
                  </a:rPr>
                  <a:t>1</a:t>
                </a:r>
              </a:p>
            </p:txBody>
          </p:sp>
          <p:sp>
            <p:nvSpPr>
              <p:cNvPr id="31" name="Rectangle 30"/>
              <p:cNvSpPr>
                <a:spLocks/>
              </p:cNvSpPr>
              <p:nvPr/>
            </p:nvSpPr>
            <p:spPr bwMode="auto">
              <a:xfrm>
                <a:off x="6705601" y="2895600"/>
                <a:ext cx="491133" cy="4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28573" bIns="0"/>
              <a:lstStyle/>
              <a:p>
                <a:pPr marL="27905" algn="ctr"/>
                <a:r>
                  <a:rPr lang="en-US" sz="2800">
                    <a:solidFill>
                      <a:srgbClr val="484C45"/>
                    </a:solidFill>
                    <a:ea typeface="ＭＳ Ｐゴシック" charset="-128"/>
                    <a:cs typeface="Arial" charset="0"/>
                  </a:rPr>
                  <a:t>2</a:t>
                </a:r>
              </a:p>
            </p:txBody>
          </p:sp>
          <p:sp>
            <p:nvSpPr>
              <p:cNvPr id="32" name="Rectangle 31"/>
              <p:cNvSpPr>
                <a:spLocks/>
              </p:cNvSpPr>
              <p:nvPr/>
            </p:nvSpPr>
            <p:spPr bwMode="auto">
              <a:xfrm>
                <a:off x="8105399" y="2890434"/>
                <a:ext cx="491133" cy="41076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28573" bIns="0"/>
              <a:lstStyle/>
              <a:p>
                <a:pPr marL="27905" algn="ctr"/>
                <a:r>
                  <a:rPr lang="en-US" sz="2800">
                    <a:solidFill>
                      <a:srgbClr val="484C45"/>
                    </a:solidFill>
                    <a:ea typeface="ＭＳ Ｐゴシック" charset="-128"/>
                    <a:cs typeface="Arial" charset="0"/>
                  </a:rPr>
                  <a:t>3</a:t>
                </a:r>
              </a:p>
            </p:txBody>
          </p:sp>
          <p:cxnSp>
            <p:nvCxnSpPr>
              <p:cNvPr id="35" name="Straight Arrow Connector 34"/>
              <p:cNvCxnSpPr/>
              <p:nvPr/>
            </p:nvCxnSpPr>
            <p:spPr>
              <a:xfrm flipH="1">
                <a:off x="2788841" y="3821299"/>
                <a:ext cx="1212310" cy="1110396"/>
              </a:xfrm>
              <a:prstGeom prst="straightConnector1">
                <a:avLst/>
              </a:prstGeom>
              <a:ln w="38100">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cxnSpLocks/>
              </p:cNvCxnSpPr>
              <p:nvPr/>
            </p:nvCxnSpPr>
            <p:spPr>
              <a:xfrm flipH="1">
                <a:off x="6256607" y="4497913"/>
                <a:ext cx="377348" cy="579993"/>
              </a:xfrm>
              <a:prstGeom prst="straightConnector1">
                <a:avLst/>
              </a:prstGeom>
              <a:ln w="38100">
                <a:tailEnd type="arrow"/>
              </a:ln>
              <a:effectLst/>
            </p:spPr>
            <p:style>
              <a:lnRef idx="2">
                <a:schemeClr val="accent1"/>
              </a:lnRef>
              <a:fillRef idx="0">
                <a:schemeClr val="accent1"/>
              </a:fillRef>
              <a:effectRef idx="1">
                <a:schemeClr val="accent1"/>
              </a:effectRef>
              <a:fontRef idx="minor">
                <a:schemeClr val="tx1"/>
              </a:fontRef>
            </p:style>
          </p:cxnSp>
        </p:grpSp>
        <p:cxnSp>
          <p:nvCxnSpPr>
            <p:cNvPr id="39" name="Straight Arrow Connector 38"/>
            <p:cNvCxnSpPr>
              <a:cxnSpLocks/>
            </p:cNvCxnSpPr>
            <p:nvPr/>
          </p:nvCxnSpPr>
          <p:spPr>
            <a:xfrm>
              <a:off x="9399081" y="3196410"/>
              <a:ext cx="634847" cy="191423"/>
            </a:xfrm>
            <a:prstGeom prst="straightConnector1">
              <a:avLst/>
            </a:prstGeom>
            <a:ln w="38100">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cxnSpLocks/>
            </p:cNvCxnSpPr>
            <p:nvPr/>
          </p:nvCxnSpPr>
          <p:spPr>
            <a:xfrm flipH="1" flipV="1">
              <a:off x="1824321" y="2554296"/>
              <a:ext cx="526784" cy="218530"/>
            </a:xfrm>
            <a:prstGeom prst="straightConnector1">
              <a:avLst/>
            </a:prstGeom>
            <a:ln w="38100">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Rectangle 15"/>
            <p:cNvSpPr>
              <a:spLocks/>
            </p:cNvSpPr>
            <p:nvPr/>
          </p:nvSpPr>
          <p:spPr bwMode="auto">
            <a:xfrm>
              <a:off x="172629" y="1829422"/>
              <a:ext cx="2075126" cy="2325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60917" bIns="0"/>
            <a:lstStyle/>
            <a:p>
              <a:pPr marL="42415"/>
              <a:r>
                <a:rPr lang="en-US" sz="2400" b="1">
                  <a:ea typeface="ＭＳ Ｐゴシック" charset="-128"/>
                  <a:cs typeface="Lucida Grande" charset="0"/>
                  <a:sym typeface="Lucida Grande" charset="0"/>
                </a:rPr>
                <a:t>Set the Stage</a:t>
              </a:r>
            </a:p>
            <a:p>
              <a:pPr marL="42415"/>
              <a:r>
                <a:rPr lang="en-US" sz="2200">
                  <a:ea typeface="ＭＳ Ｐゴシック" charset="-128"/>
                  <a:cs typeface="Lucida Grande" charset="0"/>
                  <a:sym typeface="Lucida Grande" charset="0"/>
                </a:rPr>
                <a:t>Orient the reporter: </a:t>
              </a:r>
            </a:p>
            <a:p>
              <a:pPr marL="42415"/>
              <a:r>
                <a:rPr lang="en-US" sz="2200">
                  <a:ea typeface="ＭＳ Ｐゴシック" charset="-128"/>
                  <a:cs typeface="Lucida Grande" charset="0"/>
                  <a:sym typeface="Lucida Grande" charset="0"/>
                </a:rPr>
                <a:t>What will happen on this call?	</a:t>
              </a:r>
            </a:p>
          </p:txBody>
        </p:sp>
      </p:grpSp>
    </p:spTree>
    <p:custDataLst>
      <p:tags r:id="rId1"/>
    </p:custDataLst>
    <p:extLst>
      <p:ext uri="{BB962C8B-B14F-4D97-AF65-F5344CB8AC3E}">
        <p14:creationId xmlns:p14="http://schemas.microsoft.com/office/powerpoint/2010/main" val="666725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ln>
            <a:miter lim="800000"/>
            <a:headEnd/>
            <a:tailEnd/>
          </a:ln>
        </p:spPr>
        <p:txBody>
          <a:bodyPr wrap="square" numCol="1" anchorCtr="0" compatLnSpc="1">
            <a:prstTxWarp prst="textNoShape">
              <a:avLst/>
            </a:prstTxWarp>
            <a:normAutofit fontScale="90000"/>
          </a:bodyPr>
          <a:lstStyle/>
          <a:p>
            <a:pPr eaLnBrk="1" hangingPunct="1"/>
            <a:r>
              <a:rPr lang="en-US" altLang="en-US"/>
              <a:t>Using the Tool and Threshold Questions During a Call or Consult</a:t>
            </a:r>
          </a:p>
        </p:txBody>
      </p:sp>
      <p:grpSp>
        <p:nvGrpSpPr>
          <p:cNvPr id="11" name="Group 10"/>
          <p:cNvGrpSpPr/>
          <p:nvPr/>
        </p:nvGrpSpPr>
        <p:grpSpPr>
          <a:xfrm>
            <a:off x="764669" y="1785139"/>
            <a:ext cx="10648203" cy="4284541"/>
            <a:chOff x="734501" y="1645289"/>
            <a:chExt cx="10648203" cy="4284541"/>
          </a:xfrm>
        </p:grpSpPr>
        <p:sp>
          <p:nvSpPr>
            <p:cNvPr id="5" name="Freeform 4"/>
            <p:cNvSpPr/>
            <p:nvPr/>
          </p:nvSpPr>
          <p:spPr>
            <a:xfrm>
              <a:off x="734501" y="2275302"/>
              <a:ext cx="3383281" cy="3649089"/>
            </a:xfrm>
            <a:prstGeom prst="rect">
              <a:avLst/>
            </a:prstGeom>
            <a:noFill/>
            <a:ln>
              <a:noFill/>
            </a:ln>
          </p:spPr>
          <p:style>
            <a:lnRef idx="2">
              <a:scrgbClr r="0" g="0" b="0"/>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marL="341313" lvl="1" indent="-339725" defTabSz="622300">
                <a:spcBef>
                  <a:spcPct val="0"/>
                </a:spcBef>
                <a:buFont typeface="Segoe UI" panose="020B0502040204020203" pitchFamily="34" charset="0"/>
                <a:buChar char="•"/>
              </a:pPr>
              <a:r>
                <a:rPr lang="en-US" sz="2400">
                  <a:solidFill>
                    <a:schemeClr val="tx1"/>
                  </a:solidFill>
                </a:rPr>
                <a:t>Listen for main categories (physical, sexual, or emotional abuse; or neglect)</a:t>
              </a:r>
            </a:p>
            <a:p>
              <a:pPr marL="341313" lvl="1" indent="-339725" defTabSz="622300">
                <a:spcBef>
                  <a:spcPct val="0"/>
                </a:spcBef>
                <a:buFont typeface="Segoe UI" panose="020B0502040204020203" pitchFamily="34" charset="0"/>
                <a:buChar char="•"/>
              </a:pPr>
              <a:r>
                <a:rPr lang="en-US" sz="2400">
                  <a:solidFill>
                    <a:schemeClr val="tx1"/>
                  </a:solidFill>
                </a:rPr>
                <a:t>Have the SDM definitions open and easy to refer to</a:t>
              </a:r>
            </a:p>
            <a:p>
              <a:pPr marL="341313" lvl="1" indent="-339725" defTabSz="622300">
                <a:spcBef>
                  <a:spcPct val="0"/>
                </a:spcBef>
                <a:buFont typeface="Segoe UI" panose="020B0502040204020203" pitchFamily="34" charset="0"/>
                <a:buChar char="•"/>
              </a:pPr>
              <a:r>
                <a:rPr lang="en-US" sz="2400">
                  <a:solidFill>
                    <a:schemeClr val="tx1"/>
                  </a:solidFill>
                </a:rPr>
                <a:t>Begin to scan subcategory criteria</a:t>
              </a:r>
            </a:p>
          </p:txBody>
        </p:sp>
        <p:sp>
          <p:nvSpPr>
            <p:cNvPr id="7" name="Freeform 6"/>
            <p:cNvSpPr/>
            <p:nvPr/>
          </p:nvSpPr>
          <p:spPr>
            <a:xfrm>
              <a:off x="4366963" y="2275302"/>
              <a:ext cx="3383281" cy="3649089"/>
            </a:xfrm>
            <a:prstGeom prst="rect">
              <a:avLst/>
            </a:prstGeom>
            <a:noFill/>
            <a:ln>
              <a:noFill/>
            </a:ln>
          </p:spPr>
          <p:style>
            <a:lnRef idx="2">
              <a:scrgbClr r="0" g="0" b="0"/>
            </a:lnRef>
            <a:fillRef idx="1">
              <a:scrgbClr r="0" g="0" b="0"/>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marL="341313" lvl="1" indent="-339725" defTabSz="622300">
                <a:spcBef>
                  <a:spcPct val="0"/>
                </a:spcBef>
                <a:buChar char="•"/>
              </a:pPr>
              <a:r>
                <a:rPr lang="en-US" sz="2400">
                  <a:solidFill>
                    <a:schemeClr val="tx1"/>
                  </a:solidFill>
                </a:rPr>
                <a:t>Ask threshold-based follow-up questions </a:t>
              </a:r>
            </a:p>
            <a:p>
              <a:pPr marL="341313" lvl="1" indent="-339725" defTabSz="622300">
                <a:spcBef>
                  <a:spcPct val="0"/>
                </a:spcBef>
                <a:buChar char="•"/>
              </a:pPr>
              <a:r>
                <a:rPr lang="en-US" sz="2400">
                  <a:solidFill>
                    <a:schemeClr val="tx1"/>
                  </a:solidFill>
                </a:rPr>
                <a:t>Ask solution-focused questions to help add details</a:t>
              </a:r>
            </a:p>
            <a:p>
              <a:pPr marL="341313" lvl="1" indent="-339725" defTabSz="622300">
                <a:spcBef>
                  <a:spcPct val="0"/>
                </a:spcBef>
                <a:buFontTx/>
                <a:buChar char="•"/>
              </a:pPr>
              <a:r>
                <a:rPr lang="en-US" sz="2400">
                  <a:solidFill>
                    <a:schemeClr val="tx1"/>
                  </a:solidFill>
                </a:rPr>
                <a:t>Ask about and consider culture and context in the allegation </a:t>
              </a:r>
            </a:p>
            <a:p>
              <a:pPr marL="341313" lvl="1" indent="-339725" defTabSz="622300">
                <a:spcBef>
                  <a:spcPct val="0"/>
                </a:spcBef>
                <a:buChar char="•"/>
              </a:pPr>
              <a:endParaRPr lang="en-US" sz="2400">
                <a:solidFill>
                  <a:schemeClr val="tx1"/>
                </a:solidFill>
              </a:endParaRPr>
            </a:p>
          </p:txBody>
        </p:sp>
        <p:sp>
          <p:nvSpPr>
            <p:cNvPr id="9" name="Freeform 8"/>
            <p:cNvSpPr/>
            <p:nvPr/>
          </p:nvSpPr>
          <p:spPr>
            <a:xfrm>
              <a:off x="7999425" y="2280742"/>
              <a:ext cx="3383278" cy="3649088"/>
            </a:xfrm>
            <a:prstGeom prst="rect">
              <a:avLst/>
            </a:prstGeom>
            <a:noFill/>
            <a:ln>
              <a:noFill/>
            </a:ln>
          </p:spPr>
          <p:style>
            <a:lnRef idx="2">
              <a:scrgbClr r="0" g="0" b="0"/>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marL="341313" lvl="1" indent="-339725" defTabSz="622300">
                <a:spcBef>
                  <a:spcPct val="0"/>
                </a:spcBef>
                <a:buChar char="•"/>
              </a:pPr>
              <a:r>
                <a:rPr lang="en-US" sz="2400">
                  <a:solidFill>
                    <a:schemeClr val="tx1"/>
                  </a:solidFill>
                </a:rPr>
                <a:t>If definition is met, answer response priority questions</a:t>
              </a:r>
            </a:p>
            <a:p>
              <a:pPr marL="341313" lvl="1" indent="-339725" defTabSz="622300">
                <a:spcBef>
                  <a:spcPct val="0"/>
                </a:spcBef>
                <a:buChar char="•"/>
              </a:pPr>
              <a:r>
                <a:rPr lang="en-US" sz="2400">
                  <a:solidFill>
                    <a:schemeClr val="tx1"/>
                  </a:solidFill>
                </a:rPr>
                <a:t>When you write the screening summary, describe how the concern met or did not meet thresholds in item definitions</a:t>
              </a:r>
            </a:p>
          </p:txBody>
        </p:sp>
        <p:sp>
          <p:nvSpPr>
            <p:cNvPr id="6" name="Freeform 5"/>
            <p:cNvSpPr/>
            <p:nvPr/>
          </p:nvSpPr>
          <p:spPr>
            <a:xfrm>
              <a:off x="734501" y="1645289"/>
              <a:ext cx="3383281" cy="538513"/>
            </a:xfrm>
            <a:prstGeom prst="rect">
              <a:avLst/>
            </a:prstGeom>
            <a:no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61186" tIns="115466" rIns="161186" bIns="115466" numCol="1" spcCol="1270" anchor="ctr" anchorCtr="0">
              <a:noAutofit/>
            </a:bodyPr>
            <a:lstStyle/>
            <a:p>
              <a:pPr algn="ctr" defTabSz="1066800">
                <a:spcBef>
                  <a:spcPct val="0"/>
                </a:spcBef>
              </a:pPr>
              <a:r>
                <a:rPr lang="en-US" sz="3200" b="1">
                  <a:solidFill>
                    <a:schemeClr val="accent3"/>
                  </a:solidFill>
                </a:rPr>
                <a:t>OPEN</a:t>
              </a:r>
            </a:p>
          </p:txBody>
        </p:sp>
        <p:sp>
          <p:nvSpPr>
            <p:cNvPr id="8" name="Freeform 7"/>
            <p:cNvSpPr/>
            <p:nvPr/>
          </p:nvSpPr>
          <p:spPr>
            <a:xfrm>
              <a:off x="4366963" y="1645289"/>
              <a:ext cx="3383281" cy="538513"/>
            </a:xfrm>
            <a:prstGeom prst="rect">
              <a:avLst/>
            </a:prstGeom>
            <a:noFill/>
            <a:ln>
              <a:noFill/>
            </a:ln>
          </p:spPr>
          <p:style>
            <a:lnRef idx="2">
              <a:scrgbClr r="0" g="0" b="0"/>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61186" tIns="115466" rIns="161186" bIns="115466" numCol="1" spcCol="1270" anchor="ctr" anchorCtr="0">
              <a:noAutofit/>
            </a:bodyPr>
            <a:lstStyle/>
            <a:p>
              <a:pPr algn="ctr" defTabSz="1066800">
                <a:spcBef>
                  <a:spcPct val="0"/>
                </a:spcBef>
              </a:pPr>
              <a:r>
                <a:rPr lang="en-US" sz="3200" b="1">
                  <a:solidFill>
                    <a:schemeClr val="tx1"/>
                  </a:solidFill>
                </a:rPr>
                <a:t>NARROW</a:t>
              </a:r>
            </a:p>
          </p:txBody>
        </p:sp>
        <p:sp>
          <p:nvSpPr>
            <p:cNvPr id="10" name="Freeform 9"/>
            <p:cNvSpPr/>
            <p:nvPr/>
          </p:nvSpPr>
          <p:spPr>
            <a:xfrm>
              <a:off x="7999425" y="1645289"/>
              <a:ext cx="3383279" cy="538513"/>
            </a:xfrm>
            <a:prstGeom prst="rect">
              <a:avLst/>
            </a:prstGeom>
            <a:noFill/>
            <a:ln>
              <a:noFill/>
            </a:ln>
          </p:spPr>
          <p:style>
            <a:lnRef idx="2">
              <a:scrgbClr r="0" g="0" b="0"/>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61186" tIns="115466" rIns="161186" bIns="115466" numCol="1" spcCol="1270" anchor="ctr" anchorCtr="0">
              <a:noAutofit/>
            </a:bodyPr>
            <a:lstStyle/>
            <a:p>
              <a:pPr algn="ctr" defTabSz="1066800">
                <a:spcBef>
                  <a:spcPct val="0"/>
                </a:spcBef>
              </a:pPr>
              <a:r>
                <a:rPr lang="en-US" sz="3200" b="1">
                  <a:solidFill>
                    <a:schemeClr val="accent6"/>
                  </a:solidFill>
                </a:rPr>
                <a:t>CLOSE</a:t>
              </a:r>
            </a:p>
          </p:txBody>
        </p:sp>
      </p:grpSp>
    </p:spTree>
    <p:custDataLst>
      <p:tags r:id="rId1"/>
    </p:custDataLst>
    <p:extLst>
      <p:ext uri="{BB962C8B-B14F-4D97-AF65-F5344CB8AC3E}">
        <p14:creationId xmlns:p14="http://schemas.microsoft.com/office/powerpoint/2010/main" val="2396331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drawing a diagram&#10;&#10;Description automatically generated with low confidence">
            <a:extLst>
              <a:ext uri="{FF2B5EF4-FFF2-40B4-BE49-F238E27FC236}">
                <a16:creationId xmlns:a16="http://schemas.microsoft.com/office/drawing/2014/main" id="{180FEE8F-52B6-4A78-8452-152FC28F7E62}"/>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4836" r="24836"/>
          <a:stretch/>
        </p:blipFill>
        <p:spPr/>
      </p:pic>
      <p:sp>
        <p:nvSpPr>
          <p:cNvPr id="2" name="Text Placeholder 1"/>
          <p:cNvSpPr>
            <a:spLocks noGrp="1"/>
          </p:cNvSpPr>
          <p:nvPr>
            <p:ph type="body" sz="quarter" idx="12"/>
          </p:nvPr>
        </p:nvSpPr>
        <p:spPr>
          <a:solidFill>
            <a:schemeClr val="accent6"/>
          </a:solidFill>
        </p:spPr>
        <p:txBody>
          <a:bodyPr/>
          <a:lstStyle/>
          <a:p>
            <a:r>
              <a:rPr lang="en-AU" sz="5400" noProof="0"/>
              <a:t>Screening practice</a:t>
            </a:r>
          </a:p>
          <a:p>
            <a:endParaRPr lang="en-AU" sz="5400"/>
          </a:p>
          <a:p>
            <a:endParaRPr lang="en-AU" sz="5400" noProof="0"/>
          </a:p>
          <a:p>
            <a:r>
              <a:rPr lang="en-AU" sz="5400" noProof="0"/>
              <a:t> </a:t>
            </a:r>
          </a:p>
        </p:txBody>
      </p:sp>
      <p:sp>
        <p:nvSpPr>
          <p:cNvPr id="6" name="Text Placeholder 5">
            <a:extLst>
              <a:ext uri="{FF2B5EF4-FFF2-40B4-BE49-F238E27FC236}">
                <a16:creationId xmlns:a16="http://schemas.microsoft.com/office/drawing/2014/main" id="{49994C81-8B18-91E2-524B-6C93C2203E4E}"/>
              </a:ext>
            </a:extLst>
          </p:cNvPr>
          <p:cNvSpPr>
            <a:spLocks noGrp="1"/>
          </p:cNvSpPr>
          <p:nvPr>
            <p:ph type="body" sz="quarter" idx="13"/>
          </p:nvPr>
        </p:nvSpPr>
        <p:spPr/>
        <p:txBody>
          <a:bodyPr anchor="ctr"/>
          <a:lstStyle/>
          <a:p>
            <a:r>
              <a:rPr lang="en-AU" sz="2800">
                <a:solidFill>
                  <a:schemeClr val="bg1"/>
                </a:solidFill>
              </a:rPr>
              <a:t>D</a:t>
            </a:r>
            <a:r>
              <a:rPr lang="en-AU" sz="2800" noProof="0">
                <a:solidFill>
                  <a:schemeClr val="bg1"/>
                </a:solidFill>
              </a:rPr>
              <a:t>o concerns meet the threshold for in-person investigation?</a:t>
            </a:r>
            <a:endParaRPr lang="en-US"/>
          </a:p>
        </p:txBody>
      </p:sp>
      <p:sp>
        <p:nvSpPr>
          <p:cNvPr id="3" name="Title 2">
            <a:extLst>
              <a:ext uri="{FF2B5EF4-FFF2-40B4-BE49-F238E27FC236}">
                <a16:creationId xmlns:a16="http://schemas.microsoft.com/office/drawing/2014/main" id="{4778AB3C-8D27-B24C-CEBB-EBAF092C6550}"/>
              </a:ext>
            </a:extLst>
          </p:cNvPr>
          <p:cNvSpPr>
            <a:spLocks noGrp="1"/>
          </p:cNvSpPr>
          <p:nvPr>
            <p:ph type="title"/>
          </p:nvPr>
        </p:nvSpPr>
        <p:spPr/>
        <p:txBody>
          <a:bodyPr/>
          <a:lstStyle/>
          <a:p>
            <a:r>
              <a:rPr lang="en-AU" sz="6600" noProof="0"/>
              <a:t>Practice, </a:t>
            </a:r>
            <a:br>
              <a:rPr lang="en-AU" sz="6600" noProof="0"/>
            </a:br>
            <a:r>
              <a:rPr lang="en-AU" sz="6600" noProof="0"/>
              <a:t>part 1</a:t>
            </a:r>
            <a:endParaRPr lang="en-US"/>
          </a:p>
        </p:txBody>
      </p:sp>
      <p:sp>
        <p:nvSpPr>
          <p:cNvPr id="5" name="Rectangle 4"/>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Tree>
    <p:custDataLst>
      <p:tags r:id="rId1"/>
    </p:custDataLst>
    <p:extLst>
      <p:ext uri="{BB962C8B-B14F-4D97-AF65-F5344CB8AC3E}">
        <p14:creationId xmlns:p14="http://schemas.microsoft.com/office/powerpoint/2010/main" val="2124962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B0CCD90-7000-0628-3065-2EA7F089BAFF}"/>
              </a:ext>
            </a:extLst>
          </p:cNvPr>
          <p:cNvSpPr>
            <a:spLocks noGrp="1"/>
          </p:cNvSpPr>
          <p:nvPr>
            <p:ph type="body" sz="quarter" idx="11"/>
          </p:nvPr>
        </p:nvSpPr>
        <p:spPr>
          <a:xfrm>
            <a:off x="640080" y="1864895"/>
            <a:ext cx="11015282" cy="4379493"/>
          </a:xfrm>
        </p:spPr>
        <p:txBody>
          <a:bodyPr/>
          <a:lstStyle/>
          <a:p>
            <a:r>
              <a:rPr lang="en-US" sz="2800">
                <a:solidFill>
                  <a:schemeClr val="tx1"/>
                </a:solidFill>
              </a:rPr>
              <a:t>A teacher at the local junior high school calls to report that one of her students, a 12-year-old girl, wrote in an essay for English class that when she was 10, her stepfather would punish her by calling her names, hitting her, or making her hold eight-ounce water bottles in each hand with her arms outstretched for an hour at a time. When the teacher asked the girl about the essay, she reported that the essay was about true incidents and that she is glad that her stepfather is now in jail (on unrelated charges) and has been out of her life for the past year. CWS/CMS confirms no reports on this family in the past two years.</a:t>
            </a:r>
          </a:p>
          <a:p>
            <a:endParaRPr lang="en-US"/>
          </a:p>
        </p:txBody>
      </p:sp>
      <p:sp>
        <p:nvSpPr>
          <p:cNvPr id="2" name="Title 1"/>
          <p:cNvSpPr>
            <a:spLocks noGrp="1"/>
          </p:cNvSpPr>
          <p:nvPr>
            <p:ph type="title"/>
          </p:nvPr>
        </p:nvSpPr>
        <p:spPr/>
        <p:txBody>
          <a:bodyPr/>
          <a:lstStyle/>
          <a:p>
            <a:r>
              <a:rPr lang="en-US" altLang="en-US"/>
              <a:t>Screening Assessment Definition Practice</a:t>
            </a:r>
            <a:endParaRPr lang="en-US"/>
          </a:p>
        </p:txBody>
      </p:sp>
    </p:spTree>
    <p:custDataLst>
      <p:tags r:id="rId1"/>
    </p:custDataLst>
    <p:extLst>
      <p:ext uri="{BB962C8B-B14F-4D97-AF65-F5344CB8AC3E}">
        <p14:creationId xmlns:p14="http://schemas.microsoft.com/office/powerpoint/2010/main" val="795856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40080" y="1804738"/>
            <a:ext cx="11015282" cy="4259178"/>
          </a:xfrm>
        </p:spPr>
        <p:txBody>
          <a:bodyPr vert="horz" lIns="91440" tIns="45720" rIns="91440" bIns="45720" rtlCol="0" anchor="t">
            <a:noAutofit/>
          </a:bodyPr>
          <a:lstStyle/>
          <a:p>
            <a:pPr marL="0" marR="0" indent="0">
              <a:lnSpc>
                <a:spcPct val="107000"/>
              </a:lnSpc>
              <a:spcBef>
                <a:spcPts val="0"/>
              </a:spcBef>
              <a:spcAft>
                <a:spcPts val="800"/>
              </a:spcAft>
              <a:buNone/>
            </a:pPr>
            <a:r>
              <a:rPr lang="en-US">
                <a:effectLst/>
                <a:latin typeface="+mj-lt"/>
                <a:ea typeface="Calibri" panose="020F0502020204030204" pitchFamily="34" charset="0"/>
                <a:cs typeface="Times New Roman" panose="02020603050405020304" pitchFamily="18" charset="0"/>
              </a:rPr>
              <a:t>Mom has two kids—ages 9 and 11. The reporter, who is a neighbor of the family, observed through the family’s living room window an altercation that appeared to be physical between mom and her boyfriend, who reporter believes lives in the household. The kids were not observed to be in the living room. Mom has history with CWS and was in foster care as a child. There was one other time when the couple was observed fighting in the yard. The caller reported previously calling the police and CWS when the fight took place in the front yard last year. </a:t>
            </a:r>
          </a:p>
        </p:txBody>
      </p:sp>
      <p:sp>
        <p:nvSpPr>
          <p:cNvPr id="2" name="Title 1"/>
          <p:cNvSpPr>
            <a:spLocks noGrp="1"/>
          </p:cNvSpPr>
          <p:nvPr>
            <p:ph type="title"/>
          </p:nvPr>
        </p:nvSpPr>
        <p:spPr/>
        <p:txBody>
          <a:bodyPr/>
          <a:lstStyle/>
          <a:p>
            <a:r>
              <a:rPr lang="en-US" altLang="en-US"/>
              <a:t>Screening Assessment Definition Practice</a:t>
            </a:r>
            <a:endParaRPr lang="en-US"/>
          </a:p>
        </p:txBody>
      </p:sp>
    </p:spTree>
    <p:custDataLst>
      <p:tags r:id="rId1"/>
    </p:custDataLst>
    <p:extLst>
      <p:ext uri="{BB962C8B-B14F-4D97-AF65-F5344CB8AC3E}">
        <p14:creationId xmlns:p14="http://schemas.microsoft.com/office/powerpoint/2010/main" val="3980610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6B770038-A118-4A3B-B39C-F524BB74D0B1}"/>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9115" r="9115"/>
          <a:stretch/>
        </p:blipFill>
        <p:spPr/>
      </p:pic>
      <p:sp>
        <p:nvSpPr>
          <p:cNvPr id="4" name="Text Placeholder 3">
            <a:extLst>
              <a:ext uri="{FF2B5EF4-FFF2-40B4-BE49-F238E27FC236}">
                <a16:creationId xmlns:a16="http://schemas.microsoft.com/office/drawing/2014/main" id="{347F457D-134E-4D0C-ABEE-7AEA72449A81}"/>
              </a:ext>
            </a:extLst>
          </p:cNvPr>
          <p:cNvSpPr>
            <a:spLocks noGrp="1"/>
          </p:cNvSpPr>
          <p:nvPr>
            <p:ph type="body" sz="quarter" idx="12"/>
          </p:nvPr>
        </p:nvSpPr>
        <p:spPr>
          <a:solidFill>
            <a:schemeClr val="tx1"/>
          </a:solidFill>
        </p:spPr>
        <p:txBody>
          <a:bodyPr/>
          <a:lstStyle/>
          <a:p>
            <a:endParaRPr lang="en-US"/>
          </a:p>
        </p:txBody>
      </p:sp>
      <p:sp>
        <p:nvSpPr>
          <p:cNvPr id="2" name="Title 1">
            <a:extLst>
              <a:ext uri="{FF2B5EF4-FFF2-40B4-BE49-F238E27FC236}">
                <a16:creationId xmlns:a16="http://schemas.microsoft.com/office/drawing/2014/main" id="{CEC8E21F-9079-79B9-036F-BDB7A2A7075A}"/>
              </a:ext>
            </a:extLst>
          </p:cNvPr>
          <p:cNvSpPr>
            <a:spLocks noGrp="1"/>
          </p:cNvSpPr>
          <p:nvPr>
            <p:ph type="title"/>
          </p:nvPr>
        </p:nvSpPr>
        <p:spPr/>
        <p:txBody>
          <a:bodyPr/>
          <a:lstStyle/>
          <a:p>
            <a:r>
              <a:rPr lang="en-US"/>
              <a:t>Break</a:t>
            </a:r>
          </a:p>
        </p:txBody>
      </p:sp>
    </p:spTree>
    <p:custDataLst>
      <p:tags r:id="rId1"/>
    </p:custDataLst>
    <p:extLst>
      <p:ext uri="{BB962C8B-B14F-4D97-AF65-F5344CB8AC3E}">
        <p14:creationId xmlns:p14="http://schemas.microsoft.com/office/powerpoint/2010/main" val="2061616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A91892-9C8A-0163-BA4E-5677676B5C10}"/>
              </a:ext>
            </a:extLst>
          </p:cNvPr>
          <p:cNvSpPr>
            <a:spLocks noGrp="1"/>
          </p:cNvSpPr>
          <p:nvPr>
            <p:ph type="title"/>
          </p:nvPr>
        </p:nvSpPr>
        <p:spPr/>
        <p:txBody>
          <a:bodyPr/>
          <a:lstStyle/>
          <a:p>
            <a:r>
              <a:rPr lang="en-US" sz="4200"/>
              <a:t>Reflections?</a:t>
            </a:r>
            <a:br>
              <a:rPr lang="en-US" sz="4200"/>
            </a:br>
            <a:r>
              <a:rPr lang="en-US" sz="4200"/>
              <a:t>Questions?</a:t>
            </a:r>
          </a:p>
        </p:txBody>
      </p:sp>
      <p:sp>
        <p:nvSpPr>
          <p:cNvPr id="4" name="Text Placeholder 3">
            <a:extLst>
              <a:ext uri="{FF2B5EF4-FFF2-40B4-BE49-F238E27FC236}">
                <a16:creationId xmlns:a16="http://schemas.microsoft.com/office/drawing/2014/main" id="{C15C2532-1A83-F7A1-99FC-5B49049764F3}"/>
              </a:ext>
            </a:extLst>
          </p:cNvPr>
          <p:cNvSpPr>
            <a:spLocks noGrp="1"/>
          </p:cNvSpPr>
          <p:nvPr>
            <p:ph type="body" sz="quarter" idx="11"/>
          </p:nvPr>
        </p:nvSpPr>
        <p:spPr>
          <a:xfrm>
            <a:off x="7707412" y="2496621"/>
            <a:ext cx="3860619" cy="3114470"/>
          </a:xfrm>
        </p:spPr>
        <p:txBody>
          <a:bodyPr/>
          <a:lstStyle/>
          <a:p>
            <a:r>
              <a:rPr lang="en-US"/>
              <a:t>What questions remain? </a:t>
            </a:r>
          </a:p>
          <a:p>
            <a:endParaRPr lang="en-US"/>
          </a:p>
          <a:p>
            <a:r>
              <a:rPr lang="en-US"/>
              <a:t>What content from before the break is sticking with you the most?</a:t>
            </a:r>
          </a:p>
        </p:txBody>
      </p:sp>
      <p:pic>
        <p:nvPicPr>
          <p:cNvPr id="8" name="Picture Placeholder 7" descr="A person looking up at a question mark&#10;&#10;Description automatically generated with low confidence">
            <a:extLst>
              <a:ext uri="{FF2B5EF4-FFF2-40B4-BE49-F238E27FC236}">
                <a16:creationId xmlns:a16="http://schemas.microsoft.com/office/drawing/2014/main" id="{FFB9504E-4EA0-339E-3387-9CC6463FDF1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2456" r="12456"/>
          <a:stretch>
            <a:fillRect/>
          </a:stretch>
        </p:blipFill>
        <p:spPr/>
      </p:pic>
    </p:spTree>
    <p:custDataLst>
      <p:tags r:id="rId1"/>
    </p:custDataLst>
    <p:extLst>
      <p:ext uri="{BB962C8B-B14F-4D97-AF65-F5344CB8AC3E}">
        <p14:creationId xmlns:p14="http://schemas.microsoft.com/office/powerpoint/2010/main" val="799714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1BA7AE-0D8A-2730-5A29-BF21785071F3}"/>
              </a:ext>
            </a:extLst>
          </p:cNvPr>
          <p:cNvSpPr>
            <a:spLocks noGrp="1"/>
          </p:cNvSpPr>
          <p:nvPr>
            <p:ph type="title"/>
          </p:nvPr>
        </p:nvSpPr>
        <p:spPr/>
        <p:txBody>
          <a:bodyPr/>
          <a:lstStyle/>
          <a:p>
            <a:r>
              <a:rPr lang="en-US"/>
              <a:t>Training objectives</a:t>
            </a:r>
          </a:p>
        </p:txBody>
      </p:sp>
      <p:grpSp>
        <p:nvGrpSpPr>
          <p:cNvPr id="4" name="Group 3">
            <a:extLst>
              <a:ext uri="{FF2B5EF4-FFF2-40B4-BE49-F238E27FC236}">
                <a16:creationId xmlns:a16="http://schemas.microsoft.com/office/drawing/2014/main" id="{EC3879DF-F09C-CAF3-4249-10811052E60F}"/>
              </a:ext>
            </a:extLst>
          </p:cNvPr>
          <p:cNvGrpSpPr/>
          <p:nvPr/>
        </p:nvGrpSpPr>
        <p:grpSpPr>
          <a:xfrm>
            <a:off x="639662" y="1645289"/>
            <a:ext cx="11015660" cy="4847581"/>
            <a:chOff x="639662" y="1645289"/>
            <a:chExt cx="11015660" cy="4847581"/>
          </a:xfrm>
        </p:grpSpPr>
        <p:sp>
          <p:nvSpPr>
            <p:cNvPr id="5" name="Freeform: Shape 4">
              <a:extLst>
                <a:ext uri="{FF2B5EF4-FFF2-40B4-BE49-F238E27FC236}">
                  <a16:creationId xmlns:a16="http://schemas.microsoft.com/office/drawing/2014/main" id="{2A3190F7-27FE-0E33-BD39-6C6A58EC4F07}"/>
                </a:ext>
              </a:extLst>
            </p:cNvPr>
            <p:cNvSpPr/>
            <p:nvPr/>
          </p:nvSpPr>
          <p:spPr>
            <a:xfrm>
              <a:off x="639662" y="1645289"/>
              <a:ext cx="11015660" cy="1514869"/>
            </a:xfrm>
            <a:prstGeom prst="roundRect">
              <a:avLst/>
            </a:prstGeom>
            <a:solidFill>
              <a:srgbClr val="E9EAEA"/>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03120" tIns="83820" rIns="83821" bIns="83820" numCol="1" spcCol="1270" anchor="ctr" anchorCtr="0">
              <a:noAutofit/>
            </a:bodyPr>
            <a:lstStyle/>
            <a:p>
              <a:pPr marL="0" lvl="0" indent="0" algn="l" defTabSz="977900">
                <a:spcBef>
                  <a:spcPct val="0"/>
                </a:spcBef>
                <a:buNone/>
              </a:pPr>
              <a:r>
                <a:rPr lang="en-US" sz="2400" kern="1200">
                  <a:solidFill>
                    <a:schemeClr val="tx1"/>
                  </a:solidFill>
                </a:rPr>
                <a:t>Strengthen foundational understanding and skills to support fidelity use of the Structured Decision Making® (SDM) hotline tools.</a:t>
              </a:r>
            </a:p>
          </p:txBody>
        </p:sp>
        <p:sp>
          <p:nvSpPr>
            <p:cNvPr id="7" name="Rectangle: Rounded Corners 6">
              <a:extLst>
                <a:ext uri="{FF2B5EF4-FFF2-40B4-BE49-F238E27FC236}">
                  <a16:creationId xmlns:a16="http://schemas.microsoft.com/office/drawing/2014/main" id="{5CF0BA0F-8E04-BF2F-0C92-C108BA19A1ED}"/>
                </a:ext>
              </a:extLst>
            </p:cNvPr>
            <p:cNvSpPr/>
            <p:nvPr/>
          </p:nvSpPr>
          <p:spPr>
            <a:xfrm>
              <a:off x="791148" y="1796775"/>
              <a:ext cx="1627587" cy="1211895"/>
            </a:xfrm>
            <a:prstGeom prst="roundRect">
              <a:avLst/>
            </a:prstGeom>
            <a:solidFill>
              <a:schemeClr val="bg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0A646E85-9533-5D65-82CD-7170559A3563}"/>
                </a:ext>
              </a:extLst>
            </p:cNvPr>
            <p:cNvSpPr/>
            <p:nvPr/>
          </p:nvSpPr>
          <p:spPr>
            <a:xfrm>
              <a:off x="639662" y="3311645"/>
              <a:ext cx="11015660" cy="1514869"/>
            </a:xfrm>
            <a:prstGeom prst="roundRect">
              <a:avLst/>
            </a:prstGeom>
            <a:solidFill>
              <a:srgbClr val="E9EAEA"/>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03120" tIns="83820" rIns="83821" bIns="83820" numCol="1" spcCol="1270" anchor="ctr" anchorCtr="0">
              <a:noAutofit/>
            </a:bodyPr>
            <a:lstStyle/>
            <a:p>
              <a:pPr marL="0" lvl="0" indent="0" algn="l" defTabSz="977900">
                <a:spcBef>
                  <a:spcPct val="0"/>
                </a:spcBef>
                <a:buNone/>
              </a:pPr>
              <a:r>
                <a:rPr lang="en-US" sz="2400" kern="1200">
                  <a:solidFill>
                    <a:schemeClr val="tx1"/>
                  </a:solidFill>
                </a:rPr>
                <a:t>Develop strong interviewing skills to support a rigorous and balanced assessment at screening, using Integrated Core Practice Model (ICPM) and Safety-Organized Practice (SOP) values, behaviors, and skills.</a:t>
              </a:r>
            </a:p>
          </p:txBody>
        </p:sp>
        <p:sp>
          <p:nvSpPr>
            <p:cNvPr id="9" name="Rectangle: Rounded Corners 8">
              <a:extLst>
                <a:ext uri="{FF2B5EF4-FFF2-40B4-BE49-F238E27FC236}">
                  <a16:creationId xmlns:a16="http://schemas.microsoft.com/office/drawing/2014/main" id="{B1C55CAD-CCA8-2335-B269-853F8EE37C18}"/>
                </a:ext>
              </a:extLst>
            </p:cNvPr>
            <p:cNvSpPr/>
            <p:nvPr/>
          </p:nvSpPr>
          <p:spPr>
            <a:xfrm>
              <a:off x="791148" y="3463132"/>
              <a:ext cx="1627587" cy="1211895"/>
            </a:xfrm>
            <a:prstGeom prst="roundRect">
              <a:avLst/>
            </a:prstGeom>
            <a:solidFill>
              <a:schemeClr val="bg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92B44A12-281E-95AD-29F3-09876372402E}"/>
                </a:ext>
              </a:extLst>
            </p:cNvPr>
            <p:cNvSpPr/>
            <p:nvPr/>
          </p:nvSpPr>
          <p:spPr>
            <a:xfrm>
              <a:off x="639662" y="4978001"/>
              <a:ext cx="11015660" cy="1514869"/>
            </a:xfrm>
            <a:prstGeom prst="roundRect">
              <a:avLst/>
            </a:prstGeom>
            <a:solidFill>
              <a:srgbClr val="E9EAEA"/>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03120" tIns="83820" rIns="83821" bIns="83820" numCol="1" spcCol="1270" anchor="ctr" anchorCtr="0">
              <a:noAutofit/>
            </a:bodyPr>
            <a:lstStyle/>
            <a:p>
              <a:pPr marL="0" lvl="0" indent="0" algn="l" defTabSz="977900">
                <a:spcBef>
                  <a:spcPct val="0"/>
                </a:spcBef>
                <a:buNone/>
              </a:pPr>
              <a:r>
                <a:rPr lang="en-US" sz="2400" kern="1200">
                  <a:solidFill>
                    <a:schemeClr val="tx1"/>
                  </a:solidFill>
                </a:rPr>
                <a:t>Learn how to combine strong interviewing skills with the structure of the SDM hotline tools to support accurate, consistent, and equitable decision making.</a:t>
              </a:r>
            </a:p>
          </p:txBody>
        </p:sp>
        <p:sp>
          <p:nvSpPr>
            <p:cNvPr id="11" name="Rectangle: Rounded Corners 10">
              <a:extLst>
                <a:ext uri="{FF2B5EF4-FFF2-40B4-BE49-F238E27FC236}">
                  <a16:creationId xmlns:a16="http://schemas.microsoft.com/office/drawing/2014/main" id="{5741BE4F-46B9-DD9E-7C61-48DFCD789CC2}"/>
                </a:ext>
              </a:extLst>
            </p:cNvPr>
            <p:cNvSpPr/>
            <p:nvPr/>
          </p:nvSpPr>
          <p:spPr>
            <a:xfrm>
              <a:off x="791148" y="5129488"/>
              <a:ext cx="1627587" cy="1211895"/>
            </a:xfrm>
            <a:prstGeom prst="roundRect">
              <a:avLst/>
            </a:prstGeom>
            <a:solidFill>
              <a:schemeClr val="bg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pic>
        <p:nvPicPr>
          <p:cNvPr id="12" name="Graphic 11">
            <a:extLst>
              <a:ext uri="{FF2B5EF4-FFF2-40B4-BE49-F238E27FC236}">
                <a16:creationId xmlns:a16="http://schemas.microsoft.com/office/drawing/2014/main" id="{374B0A9A-208B-A3BF-8690-EADAC57635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1918" y="1970061"/>
            <a:ext cx="926046" cy="865322"/>
          </a:xfrm>
          <a:prstGeom prst="rect">
            <a:avLst/>
          </a:prstGeom>
        </p:spPr>
      </p:pic>
      <p:grpSp>
        <p:nvGrpSpPr>
          <p:cNvPr id="14" name="Graphic 12">
            <a:extLst>
              <a:ext uri="{FF2B5EF4-FFF2-40B4-BE49-F238E27FC236}">
                <a16:creationId xmlns:a16="http://schemas.microsoft.com/office/drawing/2014/main" id="{46D39C8C-BC67-6560-9BC4-A64F6DC6E236}"/>
              </a:ext>
            </a:extLst>
          </p:cNvPr>
          <p:cNvGrpSpPr/>
          <p:nvPr/>
        </p:nvGrpSpPr>
        <p:grpSpPr>
          <a:xfrm>
            <a:off x="1115538" y="3636418"/>
            <a:ext cx="972564" cy="870145"/>
            <a:chOff x="1115538" y="3636418"/>
            <a:chExt cx="972564" cy="870145"/>
          </a:xfrm>
        </p:grpSpPr>
        <p:sp>
          <p:nvSpPr>
            <p:cNvPr id="15" name="Freeform: Shape 14">
              <a:extLst>
                <a:ext uri="{FF2B5EF4-FFF2-40B4-BE49-F238E27FC236}">
                  <a16:creationId xmlns:a16="http://schemas.microsoft.com/office/drawing/2014/main" id="{3D237494-E385-E397-00AC-E0A546808C5F}"/>
                </a:ext>
              </a:extLst>
            </p:cNvPr>
            <p:cNvSpPr/>
            <p:nvPr/>
          </p:nvSpPr>
          <p:spPr>
            <a:xfrm>
              <a:off x="1310448" y="3636418"/>
              <a:ext cx="285414" cy="285414"/>
            </a:xfrm>
            <a:custGeom>
              <a:avLst/>
              <a:gdLst>
                <a:gd name="connsiteX0" fmla="*/ 285414 w 285414"/>
                <a:gd name="connsiteY0" fmla="*/ 142707 h 285414"/>
                <a:gd name="connsiteX1" fmla="*/ 142707 w 285414"/>
                <a:gd name="connsiteY1" fmla="*/ 0 h 285414"/>
                <a:gd name="connsiteX2" fmla="*/ 0 w 285414"/>
                <a:gd name="connsiteY2" fmla="*/ 142707 h 285414"/>
                <a:gd name="connsiteX3" fmla="*/ 142707 w 285414"/>
                <a:gd name="connsiteY3" fmla="*/ 285414 h 285414"/>
                <a:gd name="connsiteX4" fmla="*/ 285414 w 285414"/>
                <a:gd name="connsiteY4" fmla="*/ 142707 h 28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14" h="285414">
                  <a:moveTo>
                    <a:pt x="285414" y="142707"/>
                  </a:moveTo>
                  <a:cubicBezTo>
                    <a:pt x="285414" y="63835"/>
                    <a:pt x="221437" y="0"/>
                    <a:pt x="142707" y="0"/>
                  </a:cubicBezTo>
                  <a:cubicBezTo>
                    <a:pt x="63977" y="0"/>
                    <a:pt x="0" y="63835"/>
                    <a:pt x="0" y="142707"/>
                  </a:cubicBezTo>
                  <a:cubicBezTo>
                    <a:pt x="0" y="221437"/>
                    <a:pt x="63835" y="285414"/>
                    <a:pt x="142707" y="285414"/>
                  </a:cubicBezTo>
                  <a:cubicBezTo>
                    <a:pt x="221579" y="285414"/>
                    <a:pt x="285414" y="221437"/>
                    <a:pt x="285414" y="142707"/>
                  </a:cubicBezTo>
                  <a:close/>
                </a:path>
              </a:pathLst>
            </a:custGeom>
            <a:solidFill>
              <a:schemeClr val="accent3"/>
            </a:solidFill>
            <a:ln w="1408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F8A8227C-B32A-54D4-7C94-573AC8304C18}"/>
                </a:ext>
              </a:extLst>
            </p:cNvPr>
            <p:cNvSpPr/>
            <p:nvPr/>
          </p:nvSpPr>
          <p:spPr>
            <a:xfrm>
              <a:off x="1115538" y="3957438"/>
              <a:ext cx="578062" cy="507986"/>
            </a:xfrm>
            <a:custGeom>
              <a:avLst/>
              <a:gdLst>
                <a:gd name="connsiteX0" fmla="*/ 337617 w 578062"/>
                <a:gd name="connsiteY0" fmla="*/ 0 h 507986"/>
                <a:gd name="connsiteX1" fmla="*/ 91213 w 578062"/>
                <a:gd name="connsiteY1" fmla="*/ 181292 h 507986"/>
                <a:gd name="connsiteX2" fmla="*/ 91213 w 578062"/>
                <a:gd name="connsiteY2" fmla="*/ 227679 h 507986"/>
                <a:gd name="connsiteX3" fmla="*/ 45961 w 578062"/>
                <a:gd name="connsiteY3" fmla="*/ 255908 h 507986"/>
                <a:gd name="connsiteX4" fmla="*/ 0 w 578062"/>
                <a:gd name="connsiteY4" fmla="*/ 336483 h 507986"/>
                <a:gd name="connsiteX5" fmla="*/ 371379 w 578062"/>
                <a:gd name="connsiteY5" fmla="*/ 507987 h 507986"/>
                <a:gd name="connsiteX6" fmla="*/ 371379 w 578062"/>
                <a:gd name="connsiteY6" fmla="*/ 462735 h 507986"/>
                <a:gd name="connsiteX7" fmla="*/ 45394 w 578062"/>
                <a:gd name="connsiteY7" fmla="*/ 336483 h 507986"/>
                <a:gd name="connsiteX8" fmla="*/ 436491 w 578062"/>
                <a:gd name="connsiteY8" fmla="*/ 208387 h 507986"/>
                <a:gd name="connsiteX9" fmla="*/ 523023 w 578062"/>
                <a:gd name="connsiteY9" fmla="*/ 211649 h 507986"/>
                <a:gd name="connsiteX10" fmla="*/ 578063 w 578062"/>
                <a:gd name="connsiteY10" fmla="*/ 192215 h 507986"/>
                <a:gd name="connsiteX11" fmla="*/ 488977 w 578062"/>
                <a:gd name="connsiteY11" fmla="*/ 33762 h 507986"/>
                <a:gd name="connsiteX12" fmla="*/ 337617 w 578062"/>
                <a:gd name="connsiteY12" fmla="*/ 0 h 50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8062" h="507986">
                  <a:moveTo>
                    <a:pt x="337617" y="0"/>
                  </a:moveTo>
                  <a:cubicBezTo>
                    <a:pt x="201577" y="0"/>
                    <a:pt x="91213" y="65963"/>
                    <a:pt x="91213" y="181292"/>
                  </a:cubicBezTo>
                  <a:lnTo>
                    <a:pt x="91213" y="227679"/>
                  </a:lnTo>
                  <a:cubicBezTo>
                    <a:pt x="74049" y="236190"/>
                    <a:pt x="58728" y="245695"/>
                    <a:pt x="45961" y="255908"/>
                  </a:cubicBezTo>
                  <a:cubicBezTo>
                    <a:pt x="17023" y="278605"/>
                    <a:pt x="0" y="305558"/>
                    <a:pt x="0" y="336483"/>
                  </a:cubicBezTo>
                  <a:cubicBezTo>
                    <a:pt x="0" y="437626"/>
                    <a:pt x="181292" y="496922"/>
                    <a:pt x="371379" y="507987"/>
                  </a:cubicBezTo>
                  <a:lnTo>
                    <a:pt x="371379" y="462735"/>
                  </a:lnTo>
                  <a:cubicBezTo>
                    <a:pt x="176327" y="451528"/>
                    <a:pt x="45394" y="391239"/>
                    <a:pt x="45394" y="336483"/>
                  </a:cubicBezTo>
                  <a:cubicBezTo>
                    <a:pt x="45394" y="275910"/>
                    <a:pt x="205975" y="208387"/>
                    <a:pt x="436491" y="208387"/>
                  </a:cubicBezTo>
                  <a:cubicBezTo>
                    <a:pt x="466564" y="208387"/>
                    <a:pt x="495503" y="209521"/>
                    <a:pt x="523023" y="211649"/>
                  </a:cubicBezTo>
                  <a:cubicBezTo>
                    <a:pt x="540187" y="203989"/>
                    <a:pt x="558629" y="197464"/>
                    <a:pt x="578063" y="192215"/>
                  </a:cubicBezTo>
                  <a:cubicBezTo>
                    <a:pt x="526853" y="157035"/>
                    <a:pt x="492666" y="99441"/>
                    <a:pt x="488977" y="33762"/>
                  </a:cubicBezTo>
                  <a:cubicBezTo>
                    <a:pt x="447272" y="11774"/>
                    <a:pt x="394785" y="0"/>
                    <a:pt x="337617" y="0"/>
                  </a:cubicBezTo>
                  <a:close/>
                </a:path>
              </a:pathLst>
            </a:custGeom>
            <a:solidFill>
              <a:schemeClr val="accent3"/>
            </a:solidFill>
            <a:ln w="1408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AEA8767-A0A2-7040-4171-0A64B29E7A02}"/>
                </a:ext>
              </a:extLst>
            </p:cNvPr>
            <p:cNvSpPr/>
            <p:nvPr/>
          </p:nvSpPr>
          <p:spPr>
            <a:xfrm>
              <a:off x="1532310" y="4180861"/>
              <a:ext cx="555791" cy="325701"/>
            </a:xfrm>
            <a:custGeom>
              <a:avLst/>
              <a:gdLst>
                <a:gd name="connsiteX0" fmla="*/ 555792 w 555791"/>
                <a:gd name="connsiteY0" fmla="*/ 204415 h 325701"/>
                <a:gd name="connsiteX1" fmla="*/ 277896 w 555791"/>
                <a:gd name="connsiteY1" fmla="*/ 0 h 325701"/>
                <a:gd name="connsiteX2" fmla="*/ 0 w 555791"/>
                <a:gd name="connsiteY2" fmla="*/ 204415 h 325701"/>
                <a:gd name="connsiteX3" fmla="*/ 0 w 555791"/>
                <a:gd name="connsiteY3" fmla="*/ 325702 h 325701"/>
                <a:gd name="connsiteX4" fmla="*/ 555792 w 555791"/>
                <a:gd name="connsiteY4" fmla="*/ 325702 h 325701"/>
                <a:gd name="connsiteX5" fmla="*/ 555792 w 555791"/>
                <a:gd name="connsiteY5" fmla="*/ 204415 h 32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791" h="325701">
                  <a:moveTo>
                    <a:pt x="555792" y="204415"/>
                  </a:moveTo>
                  <a:cubicBezTo>
                    <a:pt x="555792" y="74474"/>
                    <a:pt x="431384" y="0"/>
                    <a:pt x="277896" y="0"/>
                  </a:cubicBezTo>
                  <a:cubicBezTo>
                    <a:pt x="124408" y="0"/>
                    <a:pt x="0" y="74474"/>
                    <a:pt x="0" y="204415"/>
                  </a:cubicBezTo>
                  <a:lnTo>
                    <a:pt x="0" y="325702"/>
                  </a:lnTo>
                  <a:lnTo>
                    <a:pt x="555792" y="325702"/>
                  </a:lnTo>
                  <a:lnTo>
                    <a:pt x="555792" y="204415"/>
                  </a:lnTo>
                  <a:close/>
                </a:path>
              </a:pathLst>
            </a:custGeom>
            <a:solidFill>
              <a:schemeClr val="accent2"/>
            </a:solidFill>
            <a:ln w="1408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5C76E7A-C3A2-2512-48F9-59CC3381A548}"/>
                </a:ext>
              </a:extLst>
            </p:cNvPr>
            <p:cNvSpPr/>
            <p:nvPr/>
          </p:nvSpPr>
          <p:spPr>
            <a:xfrm>
              <a:off x="1649200" y="3818703"/>
              <a:ext cx="322012" cy="321729"/>
            </a:xfrm>
            <a:custGeom>
              <a:avLst/>
              <a:gdLst>
                <a:gd name="connsiteX0" fmla="*/ 322013 w 322012"/>
                <a:gd name="connsiteY0" fmla="*/ 160865 h 321729"/>
                <a:gd name="connsiteX1" fmla="*/ 161007 w 322012"/>
                <a:gd name="connsiteY1" fmla="*/ 321730 h 321729"/>
                <a:gd name="connsiteX2" fmla="*/ 0 w 322012"/>
                <a:gd name="connsiteY2" fmla="*/ 160865 h 321729"/>
                <a:gd name="connsiteX3" fmla="*/ 161007 w 322012"/>
                <a:gd name="connsiteY3" fmla="*/ 0 h 321729"/>
                <a:gd name="connsiteX4" fmla="*/ 322013 w 322012"/>
                <a:gd name="connsiteY4" fmla="*/ 160865 h 321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12" h="321729">
                  <a:moveTo>
                    <a:pt x="322013" y="160865"/>
                  </a:moveTo>
                  <a:cubicBezTo>
                    <a:pt x="322013" y="249708"/>
                    <a:pt x="249928" y="321730"/>
                    <a:pt x="161007" y="321730"/>
                  </a:cubicBezTo>
                  <a:cubicBezTo>
                    <a:pt x="72085" y="321730"/>
                    <a:pt x="0" y="249708"/>
                    <a:pt x="0" y="160865"/>
                  </a:cubicBezTo>
                  <a:cubicBezTo>
                    <a:pt x="0" y="72022"/>
                    <a:pt x="72085" y="0"/>
                    <a:pt x="161007" y="0"/>
                  </a:cubicBezTo>
                  <a:cubicBezTo>
                    <a:pt x="249928" y="0"/>
                    <a:pt x="322013" y="72022"/>
                    <a:pt x="322013" y="160865"/>
                  </a:cubicBezTo>
                  <a:close/>
                </a:path>
              </a:pathLst>
            </a:custGeom>
            <a:solidFill>
              <a:schemeClr val="accent2"/>
            </a:solidFill>
            <a:ln w="14080" cap="flat">
              <a:noFill/>
              <a:prstDash val="solid"/>
              <a:miter/>
            </a:ln>
          </p:spPr>
          <p:txBody>
            <a:bodyPr rtlCol="0" anchor="ctr"/>
            <a:lstStyle/>
            <a:p>
              <a:endParaRPr lang="en-US"/>
            </a:p>
          </p:txBody>
        </p:sp>
      </p:grpSp>
      <p:pic>
        <p:nvPicPr>
          <p:cNvPr id="19" name="Graphic 18">
            <a:extLst>
              <a:ext uri="{FF2B5EF4-FFF2-40B4-BE49-F238E27FC236}">
                <a16:creationId xmlns:a16="http://schemas.microsoft.com/office/drawing/2014/main" id="{103A80F7-55D2-0EA7-E542-B84FF270C3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68665" y="5302774"/>
            <a:ext cx="849870" cy="865322"/>
          </a:xfrm>
          <a:prstGeom prst="rect">
            <a:avLst/>
          </a:prstGeom>
        </p:spPr>
      </p:pic>
    </p:spTree>
    <p:custDataLst>
      <p:tags r:id="rId1"/>
    </p:custDataLst>
    <p:extLst>
      <p:ext uri="{BB962C8B-B14F-4D97-AF65-F5344CB8AC3E}">
        <p14:creationId xmlns:p14="http://schemas.microsoft.com/office/powerpoint/2010/main" val="4046675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09D2E4A-2CA5-45EE-8C45-72A85B289943}"/>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482" r="52412"/>
          <a:stretch/>
        </p:blipFill>
        <p:spPr>
          <a:xfrm>
            <a:off x="7463790" y="180770"/>
            <a:ext cx="4493168" cy="6496465"/>
          </a:xfrm>
        </p:spPr>
      </p:pic>
      <p:sp>
        <p:nvSpPr>
          <p:cNvPr id="8" name="Text Placeholder 7">
            <a:extLst>
              <a:ext uri="{FF2B5EF4-FFF2-40B4-BE49-F238E27FC236}">
                <a16:creationId xmlns:a16="http://schemas.microsoft.com/office/drawing/2014/main" id="{79B5F920-5069-B649-90E0-EB729B970862}"/>
              </a:ext>
            </a:extLst>
          </p:cNvPr>
          <p:cNvSpPr>
            <a:spLocks noGrp="1"/>
          </p:cNvSpPr>
          <p:nvPr>
            <p:ph type="body" sz="quarter" idx="12"/>
          </p:nvPr>
        </p:nvSpPr>
        <p:spPr>
          <a:solidFill>
            <a:schemeClr val="accent4"/>
          </a:solidFill>
        </p:spPr>
        <p:txBody>
          <a:bodyPr/>
          <a:lstStyle/>
          <a:p>
            <a:endParaRPr lang="en-US"/>
          </a:p>
          <a:p>
            <a:endParaRPr lang="en-US"/>
          </a:p>
        </p:txBody>
      </p:sp>
      <p:sp>
        <p:nvSpPr>
          <p:cNvPr id="4" name="Text Placeholder 3">
            <a:extLst>
              <a:ext uri="{FF2B5EF4-FFF2-40B4-BE49-F238E27FC236}">
                <a16:creationId xmlns:a16="http://schemas.microsoft.com/office/drawing/2014/main" id="{848F0B94-228F-BFB7-2ECC-4B655725C15E}"/>
              </a:ext>
            </a:extLst>
          </p:cNvPr>
          <p:cNvSpPr>
            <a:spLocks noGrp="1"/>
          </p:cNvSpPr>
          <p:nvPr>
            <p:ph type="body" sz="quarter" idx="13"/>
          </p:nvPr>
        </p:nvSpPr>
        <p:spPr/>
        <p:txBody>
          <a:bodyPr anchor="ctr"/>
          <a:lstStyle/>
          <a:p>
            <a:r>
              <a:rPr lang="en-AU" sz="2800">
                <a:solidFill>
                  <a:schemeClr val="bg1"/>
                </a:solidFill>
              </a:rPr>
              <a:t>How quickly is a response needed?</a:t>
            </a:r>
            <a:endParaRPr lang="en-AU" sz="2800" noProof="0">
              <a:solidFill>
                <a:schemeClr val="bg1"/>
              </a:solidFill>
            </a:endParaRPr>
          </a:p>
        </p:txBody>
      </p:sp>
      <p:sp>
        <p:nvSpPr>
          <p:cNvPr id="3" name="Title 2">
            <a:extLst>
              <a:ext uri="{FF2B5EF4-FFF2-40B4-BE49-F238E27FC236}">
                <a16:creationId xmlns:a16="http://schemas.microsoft.com/office/drawing/2014/main" id="{ED345DAD-74E3-BC51-16CB-6703A6FAAC52}"/>
              </a:ext>
            </a:extLst>
          </p:cNvPr>
          <p:cNvSpPr>
            <a:spLocks noGrp="1"/>
          </p:cNvSpPr>
          <p:nvPr>
            <p:ph type="title"/>
          </p:nvPr>
        </p:nvSpPr>
        <p:spPr/>
        <p:txBody>
          <a:bodyPr/>
          <a:lstStyle/>
          <a:p>
            <a:r>
              <a:rPr lang="en-US"/>
              <a:t>Practice, Part 2</a:t>
            </a:r>
            <a:br>
              <a:rPr lang="en-US"/>
            </a:br>
            <a:endParaRPr lang="en-US"/>
          </a:p>
        </p:txBody>
      </p:sp>
    </p:spTree>
    <p:custDataLst>
      <p:tags r:id="rId1"/>
    </p:custDataLst>
    <p:extLst>
      <p:ext uri="{BB962C8B-B14F-4D97-AF65-F5344CB8AC3E}">
        <p14:creationId xmlns:p14="http://schemas.microsoft.com/office/powerpoint/2010/main" val="619042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a:t>Response Priority During Call or Consult</a:t>
            </a:r>
          </a:p>
        </p:txBody>
      </p:sp>
      <p:sp>
        <p:nvSpPr>
          <p:cNvPr id="8" name="Text Placeholder 7">
            <a:extLst>
              <a:ext uri="{FF2B5EF4-FFF2-40B4-BE49-F238E27FC236}">
                <a16:creationId xmlns:a16="http://schemas.microsoft.com/office/drawing/2014/main" id="{B75683BE-B0B6-4937-A640-A12DEEC9B080}"/>
              </a:ext>
            </a:extLst>
          </p:cNvPr>
          <p:cNvSpPr>
            <a:spLocks noGrp="1"/>
          </p:cNvSpPr>
          <p:nvPr>
            <p:ph type="body" sz="quarter" idx="4294967295"/>
          </p:nvPr>
        </p:nvSpPr>
        <p:spPr>
          <a:xfrm>
            <a:off x="8427036" y="3476528"/>
            <a:ext cx="3200400" cy="2438400"/>
          </a:xfrm>
        </p:spPr>
        <p:txBody>
          <a:bodyPr/>
          <a:lstStyle/>
          <a:p>
            <a:pPr marL="0" indent="0" algn="ctr">
              <a:buNone/>
            </a:pPr>
            <a:r>
              <a:rPr lang="en-US"/>
              <a:t>Continue with additional questions as needed</a:t>
            </a:r>
          </a:p>
          <a:p>
            <a:pPr marL="0" indent="0" algn="ctr">
              <a:buNone/>
            </a:pPr>
            <a:endParaRPr lang="en-US"/>
          </a:p>
        </p:txBody>
      </p:sp>
      <p:sp>
        <p:nvSpPr>
          <p:cNvPr id="9" name="Text Placeholder 8">
            <a:extLst>
              <a:ext uri="{FF2B5EF4-FFF2-40B4-BE49-F238E27FC236}">
                <a16:creationId xmlns:a16="http://schemas.microsoft.com/office/drawing/2014/main" id="{6C124790-085E-4830-A185-624CD9BEA3C1}"/>
              </a:ext>
            </a:extLst>
          </p:cNvPr>
          <p:cNvSpPr>
            <a:spLocks noGrp="1"/>
          </p:cNvSpPr>
          <p:nvPr>
            <p:ph type="body" sz="quarter" idx="4294967295"/>
          </p:nvPr>
        </p:nvSpPr>
        <p:spPr>
          <a:xfrm>
            <a:off x="696139" y="3472444"/>
            <a:ext cx="3200400" cy="2438400"/>
          </a:xfrm>
        </p:spPr>
        <p:txBody>
          <a:bodyPr/>
          <a:lstStyle/>
          <a:p>
            <a:pPr marL="0" indent="0" algn="ctr">
              <a:buNone/>
            </a:pPr>
            <a:r>
              <a:rPr lang="en-US"/>
              <a:t>Has caller provided information needed to answer yes/no?</a:t>
            </a:r>
          </a:p>
          <a:p>
            <a:pPr marL="0" indent="0" algn="ctr">
              <a:buNone/>
            </a:pPr>
            <a:endParaRPr lang="en-US"/>
          </a:p>
        </p:txBody>
      </p:sp>
      <p:sp>
        <p:nvSpPr>
          <p:cNvPr id="10" name="Text Placeholder 9">
            <a:extLst>
              <a:ext uri="{FF2B5EF4-FFF2-40B4-BE49-F238E27FC236}">
                <a16:creationId xmlns:a16="http://schemas.microsoft.com/office/drawing/2014/main" id="{FC058263-4067-48A4-BF81-31DDD88A29C7}"/>
              </a:ext>
            </a:extLst>
          </p:cNvPr>
          <p:cNvSpPr>
            <a:spLocks noGrp="1"/>
          </p:cNvSpPr>
          <p:nvPr>
            <p:ph type="body" sz="quarter" idx="4294967295"/>
          </p:nvPr>
        </p:nvSpPr>
        <p:spPr>
          <a:xfrm>
            <a:off x="4567417" y="3415251"/>
            <a:ext cx="3200400" cy="2438400"/>
          </a:xfrm>
        </p:spPr>
        <p:txBody>
          <a:bodyPr/>
          <a:lstStyle/>
          <a:p>
            <a:pPr marL="0" indent="0">
              <a:buNone/>
            </a:pPr>
            <a:r>
              <a:rPr lang="en-US"/>
              <a:t> Check definition for first question on decision tree</a:t>
            </a:r>
          </a:p>
          <a:p>
            <a:pPr marL="0" indent="0">
              <a:buNone/>
            </a:pPr>
            <a:endParaRPr lang="en-US"/>
          </a:p>
        </p:txBody>
      </p:sp>
      <p:sp>
        <p:nvSpPr>
          <p:cNvPr id="49" name="Rectangle 48"/>
          <p:cNvSpPr/>
          <p:nvPr/>
        </p:nvSpPr>
        <p:spPr>
          <a:xfrm>
            <a:off x="2385348" y="5316563"/>
            <a:ext cx="7406846" cy="523220"/>
          </a:xfrm>
          <a:prstGeom prst="rect">
            <a:avLst/>
          </a:prstGeom>
        </p:spPr>
        <p:txBody>
          <a:bodyPr wrap="square">
            <a:spAutoFit/>
          </a:bodyPr>
          <a:lstStyle/>
          <a:p>
            <a:pPr marL="0" lvl="1" algn="ctr"/>
            <a:r>
              <a:rPr lang="en-US" sz="2800" b="1">
                <a:solidFill>
                  <a:schemeClr val="tx2"/>
                </a:solidFill>
              </a:rPr>
              <a:t>If not, what else do you need to know?</a:t>
            </a:r>
          </a:p>
        </p:txBody>
      </p:sp>
      <p:sp>
        <p:nvSpPr>
          <p:cNvPr id="12" name="TextBox 11"/>
          <p:cNvSpPr txBox="1"/>
          <p:nvPr/>
        </p:nvSpPr>
        <p:spPr>
          <a:xfrm>
            <a:off x="2175484" y="3472487"/>
            <a:ext cx="1312926" cy="884669"/>
          </a:xfrm>
          <a:prstGeom prst="rect">
            <a:avLst/>
          </a:prstGeom>
        </p:spPr>
        <p:txBody>
          <a:bodyPr vert="horz" wrap="square" lIns="76091" tIns="38045" rIns="76091" bIns="38045" rtlCol="0" anchor="ctr">
            <a:normAutofit/>
          </a:bodyPr>
          <a:lstStyle/>
          <a:p>
            <a:pPr defTabSz="380457">
              <a:spcBef>
                <a:spcPct val="0"/>
              </a:spcBef>
            </a:pPr>
            <a:endParaRPr lang="en-US" sz="2330">
              <a:solidFill>
                <a:schemeClr val="tx2"/>
              </a:solidFill>
              <a:latin typeface="Verdana"/>
              <a:ea typeface="+mj-ea"/>
              <a:cs typeface="Verdana"/>
            </a:endParaRPr>
          </a:p>
        </p:txBody>
      </p:sp>
      <p:grpSp>
        <p:nvGrpSpPr>
          <p:cNvPr id="35" name="Group 34"/>
          <p:cNvGrpSpPr/>
          <p:nvPr/>
        </p:nvGrpSpPr>
        <p:grpSpPr>
          <a:xfrm>
            <a:off x="3868281" y="3015550"/>
            <a:ext cx="529616" cy="1719876"/>
            <a:chOff x="1129519" y="3367069"/>
            <a:chExt cx="8356439" cy="1035106"/>
          </a:xfrm>
        </p:grpSpPr>
        <p:sp>
          <p:nvSpPr>
            <p:cNvPr id="37" name="Right Arrow 36"/>
            <p:cNvSpPr/>
            <p:nvPr/>
          </p:nvSpPr>
          <p:spPr>
            <a:xfrm>
              <a:off x="1129519" y="3520129"/>
              <a:ext cx="8356439" cy="150671"/>
            </a:xfrm>
            <a:prstGeom prst="rightArrow">
              <a:avLst/>
            </a:prstGeom>
            <a:solidFill>
              <a:srgbClr val="4C4C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p:cNvSpPr txBox="1"/>
            <p:nvPr/>
          </p:nvSpPr>
          <p:spPr>
            <a:xfrm>
              <a:off x="2169480" y="3367069"/>
              <a:ext cx="829651" cy="600065"/>
            </a:xfrm>
            <a:prstGeom prst="rect">
              <a:avLst/>
            </a:prstGeom>
          </p:spPr>
          <p:txBody>
            <a:bodyPr vert="horz" wrap="square" lIns="76091" tIns="38045" rIns="76091" bIns="38045" rtlCol="0" anchor="ctr">
              <a:normAutofit/>
            </a:bodyPr>
            <a:lstStyle/>
            <a:p>
              <a:pPr defTabSz="380457"/>
              <a:endParaRPr lang="en-US" sz="2330">
                <a:solidFill>
                  <a:srgbClr val="FFFFFF"/>
                </a:solidFill>
                <a:latin typeface="Verdana"/>
                <a:ea typeface="+mj-ea"/>
                <a:cs typeface="Verdana"/>
              </a:endParaRPr>
            </a:p>
          </p:txBody>
        </p:sp>
        <p:sp>
          <p:nvSpPr>
            <p:cNvPr id="38" name="Rectangle 37"/>
            <p:cNvSpPr/>
            <p:nvPr/>
          </p:nvSpPr>
          <p:spPr>
            <a:xfrm>
              <a:off x="1428095" y="4161369"/>
              <a:ext cx="2083565" cy="240806"/>
            </a:xfrm>
            <a:prstGeom prst="rect">
              <a:avLst/>
            </a:prstGeom>
          </p:spPr>
          <p:txBody>
            <a:bodyPr wrap="square">
              <a:spAutoFit/>
            </a:bodyPr>
            <a:lstStyle/>
            <a:p>
              <a:pPr algn="ctr" defTabSz="924744"/>
              <a:endParaRPr lang="en-US" sz="2000">
                <a:solidFill>
                  <a:schemeClr val="bg1"/>
                </a:solidFill>
                <a:latin typeface="Segoe UI" panose="020B0502040204020203" pitchFamily="34" charset="0"/>
              </a:endParaRPr>
            </a:p>
          </p:txBody>
        </p:sp>
        <p:sp>
          <p:nvSpPr>
            <p:cNvPr id="39" name="Rectangle 38"/>
            <p:cNvSpPr/>
            <p:nvPr/>
          </p:nvSpPr>
          <p:spPr>
            <a:xfrm>
              <a:off x="3989367" y="4151065"/>
              <a:ext cx="2004586" cy="240806"/>
            </a:xfrm>
            <a:prstGeom prst="rect">
              <a:avLst/>
            </a:prstGeom>
          </p:spPr>
          <p:txBody>
            <a:bodyPr wrap="square">
              <a:spAutoFit/>
            </a:bodyPr>
            <a:lstStyle/>
            <a:p>
              <a:pPr lvl="0" algn="ctr" defTabSz="1111250">
                <a:spcBef>
                  <a:spcPct val="0"/>
                </a:spcBef>
              </a:pPr>
              <a:endParaRPr lang="en-US" sz="2000">
                <a:solidFill>
                  <a:schemeClr val="bg1"/>
                </a:solidFill>
                <a:latin typeface="Segoe UI" panose="020B0502040204020203" pitchFamily="34" charset="0"/>
              </a:endParaRPr>
            </a:p>
          </p:txBody>
        </p:sp>
      </p:grpSp>
      <p:sp>
        <p:nvSpPr>
          <p:cNvPr id="2" name="Rectangle 1">
            <a:extLst>
              <a:ext uri="{FF2B5EF4-FFF2-40B4-BE49-F238E27FC236}">
                <a16:creationId xmlns:a16="http://schemas.microsoft.com/office/drawing/2014/main" id="{EA693CDF-B240-48F1-90A1-785BAC73FE0B}"/>
              </a:ext>
            </a:extLst>
          </p:cNvPr>
          <p:cNvSpPr/>
          <p:nvPr/>
        </p:nvSpPr>
        <p:spPr>
          <a:xfrm>
            <a:off x="4512949" y="3541111"/>
            <a:ext cx="2828681" cy="461665"/>
          </a:xfrm>
          <a:prstGeom prst="rect">
            <a:avLst/>
          </a:prstGeom>
        </p:spPr>
        <p:txBody>
          <a:bodyPr wrap="square">
            <a:spAutoFit/>
          </a:bodyPr>
          <a:lstStyle/>
          <a:p>
            <a:pPr lvl="0" algn="ctr" defTabSz="1111250">
              <a:spcBef>
                <a:spcPct val="0"/>
              </a:spcBef>
            </a:pPr>
            <a:endParaRPr lang="en-US" sz="2400">
              <a:solidFill>
                <a:schemeClr val="bg1"/>
              </a:solidFill>
              <a:latin typeface="Segoe UI" panose="020B0502040204020203" pitchFamily="34" charset="0"/>
            </a:endParaRPr>
          </a:p>
        </p:txBody>
      </p:sp>
      <p:sp>
        <p:nvSpPr>
          <p:cNvPr id="4" name="Rectangle 3">
            <a:extLst>
              <a:ext uri="{FF2B5EF4-FFF2-40B4-BE49-F238E27FC236}">
                <a16:creationId xmlns:a16="http://schemas.microsoft.com/office/drawing/2014/main" id="{6598A10C-4851-4F15-8FF6-70620B72E2F4}"/>
              </a:ext>
            </a:extLst>
          </p:cNvPr>
          <p:cNvSpPr/>
          <p:nvPr/>
        </p:nvSpPr>
        <p:spPr>
          <a:xfrm>
            <a:off x="1356413" y="3725776"/>
            <a:ext cx="2568768" cy="461665"/>
          </a:xfrm>
          <a:prstGeom prst="rect">
            <a:avLst/>
          </a:prstGeom>
        </p:spPr>
        <p:txBody>
          <a:bodyPr wrap="square">
            <a:spAutoFit/>
          </a:bodyPr>
          <a:lstStyle/>
          <a:p>
            <a:pPr algn="ctr" defTabSz="924744"/>
            <a:endParaRPr lang="en-US" sz="2400">
              <a:solidFill>
                <a:schemeClr val="accent2"/>
              </a:solidFill>
              <a:latin typeface="Segoe UI" panose="020B0502040204020203" pitchFamily="34" charset="0"/>
            </a:endParaRPr>
          </a:p>
        </p:txBody>
      </p:sp>
      <p:pic>
        <p:nvPicPr>
          <p:cNvPr id="27" name="Graphic 26">
            <a:extLst>
              <a:ext uri="{FF2B5EF4-FFF2-40B4-BE49-F238E27FC236}">
                <a16:creationId xmlns:a16="http://schemas.microsoft.com/office/drawing/2014/main" id="{381D25C2-8E09-44EA-9608-445828A858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63185" y="2051836"/>
            <a:ext cx="851172" cy="851172"/>
          </a:xfrm>
          <a:prstGeom prst="rect">
            <a:avLst/>
          </a:prstGeom>
        </p:spPr>
      </p:pic>
      <p:pic>
        <p:nvPicPr>
          <p:cNvPr id="29" name="Graphic 28">
            <a:extLst>
              <a:ext uri="{FF2B5EF4-FFF2-40B4-BE49-F238E27FC236}">
                <a16:creationId xmlns:a16="http://schemas.microsoft.com/office/drawing/2014/main" id="{514FF8A5-1371-4CE7-8EDC-88522ADB64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18470" y="2140408"/>
            <a:ext cx="755738" cy="894953"/>
          </a:xfrm>
          <a:prstGeom prst="rect">
            <a:avLst/>
          </a:prstGeom>
        </p:spPr>
      </p:pic>
      <p:pic>
        <p:nvPicPr>
          <p:cNvPr id="30" name="Graphic 29">
            <a:extLst>
              <a:ext uri="{FF2B5EF4-FFF2-40B4-BE49-F238E27FC236}">
                <a16:creationId xmlns:a16="http://schemas.microsoft.com/office/drawing/2014/main" id="{DE23FF18-C715-4D25-954E-AFF4220B6D4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56834" y="2132021"/>
            <a:ext cx="917945" cy="836350"/>
          </a:xfrm>
          <a:prstGeom prst="rect">
            <a:avLst/>
          </a:prstGeom>
        </p:spPr>
      </p:pic>
      <p:grpSp>
        <p:nvGrpSpPr>
          <p:cNvPr id="31" name="Group 30">
            <a:extLst>
              <a:ext uri="{FF2B5EF4-FFF2-40B4-BE49-F238E27FC236}">
                <a16:creationId xmlns:a16="http://schemas.microsoft.com/office/drawing/2014/main" id="{82D1ACE1-C38D-48F5-8269-E857E270239F}"/>
              </a:ext>
            </a:extLst>
          </p:cNvPr>
          <p:cNvGrpSpPr/>
          <p:nvPr/>
        </p:nvGrpSpPr>
        <p:grpSpPr>
          <a:xfrm>
            <a:off x="7889790" y="3054883"/>
            <a:ext cx="529616" cy="1719876"/>
            <a:chOff x="1129519" y="3367069"/>
            <a:chExt cx="8356439" cy="1035106"/>
          </a:xfrm>
        </p:grpSpPr>
        <p:sp>
          <p:nvSpPr>
            <p:cNvPr id="32" name="Right Arrow 36">
              <a:extLst>
                <a:ext uri="{FF2B5EF4-FFF2-40B4-BE49-F238E27FC236}">
                  <a16:creationId xmlns:a16="http://schemas.microsoft.com/office/drawing/2014/main" id="{6608C29B-C67C-4F4D-AAC4-FA4C64CB3732}"/>
                </a:ext>
              </a:extLst>
            </p:cNvPr>
            <p:cNvSpPr/>
            <p:nvPr/>
          </p:nvSpPr>
          <p:spPr>
            <a:xfrm>
              <a:off x="1129519" y="3520129"/>
              <a:ext cx="8356439" cy="150671"/>
            </a:xfrm>
            <a:prstGeom prst="rightArrow">
              <a:avLst/>
            </a:prstGeom>
            <a:solidFill>
              <a:srgbClr val="4C4C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TextBox 32">
              <a:extLst>
                <a:ext uri="{FF2B5EF4-FFF2-40B4-BE49-F238E27FC236}">
                  <a16:creationId xmlns:a16="http://schemas.microsoft.com/office/drawing/2014/main" id="{D6FDCFA1-1BBD-477F-B94B-0B22B7003A14}"/>
                </a:ext>
              </a:extLst>
            </p:cNvPr>
            <p:cNvSpPr txBox="1"/>
            <p:nvPr/>
          </p:nvSpPr>
          <p:spPr>
            <a:xfrm>
              <a:off x="2169480" y="3367069"/>
              <a:ext cx="829651" cy="600065"/>
            </a:xfrm>
            <a:prstGeom prst="rect">
              <a:avLst/>
            </a:prstGeom>
          </p:spPr>
          <p:txBody>
            <a:bodyPr vert="horz" wrap="square" lIns="76091" tIns="38045" rIns="76091" bIns="38045" rtlCol="0" anchor="ctr">
              <a:normAutofit/>
            </a:bodyPr>
            <a:lstStyle/>
            <a:p>
              <a:pPr defTabSz="380457"/>
              <a:endParaRPr lang="en-US" sz="2330">
                <a:solidFill>
                  <a:srgbClr val="FFFFFF"/>
                </a:solidFill>
                <a:latin typeface="Verdana"/>
                <a:ea typeface="+mj-ea"/>
                <a:cs typeface="Verdana"/>
              </a:endParaRPr>
            </a:p>
          </p:txBody>
        </p:sp>
        <p:sp>
          <p:nvSpPr>
            <p:cNvPr id="34" name="Rectangle 33">
              <a:extLst>
                <a:ext uri="{FF2B5EF4-FFF2-40B4-BE49-F238E27FC236}">
                  <a16:creationId xmlns:a16="http://schemas.microsoft.com/office/drawing/2014/main" id="{60DAEB3C-BEBA-4431-80D3-68E26B0F1AA6}"/>
                </a:ext>
              </a:extLst>
            </p:cNvPr>
            <p:cNvSpPr/>
            <p:nvPr/>
          </p:nvSpPr>
          <p:spPr>
            <a:xfrm>
              <a:off x="1428095" y="4161369"/>
              <a:ext cx="2083565" cy="240806"/>
            </a:xfrm>
            <a:prstGeom prst="rect">
              <a:avLst/>
            </a:prstGeom>
          </p:spPr>
          <p:txBody>
            <a:bodyPr wrap="square">
              <a:spAutoFit/>
            </a:bodyPr>
            <a:lstStyle/>
            <a:p>
              <a:pPr algn="ctr" defTabSz="924744"/>
              <a:endParaRPr lang="en-US" sz="2000">
                <a:solidFill>
                  <a:schemeClr val="bg1"/>
                </a:solidFill>
                <a:latin typeface="Segoe UI" panose="020B0502040204020203" pitchFamily="34" charset="0"/>
              </a:endParaRPr>
            </a:p>
          </p:txBody>
        </p:sp>
        <p:sp>
          <p:nvSpPr>
            <p:cNvPr id="36" name="Rectangle 35">
              <a:extLst>
                <a:ext uri="{FF2B5EF4-FFF2-40B4-BE49-F238E27FC236}">
                  <a16:creationId xmlns:a16="http://schemas.microsoft.com/office/drawing/2014/main" id="{8095158C-D0D5-49DF-9929-99BEBFA0768A}"/>
                </a:ext>
              </a:extLst>
            </p:cNvPr>
            <p:cNvSpPr/>
            <p:nvPr/>
          </p:nvSpPr>
          <p:spPr>
            <a:xfrm>
              <a:off x="3989367" y="4151065"/>
              <a:ext cx="2004586" cy="240806"/>
            </a:xfrm>
            <a:prstGeom prst="rect">
              <a:avLst/>
            </a:prstGeom>
          </p:spPr>
          <p:txBody>
            <a:bodyPr wrap="square">
              <a:spAutoFit/>
            </a:bodyPr>
            <a:lstStyle/>
            <a:p>
              <a:pPr lvl="0" algn="ctr" defTabSz="1111250">
                <a:spcBef>
                  <a:spcPct val="0"/>
                </a:spcBef>
              </a:pPr>
              <a:endParaRPr lang="en-US" sz="2000">
                <a:solidFill>
                  <a:schemeClr val="bg1"/>
                </a:solidFill>
                <a:latin typeface="Segoe UI" panose="020B0502040204020203" pitchFamily="34" charset="0"/>
              </a:endParaRPr>
            </a:p>
          </p:txBody>
        </p:sp>
      </p:grpSp>
    </p:spTree>
    <p:custDataLst>
      <p:tags r:id="rId1"/>
    </p:custDataLst>
    <p:extLst>
      <p:ext uri="{BB962C8B-B14F-4D97-AF65-F5344CB8AC3E}">
        <p14:creationId xmlns:p14="http://schemas.microsoft.com/office/powerpoint/2010/main" val="3296076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40080" y="1645289"/>
            <a:ext cx="11015282" cy="4960047"/>
          </a:xfrm>
        </p:spPr>
        <p:txBody>
          <a:bodyPr anchor="t">
            <a:noAutofit/>
          </a:bodyPr>
          <a:lstStyle/>
          <a:p>
            <a:pPr marL="0" indent="0">
              <a:lnSpc>
                <a:spcPct val="100000"/>
              </a:lnSpc>
              <a:spcBef>
                <a:spcPts val="0"/>
              </a:spcBef>
              <a:buNone/>
            </a:pPr>
            <a:r>
              <a:rPr lang="en-US" sz="2600"/>
              <a:t>Single mom lives alone with her 7-year-old son. Reporter is a prevention and aftercare worker from a nurturing parent program. Reporter stated that the house is dark and in disarray and chaos. Half-eaten, dried-out food on paper plates was spread out all over the counters and sink, and cockroaches were observed. Child appears supervised, clean, and well fed, but he regularly plays in the room with the cockroaches. He appears to have multiple red marks of different sizes that look like insect bites on his legs, which he frequently scratches. The reporter stated this is an ongoing issue, and he is concerned about the child’s health and well-being. </a:t>
            </a:r>
          </a:p>
          <a:p>
            <a:pPr marL="0" indent="0">
              <a:lnSpc>
                <a:spcPct val="100000"/>
              </a:lnSpc>
              <a:spcBef>
                <a:spcPts val="0"/>
              </a:spcBef>
              <a:buNone/>
            </a:pPr>
            <a:endParaRPr lang="en-US" sz="2600"/>
          </a:p>
          <a:p>
            <a:pPr>
              <a:spcBef>
                <a:spcPts val="0"/>
              </a:spcBef>
            </a:pPr>
            <a:r>
              <a:rPr lang="en-US" sz="2600" b="1"/>
              <a:t>Assume this will be evaluated in for “Inadequate/hazardous shelter.” What should the response time be and why?</a:t>
            </a:r>
          </a:p>
          <a:p>
            <a:pPr marL="0" indent="0">
              <a:lnSpc>
                <a:spcPct val="100000"/>
              </a:lnSpc>
              <a:spcBef>
                <a:spcPts val="0"/>
              </a:spcBef>
              <a:buNone/>
            </a:pPr>
            <a:endParaRPr lang="en-US" sz="2600" b="1" i="1"/>
          </a:p>
        </p:txBody>
      </p:sp>
      <p:sp>
        <p:nvSpPr>
          <p:cNvPr id="2" name="Title 1"/>
          <p:cNvSpPr>
            <a:spLocks noGrp="1"/>
          </p:cNvSpPr>
          <p:nvPr>
            <p:ph type="title"/>
          </p:nvPr>
        </p:nvSpPr>
        <p:spPr/>
        <p:txBody>
          <a:bodyPr/>
          <a:lstStyle/>
          <a:p>
            <a:r>
              <a:rPr lang="en-US"/>
              <a:t>Response Priority Practice</a:t>
            </a:r>
          </a:p>
        </p:txBody>
      </p:sp>
    </p:spTree>
    <p:custDataLst>
      <p:tags r:id="rId1"/>
    </p:custDataLst>
    <p:extLst>
      <p:ext uri="{BB962C8B-B14F-4D97-AF65-F5344CB8AC3E}">
        <p14:creationId xmlns:p14="http://schemas.microsoft.com/office/powerpoint/2010/main" val="49741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7A6B0B-DAB9-D44A-A356-B848909E9208}"/>
              </a:ext>
            </a:extLst>
          </p:cNvPr>
          <p:cNvSpPr>
            <a:spLocks noGrp="1"/>
          </p:cNvSpPr>
          <p:nvPr>
            <p:ph type="body" sz="quarter" idx="11"/>
          </p:nvPr>
        </p:nvSpPr>
        <p:spPr>
          <a:xfrm>
            <a:off x="640080" y="1645289"/>
            <a:ext cx="11015282" cy="4847581"/>
          </a:xfrm>
        </p:spPr>
        <p:txBody>
          <a:bodyPr/>
          <a:lstStyle/>
          <a:p>
            <a:pPr marL="0" indent="0">
              <a:lnSpc>
                <a:spcPct val="100000"/>
              </a:lnSpc>
              <a:spcBef>
                <a:spcPts val="0"/>
              </a:spcBef>
              <a:buNone/>
            </a:pPr>
            <a:r>
              <a:rPr lang="en-US" sz="2400"/>
              <a:t>A nurse from a local hospital called the hotline to report the physical abuse and neglect of an 18-month-old child. The nurse reported that she is concerned for child’s safety in the mom’s care because mom is “quick-tempered, aggressive, and seems like a substance abuser.” The nurse reported that she heard that mom became upset with an ex-boyfriend earlier today and “took her anger out on the child.” It was reported that mom yelled at child and pushed him away from her, causing child to stumble back and start crying. It was reported that mom then grabbed the child and dropped him in his crib, where he continued to cry. Mom’s sister later brought the child to the ER. Mom joined about 45 minutes afterward. The nurse reported that no injuries were noted. </a:t>
            </a:r>
          </a:p>
          <a:p>
            <a:pPr marL="0" indent="0">
              <a:lnSpc>
                <a:spcPct val="100000"/>
              </a:lnSpc>
              <a:spcBef>
                <a:spcPts val="0"/>
              </a:spcBef>
              <a:buNone/>
            </a:pPr>
            <a:endParaRPr lang="en-US" sz="2400" b="1" i="1"/>
          </a:p>
          <a:p>
            <a:pPr marL="0" indent="0">
              <a:lnSpc>
                <a:spcPct val="100000"/>
              </a:lnSpc>
              <a:spcBef>
                <a:spcPts val="0"/>
              </a:spcBef>
              <a:buNone/>
            </a:pPr>
            <a:r>
              <a:rPr lang="en-US" sz="2400" b="1"/>
              <a:t>Assume this will be evaluated in for “Caregiver action is likely to cause injury.” What should the response time be and why?</a:t>
            </a:r>
          </a:p>
          <a:p>
            <a:endParaRPr lang="en-US" sz="2400"/>
          </a:p>
        </p:txBody>
      </p:sp>
      <p:sp>
        <p:nvSpPr>
          <p:cNvPr id="2" name="Title 1"/>
          <p:cNvSpPr>
            <a:spLocks noGrp="1"/>
          </p:cNvSpPr>
          <p:nvPr>
            <p:ph type="title"/>
          </p:nvPr>
        </p:nvSpPr>
        <p:spPr/>
        <p:txBody>
          <a:bodyPr/>
          <a:lstStyle/>
          <a:p>
            <a:r>
              <a:rPr lang="en-US"/>
              <a:t>Response priority Practice</a:t>
            </a:r>
          </a:p>
        </p:txBody>
      </p:sp>
    </p:spTree>
    <p:custDataLst>
      <p:tags r:id="rId1"/>
    </p:custDataLst>
    <p:extLst>
      <p:ext uri="{BB962C8B-B14F-4D97-AF65-F5344CB8AC3E}">
        <p14:creationId xmlns:p14="http://schemas.microsoft.com/office/powerpoint/2010/main" val="738981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ECD26-362C-453E-08A7-224D63DC955E}"/>
              </a:ext>
            </a:extLst>
          </p:cNvPr>
          <p:cNvSpPr>
            <a:spLocks noGrp="1"/>
          </p:cNvSpPr>
          <p:nvPr>
            <p:ph type="title"/>
          </p:nvPr>
        </p:nvSpPr>
        <p:spPr/>
        <p:txBody>
          <a:bodyPr/>
          <a:lstStyle/>
          <a:p>
            <a:r>
              <a:rPr lang="en-US" sz="6600"/>
              <a:t>Strengthening practice</a:t>
            </a:r>
            <a:endParaRPr lang="en-US"/>
          </a:p>
        </p:txBody>
      </p:sp>
    </p:spTree>
    <p:custDataLst>
      <p:tags r:id="rId1"/>
    </p:custDataLst>
    <p:extLst>
      <p:ext uri="{BB962C8B-B14F-4D97-AF65-F5344CB8AC3E}">
        <p14:creationId xmlns:p14="http://schemas.microsoft.com/office/powerpoint/2010/main" val="2431980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35750-D551-C928-4F74-54696B8F43D8}"/>
              </a:ext>
            </a:extLst>
          </p:cNvPr>
          <p:cNvSpPr>
            <a:spLocks noGrp="1"/>
          </p:cNvSpPr>
          <p:nvPr>
            <p:ph type="title"/>
          </p:nvPr>
        </p:nvSpPr>
        <p:spPr/>
        <p:txBody>
          <a:bodyPr/>
          <a:lstStyle/>
          <a:p>
            <a:r>
              <a:rPr lang="en-US" altLang="en-US" sz="4400"/>
              <a:t>Practice Exercise</a:t>
            </a:r>
            <a:endParaRPr lang="en-US"/>
          </a:p>
        </p:txBody>
      </p:sp>
      <p:sp>
        <p:nvSpPr>
          <p:cNvPr id="43011" name="Rectangle 3"/>
          <p:cNvSpPr>
            <a:spLocks noGrp="1" noChangeArrowheads="1"/>
          </p:cNvSpPr>
          <p:nvPr>
            <p:ph type="body" sz="quarter" idx="4294967295"/>
          </p:nvPr>
        </p:nvSpPr>
        <p:spPr bwMode="auto">
          <a:xfrm>
            <a:off x="639662" y="1645288"/>
            <a:ext cx="11015662" cy="1049771"/>
          </a:xfrm>
        </p:spPr>
        <p:txBody>
          <a:bodyPr wrap="square" numCol="1" anchor="t" anchorCtr="0" compatLnSpc="1">
            <a:prstTxWarp prst="textNoShape">
              <a:avLst/>
            </a:prstTxWarp>
          </a:bodyPr>
          <a:lstStyle/>
          <a:p>
            <a:pPr marL="457200" indent="-457200">
              <a:lnSpc>
                <a:spcPct val="100000"/>
              </a:lnSpc>
              <a:spcBef>
                <a:spcPct val="0"/>
              </a:spcBef>
              <a:spcAft>
                <a:spcPts val="600"/>
              </a:spcAft>
            </a:pPr>
            <a:r>
              <a:rPr lang="en-US" altLang="en-US" dirty="0">
                <a:latin typeface="Segoe UI"/>
                <a:cs typeface="Segoe UI"/>
              </a:rPr>
              <a:t>Divide into groups of three. Assign role A, B, or C to each person. </a:t>
            </a:r>
            <a:endParaRPr lang="en-US" altLang="en-US"/>
          </a:p>
          <a:p>
            <a:pPr marL="457200" indent="-457200" eaLnBrk="1" hangingPunct="1">
              <a:lnSpc>
                <a:spcPct val="100000"/>
              </a:lnSpc>
              <a:spcBef>
                <a:spcPct val="0"/>
              </a:spcBef>
              <a:spcAft>
                <a:spcPts val="600"/>
              </a:spcAft>
            </a:pPr>
            <a:r>
              <a:rPr lang="en-US" altLang="en-US" dirty="0">
                <a:latin typeface="Segoe UI"/>
                <a:cs typeface="Segoe UI"/>
              </a:rPr>
              <a:t>Three rounds; five minutes per round.</a:t>
            </a:r>
          </a:p>
          <a:p>
            <a:pPr marL="457200" indent="-457200">
              <a:lnSpc>
                <a:spcPct val="100000"/>
              </a:lnSpc>
              <a:spcBef>
                <a:spcPct val="0"/>
              </a:spcBef>
              <a:spcAft>
                <a:spcPts val="600"/>
              </a:spcAft>
            </a:pPr>
            <a:r>
              <a:rPr lang="en-US" altLang="en-US" dirty="0">
                <a:latin typeface="Segoe UI"/>
                <a:cs typeface="Segoe UI"/>
              </a:rPr>
              <a:t>Extra Credit: Use the Solution Focused Questions prompts, or the “missing link” questions guide in participant guide to walk through vignettes.</a:t>
            </a:r>
          </a:p>
        </p:txBody>
      </p:sp>
      <p:sp>
        <p:nvSpPr>
          <p:cNvPr id="43012" name="Rectangle 4"/>
          <p:cNvSpPr>
            <a:spLocks noChangeArrowheads="1"/>
          </p:cNvSpPr>
          <p:nvPr/>
        </p:nvSpPr>
        <p:spPr bwMode="auto">
          <a:xfrm>
            <a:off x="1524001" y="26950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graphicFrame>
        <p:nvGraphicFramePr>
          <p:cNvPr id="15466" name="Group 106"/>
          <p:cNvGraphicFramePr>
            <a:graphicFrameLocks noGrp="1"/>
          </p:cNvGraphicFramePr>
          <p:nvPr>
            <p:extLst>
              <p:ext uri="{D42A27DB-BD31-4B8C-83A1-F6EECF244321}">
                <p14:modId xmlns:p14="http://schemas.microsoft.com/office/powerpoint/2010/main" val="706484348"/>
              </p:ext>
            </p:extLst>
          </p:nvPr>
        </p:nvGraphicFramePr>
        <p:xfrm>
          <a:off x="639661" y="4176364"/>
          <a:ext cx="11015660" cy="2072696"/>
        </p:xfrm>
        <a:graphic>
          <a:graphicData uri="http://schemas.openxmlformats.org/drawingml/2006/table">
            <a:tbl>
              <a:tblPr>
                <a:tableStyleId>{616DA210-FB5B-4158-B5E0-FEB733F419BA}</a:tableStyleId>
              </a:tblPr>
              <a:tblGrid>
                <a:gridCol w="2124664">
                  <a:extLst>
                    <a:ext uri="{9D8B030D-6E8A-4147-A177-3AD203B41FA5}">
                      <a16:colId xmlns:a16="http://schemas.microsoft.com/office/drawing/2014/main" val="20000"/>
                    </a:ext>
                  </a:extLst>
                </a:gridCol>
                <a:gridCol w="2762465">
                  <a:extLst>
                    <a:ext uri="{9D8B030D-6E8A-4147-A177-3AD203B41FA5}">
                      <a16:colId xmlns:a16="http://schemas.microsoft.com/office/drawing/2014/main" val="20001"/>
                    </a:ext>
                  </a:extLst>
                </a:gridCol>
                <a:gridCol w="3272742">
                  <a:extLst>
                    <a:ext uri="{9D8B030D-6E8A-4147-A177-3AD203B41FA5}">
                      <a16:colId xmlns:a16="http://schemas.microsoft.com/office/drawing/2014/main" val="20002"/>
                    </a:ext>
                  </a:extLst>
                </a:gridCol>
                <a:gridCol w="2855789">
                  <a:extLst>
                    <a:ext uri="{9D8B030D-6E8A-4147-A177-3AD203B41FA5}">
                      <a16:colId xmlns:a16="http://schemas.microsoft.com/office/drawing/2014/main" val="3269956694"/>
                    </a:ext>
                  </a:extLst>
                </a:gridCol>
              </a:tblGrid>
              <a:tr h="3709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a:ln>
                            <a:noFill/>
                          </a:ln>
                          <a:solidFill>
                            <a:schemeClr val="bg1"/>
                          </a:solidFill>
                          <a:effectLst/>
                          <a:latin typeface="+mn-lt"/>
                        </a:rPr>
                        <a:t>ROUND</a:t>
                      </a:r>
                      <a:endParaRPr kumimoji="0" lang="en-US" sz="2800" b="1" i="0" u="none" strike="noStrike" cap="none" normalizeH="0" baseline="0">
                        <a:ln>
                          <a:noFill/>
                        </a:ln>
                        <a:solidFill>
                          <a:schemeClr val="bg1"/>
                        </a:solidFill>
                        <a:effectLst/>
                        <a:latin typeface="+mn-lt"/>
                      </a:endParaRPr>
                    </a:p>
                  </a:txBody>
                  <a:tcPr marT="45727" marB="45727" anchor="ctr" horzOverflow="overflow">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a:ln>
                            <a:noFill/>
                          </a:ln>
                          <a:solidFill>
                            <a:schemeClr val="bg1"/>
                          </a:solidFill>
                          <a:effectLst/>
                          <a:latin typeface="+mn-lt"/>
                        </a:rPr>
                        <a:t>PERSON A</a:t>
                      </a:r>
                      <a:endParaRPr kumimoji="0" lang="en-US" sz="2800" b="1" i="0" u="none" strike="noStrike" cap="none" normalizeH="0" baseline="0">
                        <a:ln>
                          <a:noFill/>
                        </a:ln>
                        <a:solidFill>
                          <a:schemeClr val="bg1"/>
                        </a:solidFill>
                        <a:effectLst/>
                        <a:latin typeface="+mn-lt"/>
                      </a:endParaRPr>
                    </a:p>
                  </a:txBody>
                  <a:tcPr marT="45727" marB="45727" anchor="ctr" horzOverflow="overflow">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a:ln>
                            <a:noFill/>
                          </a:ln>
                          <a:solidFill>
                            <a:schemeClr val="bg1"/>
                          </a:solidFill>
                          <a:effectLst/>
                          <a:latin typeface="+mn-lt"/>
                        </a:rPr>
                        <a:t>PERSON B</a:t>
                      </a:r>
                      <a:endParaRPr kumimoji="0" lang="en-US" sz="2800" b="1" i="0" u="none" strike="noStrike" cap="none" normalizeH="0" baseline="0">
                        <a:ln>
                          <a:noFill/>
                        </a:ln>
                        <a:solidFill>
                          <a:schemeClr val="bg1"/>
                        </a:solidFill>
                        <a:effectLst/>
                        <a:latin typeface="+mn-lt"/>
                      </a:endParaRPr>
                    </a:p>
                  </a:txBody>
                  <a:tcPr marT="45727" marB="45727" anchor="ctr" horzOverflow="overflow">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chemeClr val="bg1"/>
                          </a:solidFill>
                          <a:effectLst/>
                          <a:latin typeface="+mn-lt"/>
                        </a:rPr>
                        <a:t>PERSON C</a:t>
                      </a:r>
                    </a:p>
                  </a:txBody>
                  <a:tcPr marT="45727" marB="45727" anchor="ctr" horzOverflow="overflow">
                    <a:solidFill>
                      <a:schemeClr val="tx2"/>
                    </a:solidFill>
                  </a:tcPr>
                </a:tc>
                <a:extLst>
                  <a:ext uri="{0D108BD9-81ED-4DB2-BD59-A6C34878D82A}">
                    <a16:rowId xmlns:a16="http://schemas.microsoft.com/office/drawing/2014/main" val="10000"/>
                  </a:ext>
                </a:extLst>
              </a:tr>
              <a:tr h="3709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chemeClr val="tx1"/>
                          </a:solidFill>
                          <a:effectLst/>
                          <a:latin typeface="+mn-lt"/>
                        </a:rPr>
                        <a:t>1</a:t>
                      </a:r>
                      <a:endParaRPr kumimoji="0" lang="en-US" sz="2800" b="1" i="0" u="none" strike="noStrike" cap="none" normalizeH="0" baseline="0" dirty="0">
                        <a:ln>
                          <a:noFill/>
                        </a:ln>
                        <a:solidFill>
                          <a:schemeClr val="tx1"/>
                        </a:solidFill>
                        <a:effectLst/>
                        <a:latin typeface="+mn-lt"/>
                      </a:endParaRPr>
                    </a:p>
                  </a:txBody>
                  <a:tcPr marT="45727" marB="45727" anchor="ctr" horzOverflow="overflow">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u="none" strike="noStrike" cap="none" normalizeH="0" baseline="0">
                          <a:ln>
                            <a:noFill/>
                          </a:ln>
                          <a:solidFill>
                            <a:schemeClr val="tx1"/>
                          </a:solidFill>
                          <a:effectLst/>
                          <a:latin typeface="+mn-lt"/>
                        </a:rPr>
                        <a:t>Interviewer</a:t>
                      </a:r>
                      <a:endParaRPr kumimoji="0" lang="en-US" sz="2800" b="0" i="0" u="none" strike="noStrike" cap="none" normalizeH="0" baseline="0">
                        <a:ln>
                          <a:noFill/>
                        </a:ln>
                        <a:solidFill>
                          <a:schemeClr val="tx1"/>
                        </a:solidFill>
                        <a:effectLst/>
                        <a:latin typeface="+mn-lt"/>
                      </a:endParaRPr>
                    </a:p>
                  </a:txBody>
                  <a:tcPr marT="45727" marB="45727" anchor="ctr" horzOverflow="overflow">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u="none" strike="noStrike" cap="none" normalizeH="0" baseline="0">
                          <a:ln>
                            <a:noFill/>
                          </a:ln>
                          <a:solidFill>
                            <a:schemeClr val="tx1"/>
                          </a:solidFill>
                          <a:effectLst/>
                          <a:latin typeface="+mn-lt"/>
                        </a:rPr>
                        <a:t>Reporter</a:t>
                      </a:r>
                      <a:endParaRPr kumimoji="0" lang="en-US" sz="2800" b="0" i="0" u="none" strike="noStrike" cap="none" normalizeH="0" baseline="0">
                        <a:ln>
                          <a:noFill/>
                        </a:ln>
                        <a:solidFill>
                          <a:schemeClr val="tx1"/>
                        </a:solidFill>
                        <a:effectLst/>
                        <a:latin typeface="+mn-lt"/>
                      </a:endParaRPr>
                    </a:p>
                  </a:txBody>
                  <a:tcPr marT="45727" marB="45727" anchor="ctr" horzOverflow="overflow">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chemeClr val="tx1"/>
                          </a:solidFill>
                          <a:effectLst/>
                          <a:latin typeface="+mn-lt"/>
                        </a:rPr>
                        <a:t>Coach</a:t>
                      </a:r>
                    </a:p>
                  </a:txBody>
                  <a:tcPr marT="45727" marB="45727" anchor="ctr" horzOverflow="overflow">
                    <a:noFill/>
                  </a:tcPr>
                </a:tc>
                <a:extLst>
                  <a:ext uri="{0D108BD9-81ED-4DB2-BD59-A6C34878D82A}">
                    <a16:rowId xmlns:a16="http://schemas.microsoft.com/office/drawing/2014/main" val="10001"/>
                  </a:ext>
                </a:extLst>
              </a:tr>
              <a:tr h="3709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a:ln>
                            <a:noFill/>
                          </a:ln>
                          <a:solidFill>
                            <a:schemeClr val="tx1"/>
                          </a:solidFill>
                          <a:effectLst/>
                          <a:latin typeface="+mn-lt"/>
                        </a:rPr>
                        <a:t>2</a:t>
                      </a:r>
                      <a:endParaRPr kumimoji="0" lang="en-US" sz="2800" b="1" i="0" u="none" strike="noStrike" cap="none" normalizeH="0" baseline="0">
                        <a:ln>
                          <a:noFill/>
                        </a:ln>
                        <a:solidFill>
                          <a:schemeClr val="tx1"/>
                        </a:solidFill>
                        <a:effectLst/>
                        <a:latin typeface="+mn-lt"/>
                      </a:endParaRPr>
                    </a:p>
                  </a:txBody>
                  <a:tcPr marT="45727" marB="45727" anchor="ctr" horzOverflow="overflow">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u="none" strike="noStrike" cap="none" normalizeH="0" baseline="0">
                          <a:ln>
                            <a:noFill/>
                          </a:ln>
                          <a:solidFill>
                            <a:schemeClr val="tx1"/>
                          </a:solidFill>
                          <a:effectLst/>
                          <a:latin typeface="+mn-lt"/>
                        </a:rPr>
                        <a:t>Reporter</a:t>
                      </a:r>
                      <a:endParaRPr kumimoji="0" lang="en-US" sz="2800" b="0" i="0" u="none" strike="noStrike" cap="none" normalizeH="0" baseline="0">
                        <a:ln>
                          <a:noFill/>
                        </a:ln>
                        <a:solidFill>
                          <a:schemeClr val="tx1"/>
                        </a:solidFill>
                        <a:effectLst/>
                        <a:latin typeface="+mn-lt"/>
                      </a:endParaRPr>
                    </a:p>
                  </a:txBody>
                  <a:tcPr marT="45727" marB="45727" anchor="ctr" horzOverflow="overflow">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u="none" strike="noStrike" cap="none" normalizeH="0" baseline="0">
                          <a:ln>
                            <a:noFill/>
                          </a:ln>
                          <a:solidFill>
                            <a:schemeClr val="tx1"/>
                          </a:solidFill>
                          <a:effectLst/>
                          <a:latin typeface="+mn-lt"/>
                        </a:rPr>
                        <a:t>Coach</a:t>
                      </a:r>
                      <a:endParaRPr kumimoji="0" lang="en-US" sz="2800" b="0" i="0" u="none" strike="noStrike" cap="none" normalizeH="0" baseline="0">
                        <a:ln>
                          <a:noFill/>
                        </a:ln>
                        <a:solidFill>
                          <a:schemeClr val="tx1"/>
                        </a:solidFill>
                        <a:effectLst/>
                        <a:latin typeface="+mn-lt"/>
                      </a:endParaRPr>
                    </a:p>
                  </a:txBody>
                  <a:tcPr marT="45727" marB="45727" anchor="ctr" horzOverflow="overflow">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u="none" strike="noStrike" cap="none" normalizeH="0" baseline="0">
                          <a:ln>
                            <a:noFill/>
                          </a:ln>
                          <a:solidFill>
                            <a:schemeClr val="tx1"/>
                          </a:solidFill>
                          <a:effectLst/>
                          <a:latin typeface="+mn-lt"/>
                        </a:rPr>
                        <a:t>Interviewer</a:t>
                      </a:r>
                      <a:endParaRPr kumimoji="0" lang="en-US" sz="2800" b="0" i="0" u="none" strike="noStrike" cap="none" normalizeH="0" baseline="0">
                        <a:ln>
                          <a:noFill/>
                        </a:ln>
                        <a:solidFill>
                          <a:schemeClr val="tx1"/>
                        </a:solidFill>
                        <a:effectLst/>
                        <a:latin typeface="+mn-lt"/>
                      </a:endParaRPr>
                    </a:p>
                  </a:txBody>
                  <a:tcPr marT="45727" marB="45727" anchor="ctr" horzOverflow="overflow">
                    <a:noFill/>
                  </a:tcPr>
                </a:tc>
                <a:extLst>
                  <a:ext uri="{0D108BD9-81ED-4DB2-BD59-A6C34878D82A}">
                    <a16:rowId xmlns:a16="http://schemas.microsoft.com/office/drawing/2014/main" val="10002"/>
                  </a:ext>
                </a:extLst>
              </a:tr>
              <a:tr h="3667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a:ln>
                            <a:noFill/>
                          </a:ln>
                          <a:solidFill>
                            <a:schemeClr val="tx1"/>
                          </a:solidFill>
                          <a:effectLst/>
                          <a:latin typeface="+mn-lt"/>
                        </a:rPr>
                        <a:t>3</a:t>
                      </a:r>
                      <a:endParaRPr kumimoji="0" lang="en-US" sz="2800" b="1" i="0" u="none" strike="noStrike" cap="none" normalizeH="0" baseline="0">
                        <a:ln>
                          <a:noFill/>
                        </a:ln>
                        <a:solidFill>
                          <a:schemeClr val="tx1"/>
                        </a:solidFill>
                        <a:effectLst/>
                        <a:latin typeface="+mn-lt"/>
                      </a:endParaRPr>
                    </a:p>
                  </a:txBody>
                  <a:tcPr marT="45727" marB="45727" anchor="ctr" horzOverflow="overflow">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u="none" strike="noStrike" cap="none" normalizeH="0" baseline="0">
                          <a:ln>
                            <a:noFill/>
                          </a:ln>
                          <a:solidFill>
                            <a:schemeClr val="tx1"/>
                          </a:solidFill>
                          <a:effectLst/>
                          <a:latin typeface="+mn-lt"/>
                        </a:rPr>
                        <a:t>Coach</a:t>
                      </a:r>
                      <a:endParaRPr kumimoji="0" lang="en-US" sz="2800" b="0" i="0" u="none" strike="noStrike" cap="none" normalizeH="0" baseline="0">
                        <a:ln>
                          <a:noFill/>
                        </a:ln>
                        <a:solidFill>
                          <a:schemeClr val="tx1"/>
                        </a:solidFill>
                        <a:effectLst/>
                        <a:latin typeface="+mn-lt"/>
                      </a:endParaRPr>
                    </a:p>
                  </a:txBody>
                  <a:tcPr marT="45727" marB="45727" anchor="ctr" horzOverflow="overflow">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u="none" strike="noStrike" cap="none" normalizeH="0" baseline="0">
                          <a:ln>
                            <a:noFill/>
                          </a:ln>
                          <a:solidFill>
                            <a:schemeClr val="tx1"/>
                          </a:solidFill>
                          <a:effectLst/>
                          <a:latin typeface="+mn-lt"/>
                        </a:rPr>
                        <a:t>Interviewer</a:t>
                      </a:r>
                      <a:endParaRPr kumimoji="0" lang="en-US" sz="2800" b="0" i="0" u="none" strike="noStrike" cap="none" normalizeH="0" baseline="0">
                        <a:ln>
                          <a:noFill/>
                        </a:ln>
                        <a:solidFill>
                          <a:schemeClr val="tx1"/>
                        </a:solidFill>
                        <a:effectLst/>
                        <a:latin typeface="+mn-lt"/>
                      </a:endParaRPr>
                    </a:p>
                  </a:txBody>
                  <a:tcPr marT="45727" marB="45727" anchor="ctr" horzOverflow="overflow">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mn-lt"/>
                        </a:rPr>
                        <a:t>Reporter</a:t>
                      </a:r>
                    </a:p>
                  </a:txBody>
                  <a:tcPr marT="45727" marB="45727" anchor="ctr" horzOverflow="overflow">
                    <a:noFill/>
                  </a:tcPr>
                </a:tc>
                <a:extLst>
                  <a:ext uri="{0D108BD9-81ED-4DB2-BD59-A6C34878D82A}">
                    <a16:rowId xmlns:a16="http://schemas.microsoft.com/office/drawing/2014/main" val="10003"/>
                  </a:ext>
                </a:extLst>
              </a:tr>
            </a:tbl>
          </a:graphicData>
        </a:graphic>
      </p:graphicFrame>
      <p:sp>
        <p:nvSpPr>
          <p:cNvPr id="43039" name="Rectangle 107"/>
          <p:cNvSpPr>
            <a:spLocks noChangeArrowheads="1"/>
          </p:cNvSpPr>
          <p:nvPr/>
        </p:nvSpPr>
        <p:spPr bwMode="auto">
          <a:xfrm>
            <a:off x="1524001" y="379360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Tree>
    <p:custDataLst>
      <p:tags r:id="rId1"/>
    </p:custDataLst>
    <p:extLst>
      <p:ext uri="{BB962C8B-B14F-4D97-AF65-F5344CB8AC3E}">
        <p14:creationId xmlns:p14="http://schemas.microsoft.com/office/powerpoint/2010/main" val="360307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93CC79-6190-A8C9-EE98-0359EF84D3B2}"/>
              </a:ext>
            </a:extLst>
          </p:cNvPr>
          <p:cNvSpPr>
            <a:spLocks noGrp="1"/>
          </p:cNvSpPr>
          <p:nvPr>
            <p:ph type="title"/>
          </p:nvPr>
        </p:nvSpPr>
        <p:spPr/>
        <p:txBody>
          <a:bodyPr/>
          <a:lstStyle/>
          <a:p>
            <a:r>
              <a:rPr lang="en-US" altLang="en-US" sz="4400"/>
              <a:t>Roles</a:t>
            </a:r>
            <a:endParaRPr lang="en-US"/>
          </a:p>
        </p:txBody>
      </p:sp>
      <p:sp>
        <p:nvSpPr>
          <p:cNvPr id="5" name="TextBox 4">
            <a:extLst>
              <a:ext uri="{FF2B5EF4-FFF2-40B4-BE49-F238E27FC236}">
                <a16:creationId xmlns:a16="http://schemas.microsoft.com/office/drawing/2014/main" id="{C8A79FC6-F189-A530-CBD0-002D6EEECA15}"/>
              </a:ext>
            </a:extLst>
          </p:cNvPr>
          <p:cNvSpPr txBox="1"/>
          <p:nvPr/>
        </p:nvSpPr>
        <p:spPr>
          <a:xfrm>
            <a:off x="639661" y="1645289"/>
            <a:ext cx="11015661" cy="4832092"/>
          </a:xfrm>
          <a:prstGeom prst="rect">
            <a:avLst/>
          </a:prstGeom>
          <a:noFill/>
        </p:spPr>
        <p:txBody>
          <a:bodyPr wrap="square">
            <a:spAutoFit/>
          </a:bodyPr>
          <a:lstStyle/>
          <a:p>
            <a:pPr>
              <a:spcBef>
                <a:spcPct val="0"/>
              </a:spcBef>
              <a:defRPr/>
            </a:pPr>
            <a:r>
              <a:rPr lang="en-US" sz="2400" b="1">
                <a:solidFill>
                  <a:schemeClr val="accent6"/>
                </a:solidFill>
              </a:rPr>
              <a:t>Interviewer</a:t>
            </a:r>
          </a:p>
          <a:p>
            <a:pPr lvl="1" indent="-457200">
              <a:spcBef>
                <a:spcPct val="0"/>
              </a:spcBef>
              <a:buClr>
                <a:schemeClr val="accent1"/>
              </a:buClr>
              <a:buSzPct val="100000"/>
              <a:buFont typeface="Arial" panose="020B0604020202020204" pitchFamily="34" charset="0"/>
              <a:buChar char="•"/>
              <a:defRPr/>
            </a:pPr>
            <a:r>
              <a:rPr lang="en-US" sz="2400"/>
              <a:t>Practice using the SDM hotline tool definitions during a live interview to guide assessment questions.</a:t>
            </a:r>
          </a:p>
          <a:p>
            <a:pPr lvl="1" indent="-457200">
              <a:spcBef>
                <a:spcPct val="0"/>
              </a:spcBef>
              <a:spcAft>
                <a:spcPts val="1200"/>
              </a:spcAft>
              <a:buClr>
                <a:schemeClr val="accent1"/>
              </a:buClr>
              <a:buSzPct val="100000"/>
              <a:buFont typeface="Arial" panose="020B0604020202020204" pitchFamily="34" charset="0"/>
              <a:buChar char="•"/>
              <a:defRPr/>
            </a:pPr>
            <a:r>
              <a:rPr lang="en-US" sz="2400"/>
              <a:t>Ask as many questions as needed, using item definitions to ultimately determine whether a response is required. </a:t>
            </a:r>
            <a:endParaRPr lang="en-US"/>
          </a:p>
          <a:p>
            <a:pPr>
              <a:spcBef>
                <a:spcPct val="0"/>
              </a:spcBef>
              <a:defRPr/>
            </a:pPr>
            <a:r>
              <a:rPr lang="en-US" sz="2400" b="1">
                <a:solidFill>
                  <a:schemeClr val="accent6"/>
                </a:solidFill>
              </a:rPr>
              <a:t>Reporter</a:t>
            </a:r>
            <a:endParaRPr lang="en-US" sz="2400">
              <a:solidFill>
                <a:schemeClr val="accent6"/>
              </a:solidFill>
            </a:endParaRPr>
          </a:p>
          <a:p>
            <a:pPr lvl="1" indent="-457200">
              <a:spcBef>
                <a:spcPct val="0"/>
              </a:spcBef>
              <a:buClr>
                <a:schemeClr val="accent1"/>
              </a:buClr>
              <a:buSzPct val="100000"/>
              <a:buFont typeface="Arial" panose="020B0604020202020204" pitchFamily="34" charset="0"/>
              <a:buChar char="•"/>
              <a:defRPr/>
            </a:pPr>
            <a:r>
              <a:rPr lang="en-US" sz="2400"/>
              <a:t>Cooperate with interviewer.</a:t>
            </a:r>
          </a:p>
          <a:p>
            <a:pPr lvl="1" indent="-457200">
              <a:spcBef>
                <a:spcPct val="0"/>
              </a:spcBef>
              <a:spcAft>
                <a:spcPts val="1200"/>
              </a:spcAft>
              <a:buClr>
                <a:schemeClr val="accent1"/>
              </a:buClr>
              <a:buSzPct val="100000"/>
              <a:buFont typeface="Arial" panose="020B0604020202020204" pitchFamily="34" charset="0"/>
              <a:buChar char="•"/>
              <a:defRPr/>
            </a:pPr>
            <a:r>
              <a:rPr lang="en-US" sz="2400"/>
              <a:t>Using the information provided and your imagination, answer interviewer’s questions. You may choose to provide additional information if asked, or state that the information is unknown.</a:t>
            </a:r>
          </a:p>
          <a:p>
            <a:pPr marL="0" lvl="1">
              <a:spcBef>
                <a:spcPct val="0"/>
              </a:spcBef>
              <a:buClr>
                <a:schemeClr val="accent1"/>
              </a:buClr>
              <a:buSzPct val="150000"/>
              <a:defRPr/>
            </a:pPr>
            <a:r>
              <a:rPr lang="en-US" sz="2400" b="1">
                <a:solidFill>
                  <a:schemeClr val="accent6"/>
                </a:solidFill>
              </a:rPr>
              <a:t>Coach</a:t>
            </a:r>
          </a:p>
          <a:p>
            <a:pPr marL="0" lvl="1">
              <a:spcBef>
                <a:spcPct val="0"/>
              </a:spcBef>
              <a:buClr>
                <a:schemeClr val="accent1"/>
              </a:buClr>
              <a:buSzPct val="150000"/>
              <a:defRPr/>
            </a:pPr>
            <a:r>
              <a:rPr lang="en-US" sz="2400"/>
              <a:t>Follow along with definitions; offer support ONLY when asked.</a:t>
            </a:r>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F75ECF-CC5F-2B6E-F8B4-E015E7BBAD93}"/>
              </a:ext>
            </a:extLst>
          </p:cNvPr>
          <p:cNvSpPr>
            <a:spLocks noGrp="1"/>
          </p:cNvSpPr>
          <p:nvPr>
            <p:ph type="title"/>
          </p:nvPr>
        </p:nvSpPr>
        <p:spPr/>
        <p:txBody>
          <a:bodyPr/>
          <a:lstStyle/>
          <a:p>
            <a:r>
              <a:rPr lang="en-US"/>
              <a:t>Large-group discussion</a:t>
            </a:r>
          </a:p>
        </p:txBody>
      </p:sp>
      <p:sp>
        <p:nvSpPr>
          <p:cNvPr id="4" name="Text Placeholder 3">
            <a:extLst>
              <a:ext uri="{FF2B5EF4-FFF2-40B4-BE49-F238E27FC236}">
                <a16:creationId xmlns:a16="http://schemas.microsoft.com/office/drawing/2014/main" id="{8F2F5582-40E9-A60B-8351-BAD4249984B0}"/>
              </a:ext>
            </a:extLst>
          </p:cNvPr>
          <p:cNvSpPr>
            <a:spLocks noGrp="1"/>
          </p:cNvSpPr>
          <p:nvPr>
            <p:ph type="body" sz="quarter" idx="11"/>
          </p:nvPr>
        </p:nvSpPr>
        <p:spPr>
          <a:xfrm>
            <a:off x="637295" y="3585411"/>
            <a:ext cx="3896477" cy="2034235"/>
          </a:xfrm>
        </p:spPr>
        <p:txBody>
          <a:bodyPr/>
          <a:lstStyle/>
          <a:p>
            <a:pPr marL="457200" indent="-457200">
              <a:buFont typeface="Arial" panose="020B0604020202020204" pitchFamily="34" charset="0"/>
              <a:buChar char="•"/>
            </a:pPr>
            <a:r>
              <a:rPr lang="en-US"/>
              <a:t>What went well?</a:t>
            </a:r>
          </a:p>
          <a:p>
            <a:pPr marL="457200" indent="-457200">
              <a:buFont typeface="Arial" panose="020B0604020202020204" pitchFamily="34" charset="0"/>
              <a:buChar char="•"/>
            </a:pPr>
            <a:r>
              <a:rPr lang="en-US"/>
              <a:t>What did you learn?</a:t>
            </a:r>
          </a:p>
          <a:p>
            <a:pPr marL="457200" indent="-457200">
              <a:buFont typeface="Arial" panose="020B0604020202020204" pitchFamily="34" charset="0"/>
              <a:buChar char="•"/>
            </a:pPr>
            <a:r>
              <a:rPr lang="en-US"/>
              <a:t>What did you find most challenging?</a:t>
            </a:r>
          </a:p>
        </p:txBody>
      </p:sp>
      <p:pic>
        <p:nvPicPr>
          <p:cNvPr id="6" name="Picture Placeholder 5" descr="A group of men standing in a hallway&#10;&#10;Description automatically generated with low confidence">
            <a:extLst>
              <a:ext uri="{FF2B5EF4-FFF2-40B4-BE49-F238E27FC236}">
                <a16:creationId xmlns:a16="http://schemas.microsoft.com/office/drawing/2014/main" id="{6F110913-DACD-8EF6-06BE-2C654A8D8902}"/>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404" b="404"/>
          <a:stretch>
            <a:fillRect/>
          </a:stretch>
        </p:blipFill>
        <p:spPr/>
      </p:pic>
    </p:spTree>
    <p:custDataLst>
      <p:tags r:id="rId1"/>
    </p:custDataLst>
    <p:extLst>
      <p:ext uri="{BB962C8B-B14F-4D97-AF65-F5344CB8AC3E}">
        <p14:creationId xmlns:p14="http://schemas.microsoft.com/office/powerpoint/2010/main" val="6227132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E0974FB1-3C05-4BAE-8862-08530A2406D9}"/>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9120" r="29120"/>
          <a:stretch>
            <a:fillRect/>
          </a:stretch>
        </p:blipFill>
        <p:spPr/>
      </p:pic>
      <p:sp>
        <p:nvSpPr>
          <p:cNvPr id="36867" name="Content Placeholder 2"/>
          <p:cNvSpPr>
            <a:spLocks noGrp="1"/>
          </p:cNvSpPr>
          <p:nvPr>
            <p:ph type="body" sz="quarter" idx="12"/>
          </p:nvPr>
        </p:nvSpPr>
        <p:spPr>
          <a:solidFill>
            <a:schemeClr val="tx2"/>
          </a:solidFill>
        </p:spPr>
        <p:txBody>
          <a:bodyPr>
            <a:noAutofit/>
          </a:bodyPr>
          <a:lstStyle/>
          <a:p>
            <a:r>
              <a:rPr lang="en-US"/>
              <a:t>What if the Answer Is Unknown?</a:t>
            </a:r>
          </a:p>
        </p:txBody>
      </p:sp>
    </p:spTree>
    <p:custDataLst>
      <p:tags r:id="rId1"/>
    </p:custDataLst>
    <p:extLst>
      <p:ext uri="{BB962C8B-B14F-4D97-AF65-F5344CB8AC3E}">
        <p14:creationId xmlns:p14="http://schemas.microsoft.com/office/powerpoint/2010/main" val="215583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hand filling a check box with a pen&#10;&#10;Description automatically generated with low confidence">
            <a:extLst>
              <a:ext uri="{FF2B5EF4-FFF2-40B4-BE49-F238E27FC236}">
                <a16:creationId xmlns:a16="http://schemas.microsoft.com/office/drawing/2014/main" id="{4FE4D20D-4BA2-D6B1-9E19-F211A36436B1}"/>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8442" r="8442"/>
          <a:stretch>
            <a:fillRect/>
          </a:stretch>
        </p:blipFill>
        <p:spPr/>
      </p:pic>
      <p:sp>
        <p:nvSpPr>
          <p:cNvPr id="4" name="Text Placeholder 3"/>
          <p:cNvSpPr>
            <a:spLocks noGrp="1"/>
          </p:cNvSpPr>
          <p:nvPr>
            <p:ph type="body" sz="quarter" idx="12"/>
          </p:nvPr>
        </p:nvSpPr>
        <p:spPr>
          <a:solidFill>
            <a:schemeClr val="accent4"/>
          </a:solidFill>
        </p:spPr>
        <p:txBody>
          <a:bodyPr>
            <a:noAutofit/>
          </a:bodyPr>
          <a:lstStyle/>
          <a:p>
            <a:r>
              <a:rPr lang="en-US"/>
              <a:t>Overrides</a:t>
            </a:r>
          </a:p>
        </p:txBody>
      </p:sp>
      <p:sp>
        <p:nvSpPr>
          <p:cNvPr id="2" name="Title 1">
            <a:extLst>
              <a:ext uri="{FF2B5EF4-FFF2-40B4-BE49-F238E27FC236}">
                <a16:creationId xmlns:a16="http://schemas.microsoft.com/office/drawing/2014/main" id="{18462354-12E0-76DC-D520-F4A0004FC988}"/>
              </a:ext>
            </a:extLst>
          </p:cNvPr>
          <p:cNvSpPr>
            <a:spLocks noGrp="1"/>
          </p:cNvSpPr>
          <p:nvPr>
            <p:ph type="title"/>
          </p:nvPr>
        </p:nvSpPr>
        <p:spPr/>
        <p:txBody>
          <a:bodyPr/>
          <a:lstStyle/>
          <a:p>
            <a:r>
              <a:rPr lang="en-US"/>
              <a:t>overrides</a:t>
            </a:r>
          </a:p>
        </p:txBody>
      </p:sp>
    </p:spTree>
    <p:custDataLst>
      <p:tags r:id="rId1"/>
    </p:custDataLst>
    <p:extLst>
      <p:ext uri="{BB962C8B-B14F-4D97-AF65-F5344CB8AC3E}">
        <p14:creationId xmlns:p14="http://schemas.microsoft.com/office/powerpoint/2010/main" val="915362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C48CFF-5297-F25B-1500-153EAE08C422}"/>
              </a:ext>
            </a:extLst>
          </p:cNvPr>
          <p:cNvSpPr>
            <a:spLocks noGrp="1"/>
          </p:cNvSpPr>
          <p:nvPr>
            <p:ph type="title"/>
          </p:nvPr>
        </p:nvSpPr>
        <p:spPr/>
        <p:txBody>
          <a:bodyPr/>
          <a:lstStyle/>
          <a:p>
            <a:r>
              <a:rPr lang="en-US"/>
              <a:t>What we know</a:t>
            </a:r>
          </a:p>
        </p:txBody>
      </p:sp>
      <p:sp>
        <p:nvSpPr>
          <p:cNvPr id="7" name="Text Placeholder 6">
            <a:extLst>
              <a:ext uri="{FF2B5EF4-FFF2-40B4-BE49-F238E27FC236}">
                <a16:creationId xmlns:a16="http://schemas.microsoft.com/office/drawing/2014/main" id="{320EF7DA-C88B-51D1-E678-E63C4D1EEE66}"/>
              </a:ext>
            </a:extLst>
          </p:cNvPr>
          <p:cNvSpPr>
            <a:spLocks noGrp="1"/>
          </p:cNvSpPr>
          <p:nvPr>
            <p:ph type="body" sz="quarter" idx="11"/>
          </p:nvPr>
        </p:nvSpPr>
        <p:spPr>
          <a:xfrm>
            <a:off x="639663" y="1443789"/>
            <a:ext cx="5456337" cy="4874818"/>
          </a:xfrm>
        </p:spPr>
        <p:txBody>
          <a:bodyPr/>
          <a:lstStyle/>
          <a:p>
            <a:pPr marL="457200" indent="-457200">
              <a:spcBef>
                <a:spcPts val="600"/>
              </a:spcBef>
              <a:buFont typeface="Arial" panose="020B0604020202020204" pitchFamily="34" charset="0"/>
              <a:buChar char="•"/>
            </a:pPr>
            <a:r>
              <a:rPr lang="en-US"/>
              <a:t>Reporting of child abuse and neglect is not equitable across communities.</a:t>
            </a:r>
          </a:p>
          <a:p>
            <a:pPr marL="457200" indent="-457200">
              <a:spcBef>
                <a:spcPts val="600"/>
              </a:spcBef>
              <a:buFont typeface="Arial" panose="020B0604020202020204" pitchFamily="34" charset="0"/>
              <a:buChar char="•"/>
            </a:pPr>
            <a:r>
              <a:rPr lang="en-US"/>
              <a:t>Disparities seen at reporting continue into—and often increase with—the decision of who will be investigated.</a:t>
            </a:r>
          </a:p>
          <a:p>
            <a:pPr marL="457200" indent="-457200">
              <a:spcBef>
                <a:spcPts val="600"/>
              </a:spcBef>
              <a:buFont typeface="Arial" panose="020B0604020202020204" pitchFamily="34" charset="0"/>
              <a:buChar char="•"/>
            </a:pPr>
            <a:r>
              <a:rPr lang="en-US"/>
              <a:t>Screeners play a critical role in ensuring equitable assessment at the front door of child protection.</a:t>
            </a:r>
          </a:p>
          <a:p>
            <a:pPr>
              <a:spcBef>
                <a:spcPts val="600"/>
              </a:spcBef>
            </a:pPr>
            <a:endParaRPr lang="en-US"/>
          </a:p>
        </p:txBody>
      </p:sp>
      <p:pic>
        <p:nvPicPr>
          <p:cNvPr id="6" name="Picture Placeholder 5" descr="A magnifying glass on a graph&#10;&#10;Description automatically generated">
            <a:extLst>
              <a:ext uri="{FF2B5EF4-FFF2-40B4-BE49-F238E27FC236}">
                <a16:creationId xmlns:a16="http://schemas.microsoft.com/office/drawing/2014/main" id="{FBB9F423-7D6D-F9A5-413E-4F538C633796}"/>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1071" r="21071"/>
          <a:stretch>
            <a:fillRect/>
          </a:stretch>
        </p:blipFill>
        <p:spPr/>
      </p:pic>
    </p:spTree>
    <p:custDataLst>
      <p:tags r:id="rId1"/>
    </p:custDataLst>
    <p:extLst>
      <p:ext uri="{BB962C8B-B14F-4D97-AF65-F5344CB8AC3E}">
        <p14:creationId xmlns:p14="http://schemas.microsoft.com/office/powerpoint/2010/main" val="10771667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40080" y="1645290"/>
            <a:ext cx="11015282" cy="4984110"/>
          </a:xfrm>
        </p:spPr>
        <p:txBody>
          <a:bodyPr anchor="t">
            <a:noAutofit/>
          </a:bodyPr>
          <a:lstStyle/>
          <a:p>
            <a:pPr marL="0" indent="0">
              <a:lnSpc>
                <a:spcPct val="100000"/>
              </a:lnSpc>
              <a:spcBef>
                <a:spcPts val="0"/>
              </a:spcBef>
              <a:buNone/>
            </a:pPr>
            <a:r>
              <a:rPr lang="en-US" sz="2600"/>
              <a:t>Single mom lives alone with her 7-year-old son. Reporter is a prevention and aftercare worker from a nurturing parent program. Reporter stated that the house is dark and in disarray and chaos. Half-eaten, dried-out food on paper plates was spread out all over the counters and sink, and cockroaches were observed. Child appears supervised, clean, and well fed, but he regularly plays in the room with the cockroaches. He appears to have multiple red marks of different sizes that look like insect bites on his legs, which he frequently scratches. The reporter stated this is an ongoing issue, and he is concerned about the child’s health and well-being. </a:t>
            </a:r>
          </a:p>
          <a:p>
            <a:pPr marL="0" indent="0">
              <a:lnSpc>
                <a:spcPct val="100000"/>
              </a:lnSpc>
              <a:spcBef>
                <a:spcPts val="0"/>
              </a:spcBef>
              <a:buNone/>
            </a:pPr>
            <a:endParaRPr lang="en-US" sz="2600"/>
          </a:p>
          <a:p>
            <a:pPr marL="0" indent="0">
              <a:lnSpc>
                <a:spcPct val="100000"/>
              </a:lnSpc>
              <a:spcBef>
                <a:spcPts val="0"/>
              </a:spcBef>
              <a:buNone/>
            </a:pPr>
            <a:r>
              <a:rPr lang="en-US" sz="2600" b="1"/>
              <a:t>Is there a scenario where you would override this? In what way?</a:t>
            </a:r>
          </a:p>
        </p:txBody>
      </p:sp>
      <p:sp>
        <p:nvSpPr>
          <p:cNvPr id="2" name="Title 1"/>
          <p:cNvSpPr>
            <a:spLocks noGrp="1"/>
          </p:cNvSpPr>
          <p:nvPr>
            <p:ph type="title"/>
          </p:nvPr>
        </p:nvSpPr>
        <p:spPr/>
        <p:txBody>
          <a:bodyPr/>
          <a:lstStyle/>
          <a:p>
            <a:r>
              <a:rPr lang="en-US"/>
              <a:t>Override Practice</a:t>
            </a:r>
          </a:p>
        </p:txBody>
      </p:sp>
    </p:spTree>
    <p:custDataLst>
      <p:tags r:id="rId1"/>
    </p:custDataLst>
    <p:extLst>
      <p:ext uri="{BB962C8B-B14F-4D97-AF65-F5344CB8AC3E}">
        <p14:creationId xmlns:p14="http://schemas.microsoft.com/office/powerpoint/2010/main" val="842153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text, person&#10;&#10;Description automatically generated">
            <a:extLst>
              <a:ext uri="{FF2B5EF4-FFF2-40B4-BE49-F238E27FC236}">
                <a16:creationId xmlns:a16="http://schemas.microsoft.com/office/drawing/2014/main" id="{DFEFB7E4-7539-4C23-B160-E67CB3324819}"/>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27628" r="27628"/>
          <a:stretch/>
        </p:blipFill>
        <p:spPr/>
      </p:pic>
      <p:sp>
        <p:nvSpPr>
          <p:cNvPr id="3" name="Text Placeholder 2">
            <a:extLst>
              <a:ext uri="{FF2B5EF4-FFF2-40B4-BE49-F238E27FC236}">
                <a16:creationId xmlns:a16="http://schemas.microsoft.com/office/drawing/2014/main" id="{A5BF28BC-DE49-1935-23CA-585046E1A746}"/>
              </a:ext>
            </a:extLst>
          </p:cNvPr>
          <p:cNvSpPr>
            <a:spLocks noGrp="1"/>
          </p:cNvSpPr>
          <p:nvPr>
            <p:ph type="body" sz="quarter" idx="12"/>
          </p:nvPr>
        </p:nvSpPr>
        <p:spPr>
          <a:solidFill>
            <a:schemeClr val="tx1"/>
          </a:solidFill>
        </p:spPr>
        <p:txBody>
          <a:bodyPr/>
          <a:lstStyle/>
          <a:p>
            <a:endParaRPr lang="en-US"/>
          </a:p>
        </p:txBody>
      </p:sp>
      <p:sp>
        <p:nvSpPr>
          <p:cNvPr id="2" name="Title 1">
            <a:extLst>
              <a:ext uri="{FF2B5EF4-FFF2-40B4-BE49-F238E27FC236}">
                <a16:creationId xmlns:a16="http://schemas.microsoft.com/office/drawing/2014/main" id="{D61713AA-D1AE-57E2-863C-147FA036F7D5}"/>
              </a:ext>
            </a:extLst>
          </p:cNvPr>
          <p:cNvSpPr>
            <a:spLocks noGrp="1"/>
          </p:cNvSpPr>
          <p:nvPr>
            <p:ph type="title"/>
          </p:nvPr>
        </p:nvSpPr>
        <p:spPr/>
        <p:txBody>
          <a:bodyPr/>
          <a:lstStyle/>
          <a:p>
            <a:r>
              <a:rPr lang="en-US"/>
              <a:t>Building Clarity in local policy</a:t>
            </a:r>
          </a:p>
        </p:txBody>
      </p:sp>
    </p:spTree>
    <p:custDataLst>
      <p:tags r:id="rId1"/>
    </p:custDataLst>
    <p:extLst>
      <p:ext uri="{BB962C8B-B14F-4D97-AF65-F5344CB8AC3E}">
        <p14:creationId xmlns:p14="http://schemas.microsoft.com/office/powerpoint/2010/main" val="14468521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639664" y="535665"/>
            <a:ext cx="3860618" cy="2664735"/>
          </a:xfrm>
        </p:spPr>
        <p:txBody>
          <a:bodyPr>
            <a:noAutofit/>
          </a:bodyPr>
          <a:lstStyle/>
          <a:p>
            <a:r>
              <a:rPr lang="en-US"/>
              <a:t>Network building begins at hotline</a:t>
            </a:r>
          </a:p>
        </p:txBody>
      </p:sp>
      <p:pic>
        <p:nvPicPr>
          <p:cNvPr id="8" name="Picture Placeholder 7" descr="A group of women and a baby&#10;&#10;Description automatically generated with low confidence">
            <a:extLst>
              <a:ext uri="{FF2B5EF4-FFF2-40B4-BE49-F238E27FC236}">
                <a16:creationId xmlns:a16="http://schemas.microsoft.com/office/drawing/2014/main" id="{C58C6E95-6F9D-0248-1604-87C81D011B2B}"/>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 r="2"/>
          <a:stretch/>
        </p:blipFill>
        <p:spPr/>
      </p:pic>
      <p:sp>
        <p:nvSpPr>
          <p:cNvPr id="2" name="Text Placeholder 1"/>
          <p:cNvSpPr>
            <a:spLocks noGrp="1"/>
          </p:cNvSpPr>
          <p:nvPr>
            <p:ph type="body" sz="quarter" idx="11"/>
          </p:nvPr>
        </p:nvSpPr>
        <p:spPr>
          <a:xfrm>
            <a:off x="639663" y="3200400"/>
            <a:ext cx="3860619" cy="3118206"/>
          </a:xfrm>
        </p:spPr>
        <p:txBody>
          <a:bodyPr anchor="t">
            <a:noAutofit/>
          </a:bodyPr>
          <a:lstStyle/>
          <a:p>
            <a:pPr marL="457200" indent="-457200">
              <a:buFont typeface="Segoe UI" panose="020B0502040204020203" pitchFamily="34" charset="0"/>
              <a:buChar char="•"/>
            </a:pPr>
            <a:r>
              <a:rPr lang="en-US"/>
              <a:t>Ask about the family’s support system</a:t>
            </a:r>
          </a:p>
          <a:p>
            <a:pPr marL="457200" indent="-457200">
              <a:buFont typeface="Segoe UI" panose="020B0502040204020203" pitchFamily="34" charset="0"/>
              <a:buChar char="•"/>
            </a:pPr>
            <a:r>
              <a:rPr lang="en-US"/>
              <a:t>Get details about relatives, friends, and community connections</a:t>
            </a:r>
          </a:p>
        </p:txBody>
      </p:sp>
    </p:spTree>
    <p:custDataLst>
      <p:tags r:id="rId1"/>
    </p:custDataLst>
    <p:extLst>
      <p:ext uri="{BB962C8B-B14F-4D97-AF65-F5344CB8AC3E}">
        <p14:creationId xmlns:p14="http://schemas.microsoft.com/office/powerpoint/2010/main" val="2315985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5301B9-D8BA-2045-82A2-7E8C69D8F861}"/>
              </a:ext>
            </a:extLst>
          </p:cNvPr>
          <p:cNvSpPr>
            <a:spLocks noGrp="1"/>
          </p:cNvSpPr>
          <p:nvPr>
            <p:ph type="title"/>
          </p:nvPr>
        </p:nvSpPr>
        <p:spPr>
          <a:xfrm>
            <a:off x="6088864" y="535667"/>
            <a:ext cx="5447761" cy="2893333"/>
          </a:xfrm>
        </p:spPr>
        <p:txBody>
          <a:bodyPr>
            <a:noAutofit/>
          </a:bodyPr>
          <a:lstStyle/>
          <a:p>
            <a:r>
              <a:rPr lang="en-US">
                <a:sym typeface="Tahoma" charset="0"/>
              </a:rPr>
              <a:t>Interviewing Reporters: the Role of Culture and Context</a:t>
            </a:r>
            <a:endParaRPr lang="en-US"/>
          </a:p>
        </p:txBody>
      </p:sp>
      <p:pic>
        <p:nvPicPr>
          <p:cNvPr id="12" name="Picture Placeholder 11">
            <a:extLst>
              <a:ext uri="{FF2B5EF4-FFF2-40B4-BE49-F238E27FC236}">
                <a16:creationId xmlns:a16="http://schemas.microsoft.com/office/drawing/2014/main" id="{6BEA006D-EB96-400F-923C-DE795201F29F}"/>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28722" t="-64" r="14572" b="64"/>
          <a:stretch/>
        </p:blipFill>
        <p:spPr>
          <a:xfrm>
            <a:off x="640080" y="535667"/>
            <a:ext cx="4917882" cy="5782940"/>
          </a:xfrm>
        </p:spPr>
      </p:pic>
      <p:sp>
        <p:nvSpPr>
          <p:cNvPr id="6" name="Text Placeholder 5">
            <a:extLst>
              <a:ext uri="{FF2B5EF4-FFF2-40B4-BE49-F238E27FC236}">
                <a16:creationId xmlns:a16="http://schemas.microsoft.com/office/drawing/2014/main" id="{D5D7F40D-EB6F-E146-8EE4-213A2B310200}"/>
              </a:ext>
            </a:extLst>
          </p:cNvPr>
          <p:cNvSpPr>
            <a:spLocks noGrp="1"/>
          </p:cNvSpPr>
          <p:nvPr>
            <p:ph type="body" sz="quarter" idx="11"/>
          </p:nvPr>
        </p:nvSpPr>
        <p:spPr>
          <a:xfrm>
            <a:off x="6104536" y="3631474"/>
            <a:ext cx="5456337" cy="2384315"/>
          </a:xfrm>
        </p:spPr>
        <p:txBody>
          <a:bodyPr anchor="t">
            <a:normAutofit/>
          </a:bodyPr>
          <a:lstStyle/>
          <a:p>
            <a:r>
              <a:rPr lang="en-US"/>
              <a:t>Inquiry can support reporter consideration of cultural practices that may be misconstrued as maltreatment.</a:t>
            </a:r>
          </a:p>
        </p:txBody>
      </p:sp>
    </p:spTree>
    <p:custDataLst>
      <p:tags r:id="rId1"/>
    </p:custDataLst>
    <p:extLst>
      <p:ext uri="{BB962C8B-B14F-4D97-AF65-F5344CB8AC3E}">
        <p14:creationId xmlns:p14="http://schemas.microsoft.com/office/powerpoint/2010/main" val="26841126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44E12-9F19-46BE-AF28-8EEA35F1F3E3}"/>
              </a:ext>
            </a:extLst>
          </p:cNvPr>
          <p:cNvSpPr>
            <a:spLocks noGrp="1"/>
          </p:cNvSpPr>
          <p:nvPr>
            <p:ph type="title"/>
          </p:nvPr>
        </p:nvSpPr>
        <p:spPr/>
        <p:txBody>
          <a:bodyPr/>
          <a:lstStyle/>
          <a:p>
            <a:r>
              <a:rPr lang="en-US"/>
              <a:t>Moving from Generalizations to Behavioral Detail</a:t>
            </a:r>
          </a:p>
        </p:txBody>
      </p:sp>
      <p:pic>
        <p:nvPicPr>
          <p:cNvPr id="11" name="Picture Placeholder 10">
            <a:extLst>
              <a:ext uri="{FF2B5EF4-FFF2-40B4-BE49-F238E27FC236}">
                <a16:creationId xmlns:a16="http://schemas.microsoft.com/office/drawing/2014/main" id="{C05B35B9-4812-47F3-89A8-5D27FA112A35}"/>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32906" t="-64" r="10458" b="64"/>
          <a:stretch/>
        </p:blipFill>
        <p:spPr>
          <a:xfrm>
            <a:off x="6628573" y="535667"/>
            <a:ext cx="4917882" cy="5782940"/>
          </a:xfrm>
        </p:spPr>
      </p:pic>
      <p:sp>
        <p:nvSpPr>
          <p:cNvPr id="3" name="Text Placeholder 2"/>
          <p:cNvSpPr>
            <a:spLocks noGrp="1"/>
          </p:cNvSpPr>
          <p:nvPr>
            <p:ph type="body" sz="quarter" idx="11"/>
          </p:nvPr>
        </p:nvSpPr>
        <p:spPr>
          <a:xfrm>
            <a:off x="639663" y="3609473"/>
            <a:ext cx="5456337" cy="2145051"/>
          </a:xfrm>
        </p:spPr>
        <p:txBody>
          <a:bodyPr anchor="t"/>
          <a:lstStyle/>
          <a:p>
            <a:pPr marL="457200" indent="-457200">
              <a:buFont typeface="Arial" panose="020B0604020202020204" pitchFamily="34" charset="0"/>
              <a:buChar char="•"/>
            </a:pPr>
            <a:r>
              <a:rPr lang="en-US"/>
              <a:t>“He’s crazy.”</a:t>
            </a:r>
          </a:p>
          <a:p>
            <a:pPr marL="457200" indent="-457200">
              <a:buFont typeface="Arial" panose="020B0604020202020204" pitchFamily="34" charset="0"/>
              <a:buChar char="•"/>
            </a:pPr>
            <a:r>
              <a:rPr lang="en-US"/>
              <a:t>“She’s drunk.”</a:t>
            </a:r>
          </a:p>
          <a:p>
            <a:pPr marL="457200" indent="-457200">
              <a:buFont typeface="Arial" panose="020B0604020202020204" pitchFamily="34" charset="0"/>
              <a:buChar char="•"/>
            </a:pPr>
            <a:r>
              <a:rPr lang="en-US"/>
              <a:t>“They are neglecting their children.”</a:t>
            </a:r>
          </a:p>
        </p:txBody>
      </p:sp>
    </p:spTree>
    <p:custDataLst>
      <p:tags r:id="rId1"/>
    </p:custDataLst>
    <p:extLst>
      <p:ext uri="{BB962C8B-B14F-4D97-AF65-F5344CB8AC3E}">
        <p14:creationId xmlns:p14="http://schemas.microsoft.com/office/powerpoint/2010/main" val="33132907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64770C3-72C2-4D8F-B2C6-D15D666A4C93}"/>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41200" r="13986"/>
          <a:stretch/>
        </p:blipFill>
        <p:spPr>
          <a:xfrm>
            <a:off x="247427" y="180767"/>
            <a:ext cx="4358864" cy="6496465"/>
          </a:xfrm>
        </p:spPr>
      </p:pic>
      <p:sp>
        <p:nvSpPr>
          <p:cNvPr id="3" name="Text Placeholder 2">
            <a:extLst>
              <a:ext uri="{FF2B5EF4-FFF2-40B4-BE49-F238E27FC236}">
                <a16:creationId xmlns:a16="http://schemas.microsoft.com/office/drawing/2014/main" id="{A7ACED5E-6276-212F-C650-2F555669975E}"/>
              </a:ext>
            </a:extLst>
          </p:cNvPr>
          <p:cNvSpPr>
            <a:spLocks noGrp="1"/>
          </p:cNvSpPr>
          <p:nvPr>
            <p:ph type="body" sz="quarter" idx="12"/>
          </p:nvPr>
        </p:nvSpPr>
        <p:spPr/>
        <p:txBody>
          <a:bodyPr/>
          <a:lstStyle/>
          <a:p>
            <a:endParaRPr lang="en-US"/>
          </a:p>
        </p:txBody>
      </p:sp>
      <p:sp>
        <p:nvSpPr>
          <p:cNvPr id="2" name="Title 1">
            <a:extLst>
              <a:ext uri="{FF2B5EF4-FFF2-40B4-BE49-F238E27FC236}">
                <a16:creationId xmlns:a16="http://schemas.microsoft.com/office/drawing/2014/main" id="{69902949-9566-159F-F0F0-C73712AD95A8}"/>
              </a:ext>
            </a:extLst>
          </p:cNvPr>
          <p:cNvSpPr>
            <a:spLocks noGrp="1"/>
          </p:cNvSpPr>
          <p:nvPr>
            <p:ph type="title"/>
          </p:nvPr>
        </p:nvSpPr>
        <p:spPr/>
        <p:txBody>
          <a:bodyPr/>
          <a:lstStyle/>
          <a:p>
            <a:r>
              <a:rPr lang="en-US" sz="6600"/>
              <a:t>Documenting your assessment</a:t>
            </a:r>
            <a:endParaRPr lang="en-US"/>
          </a:p>
        </p:txBody>
      </p:sp>
    </p:spTree>
    <p:custDataLst>
      <p:tags r:id="rId1"/>
    </p:custDataLst>
    <p:extLst>
      <p:ext uri="{BB962C8B-B14F-4D97-AF65-F5344CB8AC3E}">
        <p14:creationId xmlns:p14="http://schemas.microsoft.com/office/powerpoint/2010/main" val="41370226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2528C0F-23E7-4155-AD6E-CCB0C9F2DBA0}"/>
              </a:ext>
            </a:extLst>
          </p:cNvPr>
          <p:cNvSpPr>
            <a:spLocks noGrp="1"/>
          </p:cNvSpPr>
          <p:nvPr>
            <p:ph type="body" sz="quarter" idx="11"/>
          </p:nvPr>
        </p:nvSpPr>
        <p:spPr>
          <a:xfrm>
            <a:off x="640080" y="1645289"/>
            <a:ext cx="11015282" cy="4187099"/>
          </a:xfrm>
        </p:spPr>
        <p:txBody>
          <a:bodyPr/>
          <a:lstStyle/>
          <a:p>
            <a:pPr marL="457200" indent="-457200">
              <a:buFont typeface="Arial" panose="020B0604020202020204" pitchFamily="34" charset="0"/>
              <a:buChar char="•"/>
            </a:pPr>
            <a:r>
              <a:rPr lang="en-US"/>
              <a:t>Organize the intake report using the Three Questions structure</a:t>
            </a:r>
          </a:p>
          <a:p>
            <a:pPr marL="457200" indent="-457200">
              <a:buFont typeface="Arial" panose="020B0604020202020204" pitchFamily="34" charset="0"/>
              <a:buChar char="•"/>
            </a:pPr>
            <a:r>
              <a:rPr lang="en-US"/>
              <a:t>Include relevant facts that support the selected SDM assessment items</a:t>
            </a:r>
          </a:p>
          <a:p>
            <a:pPr marL="914400" indent="-457200">
              <a:buClrTx/>
              <a:buSzPct val="100000"/>
              <a:buFont typeface="Segoe UI" panose="020B0502040204020203" pitchFamily="34" charset="0"/>
              <a:buChar char="»"/>
            </a:pPr>
            <a:r>
              <a:rPr lang="en-US"/>
              <a:t>Screening criteria</a:t>
            </a:r>
          </a:p>
          <a:p>
            <a:pPr marL="914400" indent="-457200">
              <a:buClrTx/>
              <a:buSzPct val="100000"/>
              <a:buFont typeface="Segoe UI" panose="020B0502040204020203" pitchFamily="34" charset="0"/>
              <a:buChar char="»"/>
            </a:pPr>
            <a:r>
              <a:rPr lang="en-US"/>
              <a:t>Response priority questions</a:t>
            </a:r>
          </a:p>
          <a:p>
            <a:pPr marL="914400" indent="-457200">
              <a:buClrTx/>
              <a:buSzPct val="100000"/>
              <a:buFont typeface="Segoe UI" panose="020B0502040204020203" pitchFamily="34" charset="0"/>
              <a:buChar char="»"/>
            </a:pPr>
            <a:r>
              <a:rPr lang="en-US"/>
              <a:t>Overrides (if applicable)</a:t>
            </a:r>
          </a:p>
          <a:p>
            <a:pPr marL="457200" indent="-457200">
              <a:buFont typeface="Arial" panose="020B0604020202020204" pitchFamily="34" charset="0"/>
              <a:buChar char="•"/>
            </a:pPr>
            <a:r>
              <a:rPr lang="en-US"/>
              <a:t>Incorporate other narratives required by statute/policy and additional information available from reporter</a:t>
            </a:r>
          </a:p>
        </p:txBody>
      </p:sp>
      <p:sp>
        <p:nvSpPr>
          <p:cNvPr id="2" name="Title 1">
            <a:extLst>
              <a:ext uri="{FF2B5EF4-FFF2-40B4-BE49-F238E27FC236}">
                <a16:creationId xmlns:a16="http://schemas.microsoft.com/office/drawing/2014/main" id="{AC09E59F-D97B-F94C-BF11-DE9A0D809FE3}"/>
              </a:ext>
            </a:extLst>
          </p:cNvPr>
          <p:cNvSpPr>
            <a:spLocks noGrp="1"/>
          </p:cNvSpPr>
          <p:nvPr>
            <p:ph type="title"/>
          </p:nvPr>
        </p:nvSpPr>
        <p:spPr/>
        <p:txBody>
          <a:bodyPr/>
          <a:lstStyle/>
          <a:p>
            <a:r>
              <a:rPr lang="en-US" altLang="en-US"/>
              <a:t>Structuring Intake Reports</a:t>
            </a:r>
            <a:endParaRPr lang="en-US"/>
          </a:p>
        </p:txBody>
      </p:sp>
    </p:spTree>
    <p:custDataLst>
      <p:tags r:id="rId1"/>
    </p:custDataLst>
    <p:extLst>
      <p:ext uri="{BB962C8B-B14F-4D97-AF65-F5344CB8AC3E}">
        <p14:creationId xmlns:p14="http://schemas.microsoft.com/office/powerpoint/2010/main" val="4212408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a:latin typeface="+mj-lt"/>
                <a:cs typeface="Verdana" pitchFamily="34" charset="0"/>
              </a:rPr>
              <a:t>Provisional Harm and Worry Statement Practice</a:t>
            </a:r>
          </a:p>
        </p:txBody>
      </p:sp>
      <p:sp>
        <p:nvSpPr>
          <p:cNvPr id="6" name="TextBox 5"/>
          <p:cNvSpPr txBox="1"/>
          <p:nvPr/>
        </p:nvSpPr>
        <p:spPr>
          <a:xfrm>
            <a:off x="639663" y="2217580"/>
            <a:ext cx="3510431" cy="1151563"/>
          </a:xfrm>
          <a:prstGeom prst="rect">
            <a:avLst/>
          </a:prstGeom>
        </p:spPr>
        <p:txBody>
          <a:bodyPr wrap="square" anchor="ctr">
            <a:normAutofit/>
          </a:bodyPr>
          <a:lstStyle/>
          <a:p>
            <a:pPr defTabSz="342900">
              <a:defRPr/>
            </a:pPr>
            <a:r>
              <a:rPr lang="en-US" sz="2800" b="1">
                <a:solidFill>
                  <a:schemeClr val="accent3"/>
                </a:solidFill>
                <a:ea typeface="+mj-ea"/>
                <a:cs typeface="Verdana"/>
              </a:rPr>
              <a:t>HARM STATEMENTS</a:t>
            </a:r>
          </a:p>
        </p:txBody>
      </p:sp>
      <p:sp>
        <p:nvSpPr>
          <p:cNvPr id="8" name="TextBox 7"/>
          <p:cNvSpPr txBox="1"/>
          <p:nvPr/>
        </p:nvSpPr>
        <p:spPr>
          <a:xfrm>
            <a:off x="639663" y="4591724"/>
            <a:ext cx="3503277" cy="967301"/>
          </a:xfrm>
          <a:prstGeom prst="rect">
            <a:avLst/>
          </a:prstGeom>
        </p:spPr>
        <p:txBody>
          <a:bodyPr wrap="square" anchor="ctr">
            <a:normAutofit/>
          </a:bodyPr>
          <a:lstStyle/>
          <a:p>
            <a:pPr defTabSz="342900">
              <a:defRPr/>
            </a:pPr>
            <a:r>
              <a:rPr lang="en-US" sz="2800" b="1">
                <a:solidFill>
                  <a:schemeClr val="accent2"/>
                </a:solidFill>
                <a:ea typeface="+mj-ea"/>
                <a:cs typeface="Verdana"/>
              </a:rPr>
              <a:t>WORRY STATEMENTS</a:t>
            </a:r>
          </a:p>
        </p:txBody>
      </p:sp>
      <p:pic>
        <p:nvPicPr>
          <p:cNvPr id="7" name="Picture 6">
            <a:extLst>
              <a:ext uri="{FF2B5EF4-FFF2-40B4-BE49-F238E27FC236}">
                <a16:creationId xmlns:a16="http://schemas.microsoft.com/office/drawing/2014/main" id="{7EAB54F6-61D3-4503-8413-92C04E973B57}"/>
              </a:ext>
            </a:extLst>
          </p:cNvPr>
          <p:cNvPicPr>
            <a:picLocks noChangeAspect="1"/>
          </p:cNvPicPr>
          <p:nvPr/>
        </p:nvPicPr>
        <p:blipFill>
          <a:blip r:embed="rId4">
            <a:biLevel thresh="25000"/>
          </a:blip>
          <a:stretch>
            <a:fillRect/>
          </a:stretch>
        </p:blipFill>
        <p:spPr>
          <a:xfrm>
            <a:off x="6458725" y="5034552"/>
            <a:ext cx="984023" cy="984023"/>
          </a:xfrm>
          <a:prstGeom prst="rect">
            <a:avLst/>
          </a:prstGeom>
        </p:spPr>
      </p:pic>
      <p:pic>
        <p:nvPicPr>
          <p:cNvPr id="9" name="Picture 8">
            <a:extLst>
              <a:ext uri="{FF2B5EF4-FFF2-40B4-BE49-F238E27FC236}">
                <a16:creationId xmlns:a16="http://schemas.microsoft.com/office/drawing/2014/main" id="{ED89C4C1-0998-4C80-9584-F73FDEC5B56D}"/>
              </a:ext>
            </a:extLst>
          </p:cNvPr>
          <p:cNvPicPr>
            <a:picLocks noChangeAspect="1"/>
          </p:cNvPicPr>
          <p:nvPr/>
        </p:nvPicPr>
        <p:blipFill>
          <a:blip r:embed="rId5" cstate="print">
            <a:biLevel thresh="25000"/>
            <a:extLst>
              <a:ext uri="{28A0092B-C50C-407E-A947-70E740481C1C}">
                <a14:useLocalDpi xmlns:a14="http://schemas.microsoft.com/office/drawing/2010/main"/>
              </a:ext>
            </a:extLst>
          </a:blip>
          <a:stretch>
            <a:fillRect/>
          </a:stretch>
        </p:blipFill>
        <p:spPr>
          <a:xfrm>
            <a:off x="3761499" y="5127733"/>
            <a:ext cx="663708" cy="886460"/>
          </a:xfrm>
          <a:prstGeom prst="rect">
            <a:avLst/>
          </a:prstGeom>
        </p:spPr>
      </p:pic>
      <p:sp>
        <p:nvSpPr>
          <p:cNvPr id="10" name="Rectangle 40">
            <a:extLst>
              <a:ext uri="{FF2B5EF4-FFF2-40B4-BE49-F238E27FC236}">
                <a16:creationId xmlns:a16="http://schemas.microsoft.com/office/drawing/2014/main" id="{E64A5384-D98D-4498-BB1B-E5F6FB745163}"/>
              </a:ext>
            </a:extLst>
          </p:cNvPr>
          <p:cNvSpPr/>
          <p:nvPr/>
        </p:nvSpPr>
        <p:spPr>
          <a:xfrm>
            <a:off x="3673547" y="5739322"/>
            <a:ext cx="2690079" cy="480131"/>
          </a:xfrm>
          <a:prstGeom prst="rect">
            <a:avLst/>
          </a:prstGeom>
          <a:noFill/>
        </p:spPr>
        <p:txBody>
          <a:bodyPr wrap="square">
            <a:spAutoFit/>
          </a:bodyPr>
          <a:lstStyle/>
          <a:p>
            <a:pPr lvl="0" algn="ctr" defTabSz="1111250">
              <a:lnSpc>
                <a:spcPct val="90000"/>
              </a:lnSpc>
              <a:spcBef>
                <a:spcPct val="0"/>
              </a:spcBef>
              <a:spcAft>
                <a:spcPct val="35000"/>
              </a:spcAft>
            </a:pPr>
            <a:r>
              <a:rPr lang="en-US" sz="2800" b="1">
                <a:latin typeface="Segoe UI" panose="020B0502040204020203" pitchFamily="34" charset="0"/>
              </a:rPr>
              <a:t>Child</a:t>
            </a:r>
            <a:endParaRPr lang="en-US" sz="2800">
              <a:latin typeface="Segoe UI" panose="020B0502040204020203" pitchFamily="34" charset="0"/>
            </a:endParaRPr>
          </a:p>
        </p:txBody>
      </p:sp>
      <p:sp>
        <p:nvSpPr>
          <p:cNvPr id="11" name="Oval 37">
            <a:extLst>
              <a:ext uri="{FF2B5EF4-FFF2-40B4-BE49-F238E27FC236}">
                <a16:creationId xmlns:a16="http://schemas.microsoft.com/office/drawing/2014/main" id="{DDEA8CA5-F8F8-4AA1-92A1-FEDAB5DAFBBF}"/>
              </a:ext>
            </a:extLst>
          </p:cNvPr>
          <p:cNvSpPr/>
          <p:nvPr/>
        </p:nvSpPr>
        <p:spPr>
          <a:xfrm>
            <a:off x="3752165" y="4427170"/>
            <a:ext cx="2137215" cy="2065701"/>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schemeClr val="tx1"/>
              </a:solidFill>
              <a:latin typeface="Segoe UI" panose="020B0502040204020203" pitchFamily="34" charset="0"/>
            </a:endParaRPr>
          </a:p>
        </p:txBody>
      </p:sp>
      <p:sp>
        <p:nvSpPr>
          <p:cNvPr id="12" name="Rectangle 38">
            <a:extLst>
              <a:ext uri="{FF2B5EF4-FFF2-40B4-BE49-F238E27FC236}">
                <a16:creationId xmlns:a16="http://schemas.microsoft.com/office/drawing/2014/main" id="{DB39C41A-3612-463F-BCF5-68FC6724F8DC}"/>
              </a:ext>
            </a:extLst>
          </p:cNvPr>
          <p:cNvSpPr/>
          <p:nvPr/>
        </p:nvSpPr>
        <p:spPr>
          <a:xfrm>
            <a:off x="6518061" y="5739322"/>
            <a:ext cx="3278439" cy="523220"/>
          </a:xfrm>
          <a:prstGeom prst="rect">
            <a:avLst/>
          </a:prstGeom>
          <a:noFill/>
        </p:spPr>
        <p:txBody>
          <a:bodyPr wrap="square">
            <a:spAutoFit/>
          </a:bodyPr>
          <a:lstStyle/>
          <a:p>
            <a:pPr lvl="0" algn="ctr" defTabSz="1111250">
              <a:spcBef>
                <a:spcPct val="0"/>
              </a:spcBef>
            </a:pPr>
            <a:r>
              <a:rPr lang="en-US" sz="2800" b="1">
                <a:latin typeface="Segoe UI" panose="020B0502040204020203" pitchFamily="34" charset="0"/>
              </a:rPr>
              <a:t>Impacted how?</a:t>
            </a:r>
            <a:endParaRPr lang="en-US" sz="2800">
              <a:latin typeface="Segoe UI" panose="020B0502040204020203" pitchFamily="34" charset="0"/>
            </a:endParaRPr>
          </a:p>
        </p:txBody>
      </p:sp>
      <p:sp>
        <p:nvSpPr>
          <p:cNvPr id="13" name="Rectangle 36">
            <a:extLst>
              <a:ext uri="{FF2B5EF4-FFF2-40B4-BE49-F238E27FC236}">
                <a16:creationId xmlns:a16="http://schemas.microsoft.com/office/drawing/2014/main" id="{887633DD-AD7F-43F1-AA86-C577768DBBCF}"/>
              </a:ext>
            </a:extLst>
          </p:cNvPr>
          <p:cNvSpPr/>
          <p:nvPr/>
        </p:nvSpPr>
        <p:spPr>
          <a:xfrm>
            <a:off x="10026240" y="5739322"/>
            <a:ext cx="1889113" cy="480131"/>
          </a:xfrm>
          <a:prstGeom prst="rect">
            <a:avLst/>
          </a:prstGeom>
          <a:noFill/>
        </p:spPr>
        <p:txBody>
          <a:bodyPr wrap="square">
            <a:spAutoFit/>
          </a:bodyPr>
          <a:lstStyle/>
          <a:p>
            <a:pPr lvl="0" algn="ctr" defTabSz="1111250">
              <a:lnSpc>
                <a:spcPct val="90000"/>
              </a:lnSpc>
              <a:spcBef>
                <a:spcPct val="0"/>
              </a:spcBef>
              <a:spcAft>
                <a:spcPct val="35000"/>
              </a:spcAft>
            </a:pPr>
            <a:r>
              <a:rPr lang="en-US" sz="2800" b="1">
                <a:latin typeface="Segoe UI" panose="020B0502040204020203" pitchFamily="34" charset="0"/>
              </a:rPr>
              <a:t>Context</a:t>
            </a:r>
            <a:endParaRPr lang="en-US" sz="2800">
              <a:latin typeface="Segoe UI" panose="020B0502040204020203" pitchFamily="34" charset="0"/>
            </a:endParaRPr>
          </a:p>
        </p:txBody>
      </p:sp>
      <p:pic>
        <p:nvPicPr>
          <p:cNvPr id="14" name="Graphic 13">
            <a:extLst>
              <a:ext uri="{FF2B5EF4-FFF2-40B4-BE49-F238E27FC236}">
                <a16:creationId xmlns:a16="http://schemas.microsoft.com/office/drawing/2014/main" id="{233653F7-3B6D-46C7-B466-71B472CE8D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01249" y="4687414"/>
            <a:ext cx="1085963" cy="1013565"/>
          </a:xfrm>
          <a:prstGeom prst="rect">
            <a:avLst/>
          </a:prstGeom>
        </p:spPr>
      </p:pic>
      <p:sp>
        <p:nvSpPr>
          <p:cNvPr id="15" name="Rectangle 40">
            <a:extLst>
              <a:ext uri="{FF2B5EF4-FFF2-40B4-BE49-F238E27FC236}">
                <a16:creationId xmlns:a16="http://schemas.microsoft.com/office/drawing/2014/main" id="{66D3D4B8-2AD0-4822-9BBC-BF1F7DB2578F}"/>
              </a:ext>
            </a:extLst>
          </p:cNvPr>
          <p:cNvSpPr/>
          <p:nvPr/>
        </p:nvSpPr>
        <p:spPr>
          <a:xfrm>
            <a:off x="5039486" y="5028107"/>
            <a:ext cx="2690079" cy="480131"/>
          </a:xfrm>
          <a:prstGeom prst="rect">
            <a:avLst/>
          </a:prstGeom>
          <a:noFill/>
        </p:spPr>
        <p:txBody>
          <a:bodyPr wrap="square">
            <a:spAutoFit/>
          </a:bodyPr>
          <a:lstStyle/>
          <a:p>
            <a:pPr lvl="0" algn="ctr" defTabSz="1111250">
              <a:lnSpc>
                <a:spcPct val="90000"/>
              </a:lnSpc>
              <a:spcBef>
                <a:spcPct val="0"/>
              </a:spcBef>
              <a:spcAft>
                <a:spcPct val="35000"/>
              </a:spcAft>
            </a:pPr>
            <a:r>
              <a:rPr lang="en-US" sz="2800">
                <a:latin typeface="Segoe UI" panose="020B0502040204020203" pitchFamily="34" charset="0"/>
              </a:rPr>
              <a:t>may be</a:t>
            </a:r>
          </a:p>
        </p:txBody>
      </p:sp>
      <p:sp>
        <p:nvSpPr>
          <p:cNvPr id="16" name="Rectangle 40">
            <a:extLst>
              <a:ext uri="{FF2B5EF4-FFF2-40B4-BE49-F238E27FC236}">
                <a16:creationId xmlns:a16="http://schemas.microsoft.com/office/drawing/2014/main" id="{5A23CF84-750C-448D-B195-9904FAA6A70C}"/>
              </a:ext>
            </a:extLst>
          </p:cNvPr>
          <p:cNvSpPr/>
          <p:nvPr/>
        </p:nvSpPr>
        <p:spPr>
          <a:xfrm>
            <a:off x="8541382" y="5012201"/>
            <a:ext cx="2690079" cy="480131"/>
          </a:xfrm>
          <a:prstGeom prst="rect">
            <a:avLst/>
          </a:prstGeom>
          <a:noFill/>
        </p:spPr>
        <p:txBody>
          <a:bodyPr wrap="square">
            <a:spAutoFit/>
          </a:bodyPr>
          <a:lstStyle/>
          <a:p>
            <a:pPr lvl="0" algn="ctr" defTabSz="1111250">
              <a:lnSpc>
                <a:spcPct val="90000"/>
              </a:lnSpc>
              <a:spcBef>
                <a:spcPct val="0"/>
              </a:spcBef>
              <a:spcAft>
                <a:spcPct val="35000"/>
              </a:spcAft>
            </a:pPr>
            <a:r>
              <a:rPr lang="en-US" sz="2800">
                <a:latin typeface="Segoe UI" panose="020B0502040204020203" pitchFamily="34" charset="0"/>
              </a:rPr>
              <a:t>If/when</a:t>
            </a:r>
          </a:p>
        </p:txBody>
      </p:sp>
      <p:pic>
        <p:nvPicPr>
          <p:cNvPr id="17" name="Graphic 16" descr="Document">
            <a:extLst>
              <a:ext uri="{FF2B5EF4-FFF2-40B4-BE49-F238E27FC236}">
                <a16:creationId xmlns:a16="http://schemas.microsoft.com/office/drawing/2014/main" id="{BE936D59-4423-4B81-8C02-F3090754739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75589" y="4479827"/>
            <a:ext cx="1215489" cy="1215489"/>
          </a:xfrm>
          <a:prstGeom prst="rect">
            <a:avLst/>
          </a:prstGeom>
        </p:spPr>
      </p:pic>
      <p:grpSp>
        <p:nvGrpSpPr>
          <p:cNvPr id="18" name="Graphic 15" descr="Man with kid">
            <a:extLst>
              <a:ext uri="{FF2B5EF4-FFF2-40B4-BE49-F238E27FC236}">
                <a16:creationId xmlns:a16="http://schemas.microsoft.com/office/drawing/2014/main" id="{87B23BC8-7DD9-495E-A578-C41FCA7E151A}"/>
              </a:ext>
            </a:extLst>
          </p:cNvPr>
          <p:cNvGrpSpPr/>
          <p:nvPr/>
        </p:nvGrpSpPr>
        <p:grpSpPr>
          <a:xfrm>
            <a:off x="4560642" y="4392466"/>
            <a:ext cx="869922" cy="1239448"/>
            <a:chOff x="1688345" y="3159578"/>
            <a:chExt cx="869922" cy="1239448"/>
          </a:xfrm>
          <a:solidFill>
            <a:srgbClr val="F6943D"/>
          </a:solidFill>
        </p:grpSpPr>
        <p:sp>
          <p:nvSpPr>
            <p:cNvPr id="19" name="Freeform: Shape 18">
              <a:extLst>
                <a:ext uri="{FF2B5EF4-FFF2-40B4-BE49-F238E27FC236}">
                  <a16:creationId xmlns:a16="http://schemas.microsoft.com/office/drawing/2014/main" id="{11669BE4-E35D-4288-8C21-4FD24771C4E8}"/>
                </a:ext>
              </a:extLst>
            </p:cNvPr>
            <p:cNvSpPr/>
            <p:nvPr/>
          </p:nvSpPr>
          <p:spPr>
            <a:xfrm>
              <a:off x="1861138" y="3159578"/>
              <a:ext cx="216903" cy="216903"/>
            </a:xfrm>
            <a:custGeom>
              <a:avLst/>
              <a:gdLst>
                <a:gd name="connsiteX0" fmla="*/ 216903 w 216903"/>
                <a:gd name="connsiteY0" fmla="*/ 108452 h 216903"/>
                <a:gd name="connsiteX1" fmla="*/ 108452 w 216903"/>
                <a:gd name="connsiteY1" fmla="*/ 216903 h 216903"/>
                <a:gd name="connsiteX2" fmla="*/ 0 w 216903"/>
                <a:gd name="connsiteY2" fmla="*/ 108452 h 216903"/>
                <a:gd name="connsiteX3" fmla="*/ 108452 w 216903"/>
                <a:gd name="connsiteY3" fmla="*/ 0 h 216903"/>
                <a:gd name="connsiteX4" fmla="*/ 216903 w 216903"/>
                <a:gd name="connsiteY4" fmla="*/ 108452 h 216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03" h="216903">
                  <a:moveTo>
                    <a:pt x="216903" y="108452"/>
                  </a:moveTo>
                  <a:cubicBezTo>
                    <a:pt x="216903" y="168348"/>
                    <a:pt x="168348" y="216903"/>
                    <a:pt x="108452" y="216903"/>
                  </a:cubicBezTo>
                  <a:cubicBezTo>
                    <a:pt x="48555" y="216903"/>
                    <a:pt x="0" y="168348"/>
                    <a:pt x="0" y="108452"/>
                  </a:cubicBezTo>
                  <a:cubicBezTo>
                    <a:pt x="0" y="48555"/>
                    <a:pt x="48555" y="0"/>
                    <a:pt x="108452" y="0"/>
                  </a:cubicBezTo>
                  <a:cubicBezTo>
                    <a:pt x="168348" y="0"/>
                    <a:pt x="216903" y="48555"/>
                    <a:pt x="216903" y="108452"/>
                  </a:cubicBezTo>
                  <a:close/>
                </a:path>
              </a:pathLst>
            </a:custGeom>
            <a:solidFill>
              <a:schemeClr val="tx1">
                <a:lumMod val="40000"/>
                <a:lumOff val="60000"/>
              </a:schemeClr>
            </a:solidFill>
            <a:ln w="1547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E9DE73C6-792B-46F4-BBAF-46001EB803A6}"/>
                </a:ext>
              </a:extLst>
            </p:cNvPr>
            <p:cNvSpPr/>
            <p:nvPr/>
          </p:nvSpPr>
          <p:spPr>
            <a:xfrm>
              <a:off x="1688345" y="3407468"/>
              <a:ext cx="559849" cy="991558"/>
            </a:xfrm>
            <a:custGeom>
              <a:avLst/>
              <a:gdLst>
                <a:gd name="connsiteX0" fmla="*/ 558571 w 559849"/>
                <a:gd name="connsiteY0" fmla="*/ 455497 h 991558"/>
                <a:gd name="connsiteX1" fmla="*/ 485753 w 559849"/>
                <a:gd name="connsiteY1" fmla="*/ 89860 h 991558"/>
                <a:gd name="connsiteX2" fmla="*/ 375752 w 559849"/>
                <a:gd name="connsiteY2" fmla="*/ 17042 h 991558"/>
                <a:gd name="connsiteX3" fmla="*/ 279695 w 559849"/>
                <a:gd name="connsiteY3" fmla="*/ 0 h 991558"/>
                <a:gd name="connsiteX4" fmla="*/ 183638 w 559849"/>
                <a:gd name="connsiteY4" fmla="*/ 17042 h 991558"/>
                <a:gd name="connsiteX5" fmla="*/ 73637 w 559849"/>
                <a:gd name="connsiteY5" fmla="*/ 89860 h 991558"/>
                <a:gd name="connsiteX6" fmla="*/ 819 w 559849"/>
                <a:gd name="connsiteY6" fmla="*/ 455497 h 991558"/>
                <a:gd name="connsiteX7" fmla="*/ 38003 w 559849"/>
                <a:gd name="connsiteY7" fmla="*/ 509723 h 991558"/>
                <a:gd name="connsiteX8" fmla="*/ 47299 w 559849"/>
                <a:gd name="connsiteY8" fmla="*/ 511272 h 991558"/>
                <a:gd name="connsiteX9" fmla="*/ 92229 w 559849"/>
                <a:gd name="connsiteY9" fmla="*/ 474089 h 991558"/>
                <a:gd name="connsiteX10" fmla="*/ 157300 w 559849"/>
                <a:gd name="connsiteY10" fmla="*/ 159579 h 991558"/>
                <a:gd name="connsiteX11" fmla="*/ 157300 w 559849"/>
                <a:gd name="connsiteY11" fmla="*/ 991559 h 991558"/>
                <a:gd name="connsiteX12" fmla="*/ 250258 w 559849"/>
                <a:gd name="connsiteY12" fmla="*/ 991559 h 991558"/>
                <a:gd name="connsiteX13" fmla="*/ 250258 w 559849"/>
                <a:gd name="connsiteY13" fmla="*/ 511272 h 991558"/>
                <a:gd name="connsiteX14" fmla="*/ 312231 w 559849"/>
                <a:gd name="connsiteY14" fmla="*/ 511272 h 991558"/>
                <a:gd name="connsiteX15" fmla="*/ 312231 w 559849"/>
                <a:gd name="connsiteY15" fmla="*/ 991559 h 991558"/>
                <a:gd name="connsiteX16" fmla="*/ 405189 w 559849"/>
                <a:gd name="connsiteY16" fmla="*/ 991559 h 991558"/>
                <a:gd name="connsiteX17" fmla="*/ 405189 w 559849"/>
                <a:gd name="connsiteY17" fmla="*/ 159579 h 991558"/>
                <a:gd name="connsiteX18" fmla="*/ 468711 w 559849"/>
                <a:gd name="connsiteY18" fmla="*/ 474089 h 991558"/>
                <a:gd name="connsiteX19" fmla="*/ 513641 w 559849"/>
                <a:gd name="connsiteY19" fmla="*/ 511272 h 991558"/>
                <a:gd name="connsiteX20" fmla="*/ 522937 w 559849"/>
                <a:gd name="connsiteY20" fmla="*/ 509723 h 991558"/>
                <a:gd name="connsiteX21" fmla="*/ 558571 w 559849"/>
                <a:gd name="connsiteY21" fmla="*/ 455497 h 99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9849" h="991558">
                  <a:moveTo>
                    <a:pt x="558571" y="455497"/>
                  </a:moveTo>
                  <a:lnTo>
                    <a:pt x="485753" y="89860"/>
                  </a:lnTo>
                  <a:cubicBezTo>
                    <a:pt x="456317" y="57324"/>
                    <a:pt x="419133" y="32536"/>
                    <a:pt x="375752" y="17042"/>
                  </a:cubicBezTo>
                  <a:cubicBezTo>
                    <a:pt x="346316" y="6197"/>
                    <a:pt x="313780" y="0"/>
                    <a:pt x="279695" y="0"/>
                  </a:cubicBezTo>
                  <a:cubicBezTo>
                    <a:pt x="245610" y="0"/>
                    <a:pt x="214624" y="6197"/>
                    <a:pt x="183638" y="17042"/>
                  </a:cubicBezTo>
                  <a:cubicBezTo>
                    <a:pt x="141807" y="32536"/>
                    <a:pt x="104623" y="57324"/>
                    <a:pt x="73637" y="89860"/>
                  </a:cubicBezTo>
                  <a:lnTo>
                    <a:pt x="819" y="455497"/>
                  </a:lnTo>
                  <a:cubicBezTo>
                    <a:pt x="-3829" y="480286"/>
                    <a:pt x="11665" y="505075"/>
                    <a:pt x="38003" y="509723"/>
                  </a:cubicBezTo>
                  <a:cubicBezTo>
                    <a:pt x="41101" y="509723"/>
                    <a:pt x="44200" y="511272"/>
                    <a:pt x="47299" y="511272"/>
                  </a:cubicBezTo>
                  <a:cubicBezTo>
                    <a:pt x="68989" y="511272"/>
                    <a:pt x="89130" y="495779"/>
                    <a:pt x="92229" y="474089"/>
                  </a:cubicBezTo>
                  <a:lnTo>
                    <a:pt x="157300" y="159579"/>
                  </a:lnTo>
                  <a:lnTo>
                    <a:pt x="157300" y="991559"/>
                  </a:lnTo>
                  <a:lnTo>
                    <a:pt x="250258" y="991559"/>
                  </a:lnTo>
                  <a:lnTo>
                    <a:pt x="250258" y="511272"/>
                  </a:lnTo>
                  <a:lnTo>
                    <a:pt x="312231" y="511272"/>
                  </a:lnTo>
                  <a:lnTo>
                    <a:pt x="312231" y="991559"/>
                  </a:lnTo>
                  <a:lnTo>
                    <a:pt x="405189" y="991559"/>
                  </a:lnTo>
                  <a:lnTo>
                    <a:pt x="405189" y="159579"/>
                  </a:lnTo>
                  <a:lnTo>
                    <a:pt x="468711" y="474089"/>
                  </a:lnTo>
                  <a:cubicBezTo>
                    <a:pt x="471810" y="495779"/>
                    <a:pt x="491951" y="511272"/>
                    <a:pt x="513641" y="511272"/>
                  </a:cubicBezTo>
                  <a:cubicBezTo>
                    <a:pt x="516740" y="511272"/>
                    <a:pt x="519838" y="511272"/>
                    <a:pt x="522937" y="509723"/>
                  </a:cubicBezTo>
                  <a:cubicBezTo>
                    <a:pt x="547726" y="505075"/>
                    <a:pt x="564768" y="480286"/>
                    <a:pt x="558571" y="455497"/>
                  </a:cubicBezTo>
                  <a:close/>
                </a:path>
              </a:pathLst>
            </a:custGeom>
            <a:solidFill>
              <a:schemeClr val="tx1">
                <a:lumMod val="40000"/>
                <a:lumOff val="60000"/>
              </a:schemeClr>
            </a:solidFill>
            <a:ln w="1547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9B3AB6C-1636-467E-A629-9F24FE42C76C}"/>
                </a:ext>
              </a:extLst>
            </p:cNvPr>
            <p:cNvSpPr/>
            <p:nvPr/>
          </p:nvSpPr>
          <p:spPr>
            <a:xfrm>
              <a:off x="2310438" y="3825782"/>
              <a:ext cx="154931" cy="154931"/>
            </a:xfrm>
            <a:custGeom>
              <a:avLst/>
              <a:gdLst>
                <a:gd name="connsiteX0" fmla="*/ 154931 w 154931"/>
                <a:gd name="connsiteY0" fmla="*/ 77466 h 154931"/>
                <a:gd name="connsiteX1" fmla="*/ 77466 w 154931"/>
                <a:gd name="connsiteY1" fmla="*/ 154931 h 154931"/>
                <a:gd name="connsiteX2" fmla="*/ 0 w 154931"/>
                <a:gd name="connsiteY2" fmla="*/ 77466 h 154931"/>
                <a:gd name="connsiteX3" fmla="*/ 77466 w 154931"/>
                <a:gd name="connsiteY3" fmla="*/ 0 h 154931"/>
                <a:gd name="connsiteX4" fmla="*/ 154931 w 154931"/>
                <a:gd name="connsiteY4" fmla="*/ 77466 h 154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31" h="154931">
                  <a:moveTo>
                    <a:pt x="154931" y="77466"/>
                  </a:moveTo>
                  <a:cubicBezTo>
                    <a:pt x="154931" y="120249"/>
                    <a:pt x="120248" y="154931"/>
                    <a:pt x="77466" y="154931"/>
                  </a:cubicBezTo>
                  <a:cubicBezTo>
                    <a:pt x="34682" y="154931"/>
                    <a:pt x="0" y="120249"/>
                    <a:pt x="0" y="77466"/>
                  </a:cubicBezTo>
                  <a:cubicBezTo>
                    <a:pt x="0" y="34682"/>
                    <a:pt x="34682" y="0"/>
                    <a:pt x="77466" y="0"/>
                  </a:cubicBezTo>
                  <a:cubicBezTo>
                    <a:pt x="120248" y="0"/>
                    <a:pt x="154931" y="34682"/>
                    <a:pt x="154931" y="77466"/>
                  </a:cubicBezTo>
                  <a:close/>
                </a:path>
              </a:pathLst>
            </a:custGeom>
            <a:solidFill>
              <a:srgbClr val="F6943D"/>
            </a:solidFill>
            <a:ln w="1547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441F152-4333-49B1-A672-535FA9FA8BD7}"/>
                </a:ext>
              </a:extLst>
            </p:cNvPr>
            <p:cNvSpPr/>
            <p:nvPr/>
          </p:nvSpPr>
          <p:spPr>
            <a:xfrm>
              <a:off x="2170878" y="3841153"/>
              <a:ext cx="387389" cy="557873"/>
            </a:xfrm>
            <a:custGeom>
              <a:avLst/>
              <a:gdLst>
                <a:gd name="connsiteX0" fmla="*/ 384351 w 387389"/>
                <a:gd name="connsiteY0" fmla="*/ 344069 h 557873"/>
                <a:gd name="connsiteX1" fmla="*/ 330125 w 387389"/>
                <a:gd name="connsiteY1" fmla="*/ 213927 h 557873"/>
                <a:gd name="connsiteX2" fmla="*/ 249561 w 387389"/>
                <a:gd name="connsiteY2" fmla="*/ 158151 h 557873"/>
                <a:gd name="connsiteX3" fmla="*/ 217025 w 387389"/>
                <a:gd name="connsiteY3" fmla="*/ 155053 h 557873"/>
                <a:gd name="connsiteX4" fmla="*/ 139560 w 387389"/>
                <a:gd name="connsiteY4" fmla="*/ 155053 h 557873"/>
                <a:gd name="connsiteX5" fmla="*/ 57446 w 387389"/>
                <a:gd name="connsiteY5" fmla="*/ 15615 h 557873"/>
                <a:gd name="connsiteX6" fmla="*/ 15615 w 387389"/>
                <a:gd name="connsiteY6" fmla="*/ 4770 h 557873"/>
                <a:gd name="connsiteX7" fmla="*/ 4770 w 387389"/>
                <a:gd name="connsiteY7" fmla="*/ 46601 h 557873"/>
                <a:gd name="connsiteX8" fmla="*/ 139560 w 387389"/>
                <a:gd name="connsiteY8" fmla="*/ 275899 h 557873"/>
                <a:gd name="connsiteX9" fmla="*/ 139560 w 387389"/>
                <a:gd name="connsiteY9" fmla="*/ 557873 h 557873"/>
                <a:gd name="connsiteX10" fmla="*/ 201532 w 387389"/>
                <a:gd name="connsiteY10" fmla="*/ 557873 h 557873"/>
                <a:gd name="connsiteX11" fmla="*/ 201532 w 387389"/>
                <a:gd name="connsiteY11" fmla="*/ 371956 h 557873"/>
                <a:gd name="connsiteX12" fmla="*/ 232518 w 387389"/>
                <a:gd name="connsiteY12" fmla="*/ 371956 h 557873"/>
                <a:gd name="connsiteX13" fmla="*/ 232518 w 387389"/>
                <a:gd name="connsiteY13" fmla="*/ 557873 h 557873"/>
                <a:gd name="connsiteX14" fmla="*/ 294491 w 387389"/>
                <a:gd name="connsiteY14" fmla="*/ 557873 h 557873"/>
                <a:gd name="connsiteX15" fmla="*/ 294491 w 387389"/>
                <a:gd name="connsiteY15" fmla="*/ 288293 h 557873"/>
                <a:gd name="connsiteX16" fmla="*/ 328576 w 387389"/>
                <a:gd name="connsiteY16" fmla="*/ 368858 h 557873"/>
                <a:gd name="connsiteX17" fmla="*/ 356463 w 387389"/>
                <a:gd name="connsiteY17" fmla="*/ 387449 h 557873"/>
                <a:gd name="connsiteX18" fmla="*/ 368858 w 387389"/>
                <a:gd name="connsiteY18" fmla="*/ 384351 h 557873"/>
                <a:gd name="connsiteX19" fmla="*/ 384351 w 387389"/>
                <a:gd name="connsiteY19" fmla="*/ 344069 h 5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389" h="557873">
                  <a:moveTo>
                    <a:pt x="384351" y="344069"/>
                  </a:moveTo>
                  <a:lnTo>
                    <a:pt x="330125" y="213927"/>
                  </a:lnTo>
                  <a:cubicBezTo>
                    <a:pt x="311533" y="187588"/>
                    <a:pt x="282096" y="167447"/>
                    <a:pt x="249561" y="158151"/>
                  </a:cubicBezTo>
                  <a:cubicBezTo>
                    <a:pt x="240265" y="156602"/>
                    <a:pt x="227870" y="155053"/>
                    <a:pt x="217025" y="155053"/>
                  </a:cubicBezTo>
                  <a:lnTo>
                    <a:pt x="139560" y="155053"/>
                  </a:lnTo>
                  <a:lnTo>
                    <a:pt x="57446" y="15615"/>
                  </a:lnTo>
                  <a:cubicBezTo>
                    <a:pt x="48150" y="122"/>
                    <a:pt x="29559" y="-4526"/>
                    <a:pt x="15615" y="4770"/>
                  </a:cubicBezTo>
                  <a:cubicBezTo>
                    <a:pt x="122" y="14065"/>
                    <a:pt x="-4526" y="32657"/>
                    <a:pt x="4770" y="46601"/>
                  </a:cubicBezTo>
                  <a:lnTo>
                    <a:pt x="139560" y="275899"/>
                  </a:lnTo>
                  <a:lnTo>
                    <a:pt x="139560" y="557873"/>
                  </a:lnTo>
                  <a:lnTo>
                    <a:pt x="201532" y="557873"/>
                  </a:lnTo>
                  <a:lnTo>
                    <a:pt x="201532" y="371956"/>
                  </a:lnTo>
                  <a:lnTo>
                    <a:pt x="232518" y="371956"/>
                  </a:lnTo>
                  <a:lnTo>
                    <a:pt x="232518" y="557873"/>
                  </a:lnTo>
                  <a:lnTo>
                    <a:pt x="294491" y="557873"/>
                  </a:lnTo>
                  <a:lnTo>
                    <a:pt x="294491" y="288293"/>
                  </a:lnTo>
                  <a:lnTo>
                    <a:pt x="328576" y="368858"/>
                  </a:lnTo>
                  <a:cubicBezTo>
                    <a:pt x="333223" y="381252"/>
                    <a:pt x="345618" y="387449"/>
                    <a:pt x="356463" y="387449"/>
                  </a:cubicBezTo>
                  <a:cubicBezTo>
                    <a:pt x="361111" y="387449"/>
                    <a:pt x="364210" y="387449"/>
                    <a:pt x="368858" y="384351"/>
                  </a:cubicBezTo>
                  <a:cubicBezTo>
                    <a:pt x="384351" y="378153"/>
                    <a:pt x="392097" y="359562"/>
                    <a:pt x="384351" y="344069"/>
                  </a:cubicBezTo>
                  <a:close/>
                </a:path>
              </a:pathLst>
            </a:custGeom>
            <a:solidFill>
              <a:srgbClr val="F6943D"/>
            </a:solidFill>
            <a:ln w="15478" cap="flat">
              <a:noFill/>
              <a:prstDash val="solid"/>
              <a:miter/>
            </a:ln>
          </p:spPr>
          <p:txBody>
            <a:bodyPr rtlCol="0" anchor="ctr"/>
            <a:lstStyle/>
            <a:p>
              <a:endParaRPr lang="en-US"/>
            </a:p>
          </p:txBody>
        </p:sp>
      </p:grpSp>
      <p:sp>
        <p:nvSpPr>
          <p:cNvPr id="23" name="Rectangle 40">
            <a:extLst>
              <a:ext uri="{FF2B5EF4-FFF2-40B4-BE49-F238E27FC236}">
                <a16:creationId xmlns:a16="http://schemas.microsoft.com/office/drawing/2014/main" id="{0B51C630-3C97-4E79-AC33-DD2493E151C2}"/>
              </a:ext>
            </a:extLst>
          </p:cNvPr>
          <p:cNvSpPr/>
          <p:nvPr/>
        </p:nvSpPr>
        <p:spPr>
          <a:xfrm>
            <a:off x="3596329" y="3099818"/>
            <a:ext cx="2844514" cy="867930"/>
          </a:xfrm>
          <a:prstGeom prst="rect">
            <a:avLst/>
          </a:prstGeom>
          <a:noFill/>
        </p:spPr>
        <p:txBody>
          <a:bodyPr wrap="square">
            <a:spAutoFit/>
          </a:bodyPr>
          <a:lstStyle/>
          <a:p>
            <a:pPr lvl="0" algn="ctr" defTabSz="1111250">
              <a:lnSpc>
                <a:spcPct val="90000"/>
              </a:lnSpc>
              <a:spcBef>
                <a:spcPct val="0"/>
              </a:spcBef>
              <a:spcAft>
                <a:spcPct val="35000"/>
              </a:spcAft>
            </a:pPr>
            <a:r>
              <a:rPr lang="en-US" sz="2800" b="1">
                <a:latin typeface="Segoe UI" panose="020B0502040204020203" pitchFamily="34" charset="0"/>
              </a:rPr>
              <a:t>Who </a:t>
            </a:r>
            <a:r>
              <a:rPr lang="en-US" sz="2800">
                <a:latin typeface="Segoe UI" panose="020B0502040204020203" pitchFamily="34" charset="0"/>
              </a:rPr>
              <a:t>says (or “it was reported”)</a:t>
            </a:r>
          </a:p>
        </p:txBody>
      </p:sp>
      <p:sp>
        <p:nvSpPr>
          <p:cNvPr id="24" name="Rectangle 38">
            <a:extLst>
              <a:ext uri="{FF2B5EF4-FFF2-40B4-BE49-F238E27FC236}">
                <a16:creationId xmlns:a16="http://schemas.microsoft.com/office/drawing/2014/main" id="{34494CAD-325F-4C64-8C12-B952EA13DEE9}"/>
              </a:ext>
            </a:extLst>
          </p:cNvPr>
          <p:cNvSpPr/>
          <p:nvPr/>
        </p:nvSpPr>
        <p:spPr>
          <a:xfrm>
            <a:off x="6449812" y="3100215"/>
            <a:ext cx="3278439" cy="954107"/>
          </a:xfrm>
          <a:prstGeom prst="rect">
            <a:avLst/>
          </a:prstGeom>
          <a:noFill/>
        </p:spPr>
        <p:txBody>
          <a:bodyPr wrap="square">
            <a:spAutoFit/>
          </a:bodyPr>
          <a:lstStyle/>
          <a:p>
            <a:pPr lvl="0" algn="ctr" defTabSz="1111250">
              <a:spcBef>
                <a:spcPct val="0"/>
              </a:spcBef>
            </a:pPr>
            <a:r>
              <a:rPr lang="en-US" sz="2800" b="1">
                <a:latin typeface="Segoe UI" panose="020B0502040204020203" pitchFamily="34" charset="0"/>
              </a:rPr>
              <a:t>What </a:t>
            </a:r>
            <a:r>
              <a:rPr lang="en-US" sz="2800">
                <a:latin typeface="Segoe UI" panose="020B0502040204020203" pitchFamily="34" charset="0"/>
              </a:rPr>
              <a:t>caregiver actions/inaction</a:t>
            </a:r>
          </a:p>
        </p:txBody>
      </p:sp>
      <p:sp>
        <p:nvSpPr>
          <p:cNvPr id="25" name="Rectangle 36">
            <a:extLst>
              <a:ext uri="{FF2B5EF4-FFF2-40B4-BE49-F238E27FC236}">
                <a16:creationId xmlns:a16="http://schemas.microsoft.com/office/drawing/2014/main" id="{8EEE089B-7D36-4846-A254-6AA288DD75B8}"/>
              </a:ext>
            </a:extLst>
          </p:cNvPr>
          <p:cNvSpPr/>
          <p:nvPr/>
        </p:nvSpPr>
        <p:spPr>
          <a:xfrm>
            <a:off x="9957991" y="3100215"/>
            <a:ext cx="1889113" cy="867930"/>
          </a:xfrm>
          <a:prstGeom prst="rect">
            <a:avLst/>
          </a:prstGeom>
          <a:noFill/>
        </p:spPr>
        <p:txBody>
          <a:bodyPr wrap="square">
            <a:spAutoFit/>
          </a:bodyPr>
          <a:lstStyle/>
          <a:p>
            <a:pPr lvl="0" algn="ctr" defTabSz="1111250">
              <a:lnSpc>
                <a:spcPct val="90000"/>
              </a:lnSpc>
              <a:spcBef>
                <a:spcPct val="0"/>
              </a:spcBef>
              <a:spcAft>
                <a:spcPct val="35000"/>
              </a:spcAft>
            </a:pPr>
            <a:r>
              <a:rPr lang="en-US" sz="2800" b="1">
                <a:latin typeface="Segoe UI" panose="020B0502040204020203" pitchFamily="34" charset="0"/>
              </a:rPr>
              <a:t>Impact</a:t>
            </a:r>
            <a:r>
              <a:rPr lang="en-US" sz="2800">
                <a:latin typeface="Segoe UI" panose="020B0502040204020203" pitchFamily="34" charset="0"/>
              </a:rPr>
              <a:t> on the child</a:t>
            </a:r>
          </a:p>
        </p:txBody>
      </p:sp>
      <p:pic>
        <p:nvPicPr>
          <p:cNvPr id="26" name="Graphic 25">
            <a:extLst>
              <a:ext uri="{FF2B5EF4-FFF2-40B4-BE49-F238E27FC236}">
                <a16:creationId xmlns:a16="http://schemas.microsoft.com/office/drawing/2014/main" id="{1909875F-5FB3-4881-A835-5E1EE4C12D5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38858" y="1861059"/>
            <a:ext cx="1422958" cy="1061434"/>
          </a:xfrm>
          <a:prstGeom prst="rect">
            <a:avLst/>
          </a:prstGeom>
        </p:spPr>
      </p:pic>
      <p:pic>
        <p:nvPicPr>
          <p:cNvPr id="27" name="Graphic 26">
            <a:extLst>
              <a:ext uri="{FF2B5EF4-FFF2-40B4-BE49-F238E27FC236}">
                <a16:creationId xmlns:a16="http://schemas.microsoft.com/office/drawing/2014/main" id="{B1E92D88-6AFC-4E2C-9AF2-FF836E88E36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59565" y="1884993"/>
            <a:ext cx="1085963" cy="1013565"/>
          </a:xfrm>
          <a:prstGeom prst="rect">
            <a:avLst/>
          </a:prstGeom>
        </p:spPr>
      </p:pic>
      <p:pic>
        <p:nvPicPr>
          <p:cNvPr id="28" name="Graphic 27">
            <a:extLst>
              <a:ext uri="{FF2B5EF4-FFF2-40B4-BE49-F238E27FC236}">
                <a16:creationId xmlns:a16="http://schemas.microsoft.com/office/drawing/2014/main" id="{4AC9EEBA-2AB5-4C86-8F54-9920375D18D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56557" y="1843573"/>
            <a:ext cx="1238849" cy="1231764"/>
          </a:xfrm>
          <a:prstGeom prst="rect">
            <a:avLst/>
          </a:prstGeom>
        </p:spPr>
      </p:pic>
    </p:spTree>
    <p:custDataLst>
      <p:tags r:id="rId1"/>
    </p:custDataLst>
    <p:extLst>
      <p:ext uri="{BB962C8B-B14F-4D97-AF65-F5344CB8AC3E}">
        <p14:creationId xmlns:p14="http://schemas.microsoft.com/office/powerpoint/2010/main" val="10207995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F6A1A8B-F797-4CDE-B0DE-024ECB983778}"/>
              </a:ext>
            </a:extLst>
          </p:cNvPr>
          <p:cNvSpPr>
            <a:spLocks noGrp="1"/>
          </p:cNvSpPr>
          <p:nvPr>
            <p:ph type="title"/>
          </p:nvPr>
        </p:nvSpPr>
        <p:spPr/>
        <p:txBody>
          <a:bodyPr/>
          <a:lstStyle/>
          <a:p>
            <a:r>
              <a:rPr lang="en-US">
                <a:sym typeface="Tahoma" charset="0"/>
              </a:rPr>
              <a:t>reflection</a:t>
            </a:r>
            <a:br>
              <a:rPr lang="en-US">
                <a:sym typeface="Tahoma" charset="0"/>
              </a:rPr>
            </a:br>
            <a:endParaRPr lang="en-US"/>
          </a:p>
        </p:txBody>
      </p:sp>
      <p:pic>
        <p:nvPicPr>
          <p:cNvPr id="11" name="Picture Placeholder 10" descr="A picture containing person, outdoor, silhouette, standing&#10;&#10;Description automatically generated">
            <a:extLst>
              <a:ext uri="{FF2B5EF4-FFF2-40B4-BE49-F238E27FC236}">
                <a16:creationId xmlns:a16="http://schemas.microsoft.com/office/drawing/2014/main" id="{1AC1DD5D-337D-460B-89D7-723CBF14B79B}"/>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35014" t="-64" r="15734" b="64"/>
          <a:stretch/>
        </p:blipFill>
        <p:spPr>
          <a:xfrm>
            <a:off x="6628573" y="535667"/>
            <a:ext cx="4917882" cy="5782940"/>
          </a:xfrm>
        </p:spPr>
      </p:pic>
      <p:sp>
        <p:nvSpPr>
          <p:cNvPr id="3" name="Text Placeholder 2">
            <a:extLst>
              <a:ext uri="{FF2B5EF4-FFF2-40B4-BE49-F238E27FC236}">
                <a16:creationId xmlns:a16="http://schemas.microsoft.com/office/drawing/2014/main" id="{9BB7B57A-980A-45AF-AC46-87E9A2D74392}"/>
              </a:ext>
            </a:extLst>
          </p:cNvPr>
          <p:cNvSpPr>
            <a:spLocks noGrp="1"/>
          </p:cNvSpPr>
          <p:nvPr>
            <p:ph type="body" sz="quarter" idx="11"/>
          </p:nvPr>
        </p:nvSpPr>
        <p:spPr>
          <a:xfrm>
            <a:off x="639663" y="1636295"/>
            <a:ext cx="5456337" cy="4118230"/>
          </a:xfrm>
        </p:spPr>
        <p:txBody>
          <a:bodyPr anchor="ctr"/>
          <a:lstStyle/>
          <a:p>
            <a:pPr marL="457200" indent="-457200">
              <a:buFont typeface="Arial" panose="020B0604020202020204" pitchFamily="34" charset="0"/>
              <a:buChar char="•"/>
              <a:defRPr/>
            </a:pPr>
            <a:r>
              <a:rPr lang="en-US" sz="3200">
                <a:sym typeface="Tahoma" charset="0"/>
              </a:rPr>
              <a:t>What parts of the training are sticking with you the most? </a:t>
            </a:r>
          </a:p>
          <a:p>
            <a:pPr marL="457200" indent="-457200">
              <a:buFont typeface="Arial" panose="020B0604020202020204" pitchFamily="34" charset="0"/>
              <a:buChar char="•"/>
              <a:defRPr/>
            </a:pPr>
            <a:r>
              <a:rPr lang="en-US" sz="3200">
                <a:sym typeface="Tahoma" charset="0"/>
              </a:rPr>
              <a:t>What do you want to do more in your practice?</a:t>
            </a:r>
          </a:p>
          <a:p>
            <a:pPr marL="457200" indent="-457200">
              <a:buFont typeface="Arial" panose="020B0604020202020204" pitchFamily="34" charset="0"/>
              <a:buChar char="•"/>
              <a:defRPr/>
            </a:pPr>
            <a:r>
              <a:rPr lang="en-US" sz="3200">
                <a:sym typeface="Tahoma" charset="0"/>
              </a:rPr>
              <a:t>What support will you need?</a:t>
            </a:r>
          </a:p>
        </p:txBody>
      </p:sp>
    </p:spTree>
    <p:custDataLst>
      <p:tags r:id="rId1"/>
    </p:custDataLst>
    <p:extLst>
      <p:ext uri="{BB962C8B-B14F-4D97-AF65-F5344CB8AC3E}">
        <p14:creationId xmlns:p14="http://schemas.microsoft.com/office/powerpoint/2010/main" val="1760812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312955A-BC95-4B51-90B8-7B2CA50EB2CC}"/>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31212" t="107" r="24050" b="-107"/>
          <a:stretch/>
        </p:blipFill>
        <p:spPr>
          <a:xfrm>
            <a:off x="247427" y="180767"/>
            <a:ext cx="4358864" cy="6496465"/>
          </a:xfrm>
        </p:spPr>
      </p:pic>
      <p:sp>
        <p:nvSpPr>
          <p:cNvPr id="4" name="Text Placeholder 3">
            <a:extLst>
              <a:ext uri="{FF2B5EF4-FFF2-40B4-BE49-F238E27FC236}">
                <a16:creationId xmlns:a16="http://schemas.microsoft.com/office/drawing/2014/main" id="{8131DEAA-4D27-CD12-D661-9A7D90EC8BB7}"/>
              </a:ext>
            </a:extLst>
          </p:cNvPr>
          <p:cNvSpPr>
            <a:spLocks noGrp="1"/>
          </p:cNvSpPr>
          <p:nvPr>
            <p:ph type="body" sz="quarter" idx="12"/>
          </p:nvPr>
        </p:nvSpPr>
        <p:spPr/>
        <p:txBody>
          <a:bodyPr/>
          <a:lstStyle/>
          <a:p>
            <a:endParaRPr lang="en-US"/>
          </a:p>
        </p:txBody>
      </p:sp>
      <p:sp>
        <p:nvSpPr>
          <p:cNvPr id="3" name="Title 2">
            <a:extLst>
              <a:ext uri="{FF2B5EF4-FFF2-40B4-BE49-F238E27FC236}">
                <a16:creationId xmlns:a16="http://schemas.microsoft.com/office/drawing/2014/main" id="{25502508-004C-37D4-A888-C7EC9A9F5B75}"/>
              </a:ext>
            </a:extLst>
          </p:cNvPr>
          <p:cNvSpPr>
            <a:spLocks noGrp="1"/>
          </p:cNvSpPr>
          <p:nvPr>
            <p:ph type="title"/>
          </p:nvPr>
        </p:nvSpPr>
        <p:spPr/>
        <p:txBody>
          <a:bodyPr/>
          <a:lstStyle/>
          <a:p>
            <a:r>
              <a:rPr lang="en-AU" noProof="0"/>
              <a:t>Training evaluation</a:t>
            </a:r>
            <a:endParaRPr lang="en-US"/>
          </a:p>
        </p:txBody>
      </p:sp>
      <p:sp>
        <p:nvSpPr>
          <p:cNvPr id="5" name="Rectangle 4"/>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Tree>
    <p:custDataLst>
      <p:tags r:id="rId1"/>
    </p:custDataLst>
    <p:extLst>
      <p:ext uri="{BB962C8B-B14F-4D97-AF65-F5344CB8AC3E}">
        <p14:creationId xmlns:p14="http://schemas.microsoft.com/office/powerpoint/2010/main" val="1922784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82F81B-335F-DF80-04AF-F077BACFA870}"/>
              </a:ext>
            </a:extLst>
          </p:cNvPr>
          <p:cNvSpPr>
            <a:spLocks noGrp="1"/>
          </p:cNvSpPr>
          <p:nvPr>
            <p:ph type="title"/>
          </p:nvPr>
        </p:nvSpPr>
        <p:spPr/>
        <p:txBody>
          <a:bodyPr/>
          <a:lstStyle/>
          <a:p>
            <a:r>
              <a:rPr lang="en-US"/>
              <a:t>At the Front door of child protection</a:t>
            </a:r>
          </a:p>
        </p:txBody>
      </p:sp>
      <p:sp>
        <p:nvSpPr>
          <p:cNvPr id="21" name="Text Placeholder 3">
            <a:extLst>
              <a:ext uri="{FF2B5EF4-FFF2-40B4-BE49-F238E27FC236}">
                <a16:creationId xmlns:a16="http://schemas.microsoft.com/office/drawing/2014/main" id="{3E5530BF-08F0-AA63-D59A-6E54DE0849EC}"/>
              </a:ext>
            </a:extLst>
          </p:cNvPr>
          <p:cNvSpPr>
            <a:spLocks noGrp="1"/>
          </p:cNvSpPr>
          <p:nvPr>
            <p:ph type="body" sz="quarter" idx="11"/>
          </p:nvPr>
        </p:nvSpPr>
        <p:spPr>
          <a:xfrm>
            <a:off x="6104536" y="2779294"/>
            <a:ext cx="5456337" cy="3116179"/>
          </a:xfrm>
        </p:spPr>
        <p:txBody>
          <a:bodyPr/>
          <a:lstStyle/>
          <a:p>
            <a:r>
              <a:rPr lang="en-US"/>
              <a:t>Decisions made at hotline are complex and have ripple effects for the child and family. Fidelity use of the SDM hotline tool can help ensure that screening decisions are accurate, consistent, and equitable. </a:t>
            </a:r>
          </a:p>
        </p:txBody>
      </p:sp>
      <p:pic>
        <p:nvPicPr>
          <p:cNvPr id="6" name="Picture Placeholder 5" descr="A family posing for a picture&#10;&#10;Description automatically generated with low confidence">
            <a:extLst>
              <a:ext uri="{FF2B5EF4-FFF2-40B4-BE49-F238E27FC236}">
                <a16:creationId xmlns:a16="http://schemas.microsoft.com/office/drawing/2014/main" id="{C6B34C40-343E-1651-47DC-D224C117588F}"/>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1645" r="21645"/>
          <a:stretch>
            <a:fillRect/>
          </a:stretch>
        </p:blipFill>
        <p:spPr/>
      </p:pic>
    </p:spTree>
    <p:custDataLst>
      <p:tags r:id="rId1"/>
    </p:custDataLst>
    <p:extLst>
      <p:ext uri="{BB962C8B-B14F-4D97-AF65-F5344CB8AC3E}">
        <p14:creationId xmlns:p14="http://schemas.microsoft.com/office/powerpoint/2010/main" val="23706063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D60E9-BE35-A29C-3946-08079A933EA1}"/>
              </a:ext>
            </a:extLst>
          </p:cNvPr>
          <p:cNvSpPr>
            <a:spLocks noGrp="1"/>
          </p:cNvSpPr>
          <p:nvPr>
            <p:ph type="title"/>
          </p:nvPr>
        </p:nvSpPr>
        <p:spPr/>
        <p:txBody>
          <a:bodyPr/>
          <a:lstStyle/>
          <a:p>
            <a:r>
              <a:rPr lang="en-US"/>
              <a:t>Debrief and next steps</a:t>
            </a:r>
          </a:p>
        </p:txBody>
      </p:sp>
    </p:spTree>
    <p:custDataLst>
      <p:tags r:id="rId1"/>
    </p:custDataLst>
    <p:extLst>
      <p:ext uri="{BB962C8B-B14F-4D97-AF65-F5344CB8AC3E}">
        <p14:creationId xmlns:p14="http://schemas.microsoft.com/office/powerpoint/2010/main" val="20762608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9436144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6A88D9-10AC-D4FD-53E8-5F351279D7D2}"/>
              </a:ext>
            </a:extLst>
          </p:cNvPr>
          <p:cNvSpPr>
            <a:spLocks noGrp="1"/>
          </p:cNvSpPr>
          <p:nvPr>
            <p:ph type="body" sz="quarter" idx="11"/>
          </p:nvPr>
        </p:nvSpPr>
        <p:spPr/>
        <p:txBody>
          <a:bodyPr/>
          <a:lstStyle/>
          <a:p>
            <a:r>
              <a:rPr lang="en-US" sz="2800">
                <a:latin typeface="Segoe UI" panose="020B0502040204020203" pitchFamily="34" charset="0"/>
                <a:cs typeface="Segoe UI" panose="020B0502040204020203" pitchFamily="34" charset="0"/>
              </a:rPr>
              <a:t>EvidentChange.org </a:t>
            </a:r>
            <a:br>
              <a:rPr lang="en-US" sz="2800">
                <a:latin typeface="Segoe UI" panose="020B0502040204020203" pitchFamily="34" charset="0"/>
                <a:cs typeface="Segoe UI" panose="020B0502040204020203" pitchFamily="34" charset="0"/>
              </a:rPr>
            </a:br>
            <a:r>
              <a:rPr lang="en-US" sz="2800">
                <a:latin typeface="Segoe UI" panose="020B0502040204020203" pitchFamily="34" charset="0"/>
                <a:cs typeface="Segoe UI" panose="020B0502040204020203" pitchFamily="34" charset="0"/>
              </a:rPr>
              <a:t>(800) 306-6223 Info@EvidentChange.org</a:t>
            </a:r>
            <a:endParaRPr lang="en-US"/>
          </a:p>
        </p:txBody>
      </p:sp>
      <p:sp>
        <p:nvSpPr>
          <p:cNvPr id="3" name="Picture Placeholder 2">
            <a:extLst>
              <a:ext uri="{FF2B5EF4-FFF2-40B4-BE49-F238E27FC236}">
                <a16:creationId xmlns:a16="http://schemas.microsoft.com/office/drawing/2014/main" id="{5B32DE15-9F0A-4EEF-A4FE-7643EB985A2F}"/>
              </a:ext>
            </a:extLst>
          </p:cNvPr>
          <p:cNvSpPr>
            <a:spLocks noGrp="1"/>
          </p:cNvSpPr>
          <p:nvPr>
            <p:ph type="pic" sz="quarter" idx="10"/>
          </p:nvPr>
        </p:nvSpPr>
        <p:spPr/>
        <p:txBody>
          <a:bodyPr/>
          <a:lstStyle/>
          <a:p>
            <a:endParaRPr lang="en-US"/>
          </a:p>
        </p:txBody>
      </p:sp>
      <p:sp>
        <p:nvSpPr>
          <p:cNvPr id="4" name="Title 3">
            <a:extLst>
              <a:ext uri="{FF2B5EF4-FFF2-40B4-BE49-F238E27FC236}">
                <a16:creationId xmlns:a16="http://schemas.microsoft.com/office/drawing/2014/main" id="{85EA0444-3131-C43B-1959-949C328EBD98}"/>
              </a:ext>
            </a:extLst>
          </p:cNvPr>
          <p:cNvSpPr>
            <a:spLocks noGrp="1"/>
          </p:cNvSpPr>
          <p:nvPr>
            <p:ph type="title"/>
          </p:nvPr>
        </p:nvSpPr>
        <p:spPr/>
        <p:txBody>
          <a:bodyPr/>
          <a:lstStyle/>
          <a:p>
            <a:r>
              <a:rPr lang="en-US"/>
              <a:t>THANK YOU &amp; QUESTIONS</a:t>
            </a:r>
          </a:p>
        </p:txBody>
      </p:sp>
    </p:spTree>
    <p:custDataLst>
      <p:tags r:id="rId1"/>
    </p:custDataLst>
    <p:extLst>
      <p:ext uri="{BB962C8B-B14F-4D97-AF65-F5344CB8AC3E}">
        <p14:creationId xmlns:p14="http://schemas.microsoft.com/office/powerpoint/2010/main" val="12706547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5FB9F4-E996-07FE-AC98-EBB13F947E9A}"/>
              </a:ext>
            </a:extLst>
          </p:cNvPr>
          <p:cNvSpPr>
            <a:spLocks noGrp="1"/>
          </p:cNvSpPr>
          <p:nvPr>
            <p:ph type="body" sz="quarter" idx="11"/>
          </p:nvPr>
        </p:nvSpPr>
        <p:spPr>
          <a:xfrm>
            <a:off x="640080" y="1768642"/>
            <a:ext cx="11015282" cy="4824663"/>
          </a:xfrm>
        </p:spPr>
        <p:txBody>
          <a:bodyPr/>
          <a:lstStyle/>
          <a:p>
            <a:pPr>
              <a:spcBef>
                <a:spcPct val="0"/>
              </a:spcBef>
              <a:spcAft>
                <a:spcPct val="0"/>
              </a:spcAft>
            </a:pPr>
            <a:r>
              <a:rPr lang="en-US" altLang="en-US" sz="2800">
                <a:solidFill>
                  <a:schemeClr val="tx1"/>
                </a:solidFill>
              </a:rPr>
              <a:t>A doctor calls to report that an 8-year-old boy came in for treatment of a jammed finger, scabs on his forearms, and bruised knees. The doctor reported that that the boy stated that he hurt himself while riding his bike in the neighborhood and attempting a trick he saw on YouTube. The mother reported that her son was injured when he was riding around the neighborhood on Sunday and appeared more annoyed that she had to take him to the pediatrician this Monday and that she needs to buy him a new helmet because the old one was dented in the accident. The doctor reported that the boy could have gotten these injuries as reported but was reporting to CWS because he had to. </a:t>
            </a:r>
            <a:endParaRPr lang="en-US" altLang="en-US" sz="2800">
              <a:solidFill>
                <a:schemeClr val="tx1"/>
              </a:solidFill>
              <a:cs typeface="Segoe UI"/>
            </a:endParaRPr>
          </a:p>
          <a:p>
            <a:endParaRPr lang="en-US"/>
          </a:p>
        </p:txBody>
      </p:sp>
      <p:sp>
        <p:nvSpPr>
          <p:cNvPr id="2" name="Title 1"/>
          <p:cNvSpPr>
            <a:spLocks noGrp="1"/>
          </p:cNvSpPr>
          <p:nvPr>
            <p:ph type="title"/>
          </p:nvPr>
        </p:nvSpPr>
        <p:spPr/>
        <p:txBody>
          <a:bodyPr/>
          <a:lstStyle/>
          <a:p>
            <a:r>
              <a:rPr lang="en-US" altLang="en-US"/>
              <a:t>Additional Screening Practice</a:t>
            </a:r>
            <a:endParaRPr lang="en-US"/>
          </a:p>
        </p:txBody>
      </p:sp>
    </p:spTree>
    <p:custDataLst>
      <p:tags r:id="rId1"/>
    </p:custDataLst>
    <p:extLst>
      <p:ext uri="{BB962C8B-B14F-4D97-AF65-F5344CB8AC3E}">
        <p14:creationId xmlns:p14="http://schemas.microsoft.com/office/powerpoint/2010/main" val="4371448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a:bodyPr>
          <a:lstStyle/>
          <a:p>
            <a:r>
              <a:rPr lang="en-US" altLang="en-US">
                <a:cs typeface="Verdana" pitchFamily="34" charset="0"/>
              </a:rPr>
              <a:t>Provisional Harm Statements</a:t>
            </a:r>
          </a:p>
        </p:txBody>
      </p:sp>
      <p:sp>
        <p:nvSpPr>
          <p:cNvPr id="59395" name="Content Placeholder 2"/>
          <p:cNvSpPr>
            <a:spLocks noGrp="1"/>
          </p:cNvSpPr>
          <p:nvPr>
            <p:ph idx="4294967295"/>
          </p:nvPr>
        </p:nvSpPr>
        <p:spPr>
          <a:xfrm>
            <a:off x="638381" y="1774268"/>
            <a:ext cx="10893425" cy="979487"/>
          </a:xfrm>
        </p:spPr>
        <p:txBody>
          <a:bodyPr>
            <a:normAutofit/>
          </a:bodyPr>
          <a:lstStyle/>
          <a:p>
            <a:pPr marL="0" indent="0">
              <a:spcBef>
                <a:spcPts val="0"/>
              </a:spcBef>
              <a:buClr>
                <a:schemeClr val="accent2"/>
              </a:buClr>
              <a:buSzPct val="110000"/>
              <a:buNone/>
            </a:pPr>
            <a:r>
              <a:rPr lang="en-US" altLang="en-US" sz="2800">
                <a:solidFill>
                  <a:schemeClr val="tx1"/>
                </a:solidFill>
                <a:cs typeface="Verdana" panose="020B0604030504040204" pitchFamily="34" charset="0"/>
                <a:sym typeface="Tahoma" panose="020B0604030504040204" pitchFamily="34" charset="0"/>
              </a:rPr>
              <a:t>Clear, specific statements about the harm/maltreatment that has happened to the child; include d</a:t>
            </a:r>
            <a:r>
              <a:rPr lang="en-US" altLang="en-US" sz="2800">
                <a:solidFill>
                  <a:schemeClr val="tx1"/>
                </a:solidFill>
                <a:cs typeface="Verdana" panose="020B0604030504040204" pitchFamily="34" charset="0"/>
              </a:rPr>
              <a:t>etails, not judgment.</a:t>
            </a:r>
          </a:p>
          <a:p>
            <a:pPr marL="4763" indent="-4763">
              <a:spcBef>
                <a:spcPts val="0"/>
              </a:spcBef>
              <a:buClr>
                <a:srgbClr val="996600"/>
              </a:buClr>
              <a:buSzPct val="110000"/>
            </a:pPr>
            <a:endParaRPr lang="en-US" altLang="en-US" sz="2800" i="1">
              <a:solidFill>
                <a:schemeClr val="tx1"/>
              </a:solidFill>
              <a:cs typeface="Verdana" panose="020B0604030504040204" pitchFamily="34" charset="0"/>
            </a:endParaRPr>
          </a:p>
          <a:p>
            <a:pPr marL="4763" indent="-4763">
              <a:spcBef>
                <a:spcPts val="0"/>
              </a:spcBef>
            </a:pPr>
            <a:endParaRPr lang="en-US" altLang="en-US" sz="2800">
              <a:solidFill>
                <a:schemeClr val="tx1"/>
              </a:solidFill>
              <a:cs typeface="Verdana" panose="020B0604030504040204" pitchFamily="34" charset="0"/>
            </a:endParaRPr>
          </a:p>
        </p:txBody>
      </p:sp>
      <p:grpSp>
        <p:nvGrpSpPr>
          <p:cNvPr id="2" name="Group 1">
            <a:extLst>
              <a:ext uri="{FF2B5EF4-FFF2-40B4-BE49-F238E27FC236}">
                <a16:creationId xmlns:a16="http://schemas.microsoft.com/office/drawing/2014/main" id="{02F53F31-07D5-49F3-BA59-BA69C73B5893}"/>
              </a:ext>
            </a:extLst>
          </p:cNvPr>
          <p:cNvGrpSpPr/>
          <p:nvPr/>
        </p:nvGrpSpPr>
        <p:grpSpPr>
          <a:xfrm>
            <a:off x="1378765" y="3099389"/>
            <a:ext cx="9651063" cy="2266259"/>
            <a:chOff x="1378765" y="3099389"/>
            <a:chExt cx="9651063" cy="2266259"/>
          </a:xfrm>
        </p:grpSpPr>
        <p:pic>
          <p:nvPicPr>
            <p:cNvPr id="24" name="Graphic 23">
              <a:extLst>
                <a:ext uri="{FF2B5EF4-FFF2-40B4-BE49-F238E27FC236}">
                  <a16:creationId xmlns:a16="http://schemas.microsoft.com/office/drawing/2014/main" id="{F2652DC3-1AFC-4FE2-B615-66DC9AB1B7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84470" y="3231405"/>
              <a:ext cx="1544563" cy="1152144"/>
            </a:xfrm>
            <a:prstGeom prst="rect">
              <a:avLst/>
            </a:prstGeom>
          </p:spPr>
        </p:pic>
        <p:pic>
          <p:nvPicPr>
            <p:cNvPr id="25" name="Graphic 24">
              <a:extLst>
                <a:ext uri="{FF2B5EF4-FFF2-40B4-BE49-F238E27FC236}">
                  <a16:creationId xmlns:a16="http://schemas.microsoft.com/office/drawing/2014/main" id="{B704B436-EF46-4A57-9E67-C28C69443A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28984" y="3231405"/>
              <a:ext cx="1097993" cy="1151992"/>
            </a:xfrm>
            <a:prstGeom prst="rect">
              <a:avLst/>
            </a:prstGeom>
          </p:spPr>
        </p:pic>
        <p:pic>
          <p:nvPicPr>
            <p:cNvPr id="26" name="Graphic 25">
              <a:extLst>
                <a:ext uri="{FF2B5EF4-FFF2-40B4-BE49-F238E27FC236}">
                  <a16:creationId xmlns:a16="http://schemas.microsoft.com/office/drawing/2014/main" id="{7B561C71-4114-4E9F-8E02-F4F1AF10F8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32817" y="3231405"/>
              <a:ext cx="973235" cy="1151992"/>
            </a:xfrm>
            <a:prstGeom prst="rect">
              <a:avLst/>
            </a:prstGeom>
          </p:spPr>
        </p:pic>
        <p:sp>
          <p:nvSpPr>
            <p:cNvPr id="17" name="Rectangle 40">
              <a:extLst>
                <a:ext uri="{FF2B5EF4-FFF2-40B4-BE49-F238E27FC236}">
                  <a16:creationId xmlns:a16="http://schemas.microsoft.com/office/drawing/2014/main" id="{158590ED-A828-4FFE-9D94-65AD4647F238}"/>
                </a:ext>
              </a:extLst>
            </p:cNvPr>
            <p:cNvSpPr/>
            <p:nvPr/>
          </p:nvSpPr>
          <p:spPr>
            <a:xfrm>
              <a:off x="1378765" y="4411541"/>
              <a:ext cx="2690079" cy="867930"/>
            </a:xfrm>
            <a:prstGeom prst="rect">
              <a:avLst/>
            </a:prstGeom>
            <a:noFill/>
          </p:spPr>
          <p:txBody>
            <a:bodyPr wrap="square">
              <a:spAutoFit/>
            </a:bodyPr>
            <a:lstStyle/>
            <a:p>
              <a:pPr lvl="0" algn="ctr" defTabSz="1111250">
                <a:lnSpc>
                  <a:spcPct val="90000"/>
                </a:lnSpc>
                <a:spcBef>
                  <a:spcPct val="0"/>
                </a:spcBef>
                <a:spcAft>
                  <a:spcPct val="35000"/>
                </a:spcAft>
              </a:pPr>
              <a:r>
                <a:rPr lang="en-US" sz="2800" b="1">
                  <a:latin typeface="Segoe UI" panose="020B0502040204020203" pitchFamily="34" charset="0"/>
                </a:rPr>
                <a:t>Who </a:t>
              </a:r>
              <a:r>
                <a:rPr lang="en-US" sz="2800">
                  <a:latin typeface="Segoe UI" panose="020B0502040204020203" pitchFamily="34" charset="0"/>
                </a:rPr>
                <a:t>says (or it was reported)</a:t>
              </a:r>
            </a:p>
          </p:txBody>
        </p:sp>
        <p:sp>
          <p:nvSpPr>
            <p:cNvPr id="18" name="Oval 37">
              <a:extLst>
                <a:ext uri="{FF2B5EF4-FFF2-40B4-BE49-F238E27FC236}">
                  <a16:creationId xmlns:a16="http://schemas.microsoft.com/office/drawing/2014/main" id="{F7061D73-3542-444D-89A8-CAA36421DE8F}"/>
                </a:ext>
              </a:extLst>
            </p:cNvPr>
            <p:cNvSpPr/>
            <p:nvPr/>
          </p:nvSpPr>
          <p:spPr>
            <a:xfrm>
              <a:off x="2866640" y="3099389"/>
              <a:ext cx="2137215" cy="2065701"/>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schemeClr val="tx1"/>
                </a:solidFill>
                <a:latin typeface="Segoe UI" panose="020B0502040204020203" pitchFamily="34" charset="0"/>
              </a:endParaRPr>
            </a:p>
          </p:txBody>
        </p:sp>
        <p:sp>
          <p:nvSpPr>
            <p:cNvPr id="19" name="Rectangle 38">
              <a:extLst>
                <a:ext uri="{FF2B5EF4-FFF2-40B4-BE49-F238E27FC236}">
                  <a16:creationId xmlns:a16="http://schemas.microsoft.com/office/drawing/2014/main" id="{79339D68-82FD-48D3-BF70-7762396CA3F3}"/>
                </a:ext>
              </a:extLst>
            </p:cNvPr>
            <p:cNvSpPr/>
            <p:nvPr/>
          </p:nvSpPr>
          <p:spPr>
            <a:xfrm>
              <a:off x="4965560" y="4411541"/>
              <a:ext cx="3278439" cy="954107"/>
            </a:xfrm>
            <a:prstGeom prst="rect">
              <a:avLst/>
            </a:prstGeom>
            <a:noFill/>
          </p:spPr>
          <p:txBody>
            <a:bodyPr wrap="square">
              <a:spAutoFit/>
            </a:bodyPr>
            <a:lstStyle/>
            <a:p>
              <a:pPr lvl="0" algn="ctr" defTabSz="1111250">
                <a:spcBef>
                  <a:spcPct val="0"/>
                </a:spcBef>
              </a:pPr>
              <a:r>
                <a:rPr lang="en-US" sz="2800" b="1">
                  <a:latin typeface="Segoe UI" panose="020B0502040204020203" pitchFamily="34" charset="0"/>
                </a:rPr>
                <a:t>What </a:t>
              </a:r>
              <a:r>
                <a:rPr lang="en-US" sz="2800">
                  <a:latin typeface="Segoe UI" panose="020B0502040204020203" pitchFamily="34" charset="0"/>
                </a:rPr>
                <a:t>caregiver actions/inaction</a:t>
              </a:r>
            </a:p>
          </p:txBody>
        </p:sp>
        <p:sp>
          <p:nvSpPr>
            <p:cNvPr id="20" name="Rectangle 36">
              <a:extLst>
                <a:ext uri="{FF2B5EF4-FFF2-40B4-BE49-F238E27FC236}">
                  <a16:creationId xmlns:a16="http://schemas.microsoft.com/office/drawing/2014/main" id="{78169D9B-7FA1-4A83-8C39-D356381778FF}"/>
                </a:ext>
              </a:extLst>
            </p:cNvPr>
            <p:cNvSpPr/>
            <p:nvPr/>
          </p:nvSpPr>
          <p:spPr>
            <a:xfrm>
              <a:off x="9140715" y="4411541"/>
              <a:ext cx="1889113" cy="867930"/>
            </a:xfrm>
            <a:prstGeom prst="rect">
              <a:avLst/>
            </a:prstGeom>
            <a:noFill/>
          </p:spPr>
          <p:txBody>
            <a:bodyPr wrap="square">
              <a:spAutoFit/>
            </a:bodyPr>
            <a:lstStyle/>
            <a:p>
              <a:pPr lvl="0" algn="ctr" defTabSz="1111250">
                <a:lnSpc>
                  <a:spcPct val="90000"/>
                </a:lnSpc>
                <a:spcBef>
                  <a:spcPct val="0"/>
                </a:spcBef>
                <a:spcAft>
                  <a:spcPct val="35000"/>
                </a:spcAft>
              </a:pPr>
              <a:r>
                <a:rPr lang="en-US" sz="2800" b="1">
                  <a:latin typeface="Segoe UI" panose="020B0502040204020203" pitchFamily="34" charset="0"/>
                </a:rPr>
                <a:t>Impact</a:t>
              </a:r>
              <a:r>
                <a:rPr lang="en-US" sz="2800">
                  <a:latin typeface="Segoe UI" panose="020B0502040204020203" pitchFamily="34" charset="0"/>
                </a:rPr>
                <a:t> on the child</a:t>
              </a:r>
            </a:p>
          </p:txBody>
        </p:sp>
        <p:pic>
          <p:nvPicPr>
            <p:cNvPr id="21" name="Graphic 20">
              <a:extLst>
                <a:ext uri="{FF2B5EF4-FFF2-40B4-BE49-F238E27FC236}">
                  <a16:creationId xmlns:a16="http://schemas.microsoft.com/office/drawing/2014/main" id="{C1217DD9-4391-4CA3-BF38-DD9192F107C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12325" y="3172385"/>
              <a:ext cx="1422958" cy="1061434"/>
            </a:xfrm>
            <a:prstGeom prst="rect">
              <a:avLst/>
            </a:prstGeom>
          </p:spPr>
        </p:pic>
        <p:pic>
          <p:nvPicPr>
            <p:cNvPr id="22" name="Graphic 21">
              <a:extLst>
                <a:ext uri="{FF2B5EF4-FFF2-40B4-BE49-F238E27FC236}">
                  <a16:creationId xmlns:a16="http://schemas.microsoft.com/office/drawing/2014/main" id="{DC95A519-88F7-45AE-AB56-A2714BCCE2B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42289" y="3196319"/>
              <a:ext cx="1085963" cy="1013565"/>
            </a:xfrm>
            <a:prstGeom prst="rect">
              <a:avLst/>
            </a:prstGeom>
          </p:spPr>
        </p:pic>
        <p:pic>
          <p:nvPicPr>
            <p:cNvPr id="23" name="Graphic 22">
              <a:extLst>
                <a:ext uri="{FF2B5EF4-FFF2-40B4-BE49-F238E27FC236}">
                  <a16:creationId xmlns:a16="http://schemas.microsoft.com/office/drawing/2014/main" id="{2E6B0A9A-6A4F-49AC-A642-5DB43FC7863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872305" y="3154899"/>
              <a:ext cx="1238849" cy="1231764"/>
            </a:xfrm>
            <a:prstGeom prst="rect">
              <a:avLst/>
            </a:prstGeom>
          </p:spPr>
        </p:pic>
      </p:grpSp>
    </p:spTree>
    <p:custDataLst>
      <p:tags r:id="rId1"/>
    </p:custDataLst>
    <p:extLst>
      <p:ext uri="{BB962C8B-B14F-4D97-AF65-F5344CB8AC3E}">
        <p14:creationId xmlns:p14="http://schemas.microsoft.com/office/powerpoint/2010/main" val="2759571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normAutofit/>
          </a:bodyPr>
          <a:lstStyle/>
          <a:p>
            <a:r>
              <a:rPr lang="en-US" altLang="en-US">
                <a:cs typeface="Verdana" pitchFamily="34" charset="0"/>
              </a:rPr>
              <a:t>Example Harm Statements</a:t>
            </a:r>
          </a:p>
        </p:txBody>
      </p:sp>
      <p:sp>
        <p:nvSpPr>
          <p:cNvPr id="61443" name="Content Placeholder 2"/>
          <p:cNvSpPr>
            <a:spLocks noGrp="1"/>
          </p:cNvSpPr>
          <p:nvPr>
            <p:ph idx="4294967295"/>
          </p:nvPr>
        </p:nvSpPr>
        <p:spPr>
          <a:xfrm>
            <a:off x="609141" y="4309296"/>
            <a:ext cx="10802937" cy="1281112"/>
          </a:xfrm>
        </p:spPr>
        <p:txBody>
          <a:bodyPr>
            <a:noAutofit/>
          </a:bodyPr>
          <a:lstStyle/>
          <a:p>
            <a:pPr marL="0" indent="0">
              <a:lnSpc>
                <a:spcPct val="100000"/>
              </a:lnSpc>
              <a:spcBef>
                <a:spcPts val="0"/>
              </a:spcBef>
              <a:buClr>
                <a:schemeClr val="accent2"/>
              </a:buClr>
              <a:buSzPct val="110000"/>
              <a:buNone/>
            </a:pPr>
            <a:r>
              <a:rPr lang="en-US" altLang="en-US" i="1">
                <a:cs typeface="Verdana" panose="020B0604030504040204" pitchFamily="34" charset="0"/>
              </a:rPr>
              <a:t>It was reported </a:t>
            </a:r>
            <a:r>
              <a:rPr lang="en-US" altLang="en-US">
                <a:cs typeface="Verdana" panose="020B0604030504040204" pitchFamily="34" charset="0"/>
              </a:rPr>
              <a:t>or </a:t>
            </a:r>
            <a:r>
              <a:rPr lang="en-US" altLang="en-US" i="1">
                <a:cs typeface="Verdana" panose="020B0604030504040204" pitchFamily="34" charset="0"/>
              </a:rPr>
              <a:t>law enforcement reported </a:t>
            </a:r>
            <a:r>
              <a:rPr lang="en-US" altLang="en-US">
                <a:cs typeface="Verdana" panose="020B0604030504040204" pitchFamily="34" charset="0"/>
              </a:rPr>
              <a:t>that Adam’</a:t>
            </a:r>
            <a:r>
              <a:rPr lang="en-US" altLang="ja-JP">
                <a:cs typeface="Verdana" panose="020B0604030504040204" pitchFamily="34" charset="0"/>
              </a:rPr>
              <a:t>s dad, Matt, hit Adam last night on the face and back, leaving multiple bruises on those parts of his body and requiring Adam to get medical care at the local ER. </a:t>
            </a:r>
            <a:endParaRPr lang="en-US" altLang="ja-JP" i="1">
              <a:cs typeface="Verdana" panose="020B0604030504040204" pitchFamily="34" charset="0"/>
            </a:endParaRPr>
          </a:p>
          <a:p>
            <a:pPr marL="4763" indent="-4763">
              <a:lnSpc>
                <a:spcPct val="100000"/>
              </a:lnSpc>
              <a:spcBef>
                <a:spcPts val="0"/>
              </a:spcBef>
            </a:pPr>
            <a:endParaRPr lang="en-US" altLang="en-US">
              <a:cs typeface="Verdana" panose="020B0604030504040204" pitchFamily="34" charset="0"/>
            </a:endParaRPr>
          </a:p>
        </p:txBody>
      </p:sp>
      <p:pic>
        <p:nvPicPr>
          <p:cNvPr id="15" name="Graphic 14">
            <a:extLst>
              <a:ext uri="{FF2B5EF4-FFF2-40B4-BE49-F238E27FC236}">
                <a16:creationId xmlns:a16="http://schemas.microsoft.com/office/drawing/2014/main" id="{71ABD98B-D409-496F-964E-844D6EB1FB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3539" y="2061707"/>
            <a:ext cx="2172434" cy="1620495"/>
          </a:xfrm>
          <a:prstGeom prst="rect">
            <a:avLst/>
          </a:prstGeom>
        </p:spPr>
      </p:pic>
      <p:pic>
        <p:nvPicPr>
          <p:cNvPr id="16" name="Graphic 15">
            <a:extLst>
              <a:ext uri="{FF2B5EF4-FFF2-40B4-BE49-F238E27FC236}">
                <a16:creationId xmlns:a16="http://schemas.microsoft.com/office/drawing/2014/main" id="{BCC7CD97-BAD1-4BF8-9EBA-D654CBA389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12184" y="2185389"/>
            <a:ext cx="1394496" cy="1463077"/>
          </a:xfrm>
          <a:prstGeom prst="rect">
            <a:avLst/>
          </a:prstGeom>
        </p:spPr>
      </p:pic>
      <p:pic>
        <p:nvPicPr>
          <p:cNvPr id="17" name="Graphic 16">
            <a:extLst>
              <a:ext uri="{FF2B5EF4-FFF2-40B4-BE49-F238E27FC236}">
                <a16:creationId xmlns:a16="http://schemas.microsoft.com/office/drawing/2014/main" id="{192102A6-B6C8-4661-9D5E-60C0562C96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47446" y="2145755"/>
            <a:ext cx="1236047" cy="1463076"/>
          </a:xfrm>
          <a:prstGeom prst="rect">
            <a:avLst/>
          </a:prstGeom>
        </p:spPr>
      </p:pic>
      <p:sp>
        <p:nvSpPr>
          <p:cNvPr id="12" name="Rectangle 40">
            <a:extLst>
              <a:ext uri="{FF2B5EF4-FFF2-40B4-BE49-F238E27FC236}">
                <a16:creationId xmlns:a16="http://schemas.microsoft.com/office/drawing/2014/main" id="{B3150D3E-673D-4AA0-8D3B-DCC7547D5DA0}"/>
              </a:ext>
            </a:extLst>
          </p:cNvPr>
          <p:cNvSpPr/>
          <p:nvPr/>
        </p:nvSpPr>
        <p:spPr>
          <a:xfrm>
            <a:off x="1033539" y="3174866"/>
            <a:ext cx="2690079" cy="867930"/>
          </a:xfrm>
          <a:prstGeom prst="rect">
            <a:avLst/>
          </a:prstGeom>
          <a:noFill/>
        </p:spPr>
        <p:txBody>
          <a:bodyPr wrap="square">
            <a:spAutoFit/>
          </a:bodyPr>
          <a:lstStyle/>
          <a:p>
            <a:pPr lvl="0" algn="ctr" defTabSz="1111250">
              <a:lnSpc>
                <a:spcPct val="90000"/>
              </a:lnSpc>
              <a:spcBef>
                <a:spcPct val="0"/>
              </a:spcBef>
              <a:spcAft>
                <a:spcPct val="35000"/>
              </a:spcAft>
            </a:pPr>
            <a:r>
              <a:rPr lang="en-US" sz="2800" b="1">
                <a:latin typeface="Segoe UI" panose="020B0502040204020203" pitchFamily="34" charset="0"/>
              </a:rPr>
              <a:t>Who </a:t>
            </a:r>
            <a:r>
              <a:rPr lang="en-US" sz="2800">
                <a:latin typeface="Segoe UI" panose="020B0502040204020203" pitchFamily="34" charset="0"/>
              </a:rPr>
              <a:t>says (or it was reported)</a:t>
            </a:r>
          </a:p>
        </p:txBody>
      </p:sp>
      <p:sp>
        <p:nvSpPr>
          <p:cNvPr id="13" name="Oval 37">
            <a:extLst>
              <a:ext uri="{FF2B5EF4-FFF2-40B4-BE49-F238E27FC236}">
                <a16:creationId xmlns:a16="http://schemas.microsoft.com/office/drawing/2014/main" id="{097396C6-E997-4D7B-9C5A-753BD01F7755}"/>
              </a:ext>
            </a:extLst>
          </p:cNvPr>
          <p:cNvSpPr/>
          <p:nvPr/>
        </p:nvSpPr>
        <p:spPr>
          <a:xfrm>
            <a:off x="2521414" y="1862714"/>
            <a:ext cx="2137215" cy="2065701"/>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schemeClr val="tx1"/>
              </a:solidFill>
              <a:latin typeface="Segoe UI" panose="020B0502040204020203" pitchFamily="34" charset="0"/>
            </a:endParaRPr>
          </a:p>
        </p:txBody>
      </p:sp>
      <p:sp>
        <p:nvSpPr>
          <p:cNvPr id="14" name="Rectangle 38">
            <a:extLst>
              <a:ext uri="{FF2B5EF4-FFF2-40B4-BE49-F238E27FC236}">
                <a16:creationId xmlns:a16="http://schemas.microsoft.com/office/drawing/2014/main" id="{21B542E8-759C-49BD-91EC-0966FA86E0CF}"/>
              </a:ext>
            </a:extLst>
          </p:cNvPr>
          <p:cNvSpPr/>
          <p:nvPr/>
        </p:nvSpPr>
        <p:spPr>
          <a:xfrm>
            <a:off x="4620334" y="3174866"/>
            <a:ext cx="3278439" cy="954107"/>
          </a:xfrm>
          <a:prstGeom prst="rect">
            <a:avLst/>
          </a:prstGeom>
          <a:noFill/>
        </p:spPr>
        <p:txBody>
          <a:bodyPr wrap="square">
            <a:spAutoFit/>
          </a:bodyPr>
          <a:lstStyle/>
          <a:p>
            <a:pPr lvl="0" algn="ctr" defTabSz="1111250">
              <a:spcBef>
                <a:spcPct val="0"/>
              </a:spcBef>
            </a:pPr>
            <a:r>
              <a:rPr lang="en-US" sz="2800" b="1">
                <a:latin typeface="Segoe UI" panose="020B0502040204020203" pitchFamily="34" charset="0"/>
              </a:rPr>
              <a:t>What </a:t>
            </a:r>
            <a:r>
              <a:rPr lang="en-US" sz="2800">
                <a:latin typeface="Segoe UI" panose="020B0502040204020203" pitchFamily="34" charset="0"/>
              </a:rPr>
              <a:t>caregiver actions/inaction</a:t>
            </a:r>
          </a:p>
        </p:txBody>
      </p:sp>
      <p:sp>
        <p:nvSpPr>
          <p:cNvPr id="18" name="Rectangle 36">
            <a:extLst>
              <a:ext uri="{FF2B5EF4-FFF2-40B4-BE49-F238E27FC236}">
                <a16:creationId xmlns:a16="http://schemas.microsoft.com/office/drawing/2014/main" id="{BB226F8F-A055-4FF1-B8CB-3CE3A5C6BDBB}"/>
              </a:ext>
            </a:extLst>
          </p:cNvPr>
          <p:cNvSpPr/>
          <p:nvPr/>
        </p:nvSpPr>
        <p:spPr>
          <a:xfrm>
            <a:off x="8795489" y="3174866"/>
            <a:ext cx="1889113" cy="867930"/>
          </a:xfrm>
          <a:prstGeom prst="rect">
            <a:avLst/>
          </a:prstGeom>
          <a:noFill/>
        </p:spPr>
        <p:txBody>
          <a:bodyPr wrap="square">
            <a:spAutoFit/>
          </a:bodyPr>
          <a:lstStyle/>
          <a:p>
            <a:pPr lvl="0" algn="ctr" defTabSz="1111250">
              <a:lnSpc>
                <a:spcPct val="90000"/>
              </a:lnSpc>
              <a:spcBef>
                <a:spcPct val="0"/>
              </a:spcBef>
              <a:spcAft>
                <a:spcPct val="35000"/>
              </a:spcAft>
            </a:pPr>
            <a:r>
              <a:rPr lang="en-US" sz="2800" b="1">
                <a:latin typeface="Segoe UI" panose="020B0502040204020203" pitchFamily="34" charset="0"/>
              </a:rPr>
              <a:t>Impact</a:t>
            </a:r>
            <a:r>
              <a:rPr lang="en-US" sz="2800">
                <a:latin typeface="Segoe UI" panose="020B0502040204020203" pitchFamily="34" charset="0"/>
              </a:rPr>
              <a:t> on the child</a:t>
            </a:r>
          </a:p>
        </p:txBody>
      </p:sp>
      <p:pic>
        <p:nvPicPr>
          <p:cNvPr id="19" name="Graphic 18">
            <a:extLst>
              <a:ext uri="{FF2B5EF4-FFF2-40B4-BE49-F238E27FC236}">
                <a16:creationId xmlns:a16="http://schemas.microsoft.com/office/drawing/2014/main" id="{7465E447-3812-4020-A346-C212C8F5865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67099" y="1935710"/>
            <a:ext cx="1422958" cy="1061434"/>
          </a:xfrm>
          <a:prstGeom prst="rect">
            <a:avLst/>
          </a:prstGeom>
        </p:spPr>
      </p:pic>
      <p:pic>
        <p:nvPicPr>
          <p:cNvPr id="20" name="Graphic 19">
            <a:extLst>
              <a:ext uri="{FF2B5EF4-FFF2-40B4-BE49-F238E27FC236}">
                <a16:creationId xmlns:a16="http://schemas.microsoft.com/office/drawing/2014/main" id="{89AF77C5-9C85-482B-91F8-8EBD548ABDE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97063" y="1959644"/>
            <a:ext cx="1085963" cy="1013565"/>
          </a:xfrm>
          <a:prstGeom prst="rect">
            <a:avLst/>
          </a:prstGeom>
        </p:spPr>
      </p:pic>
      <p:pic>
        <p:nvPicPr>
          <p:cNvPr id="21" name="Graphic 20">
            <a:extLst>
              <a:ext uri="{FF2B5EF4-FFF2-40B4-BE49-F238E27FC236}">
                <a16:creationId xmlns:a16="http://schemas.microsoft.com/office/drawing/2014/main" id="{A4DFBB13-C1C5-482E-8623-BB055C2F407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527079" y="1918224"/>
            <a:ext cx="1238849" cy="1231764"/>
          </a:xfrm>
          <a:prstGeom prst="rect">
            <a:avLst/>
          </a:prstGeom>
        </p:spPr>
      </p:pic>
    </p:spTree>
    <p:custDataLst>
      <p:tags r:id="rId1"/>
    </p:custDataLst>
    <p:extLst>
      <p:ext uri="{BB962C8B-B14F-4D97-AF65-F5344CB8AC3E}">
        <p14:creationId xmlns:p14="http://schemas.microsoft.com/office/powerpoint/2010/main" val="11387432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normAutofit/>
          </a:bodyPr>
          <a:lstStyle/>
          <a:p>
            <a:r>
              <a:rPr lang="en-US" altLang="en-US"/>
              <a:t>Provisional Worry Statements</a:t>
            </a:r>
          </a:p>
        </p:txBody>
      </p:sp>
      <p:sp>
        <p:nvSpPr>
          <p:cNvPr id="23" name="Content Placeholder 2"/>
          <p:cNvSpPr txBox="1">
            <a:spLocks/>
          </p:cNvSpPr>
          <p:nvPr/>
        </p:nvSpPr>
        <p:spPr>
          <a:xfrm>
            <a:off x="639663" y="1645288"/>
            <a:ext cx="10898216" cy="950005"/>
          </a:xfrm>
          <a:prstGeom prst="rect">
            <a:avLst/>
          </a:prstGeom>
        </p:spPr>
        <p:txBody>
          <a:bodyPr vert="horz" lIns="112795" tIns="56397" rIns="112795" bIns="56397" rtlCol="0">
            <a:noAutofit/>
          </a:bodyPr>
          <a:lstStyle>
            <a:lvl1pPr marL="0" indent="0" algn="l" defTabSz="760932" rtl="0" eaLnBrk="1" latinLnBrk="0" hangingPunct="1">
              <a:lnSpc>
                <a:spcPct val="100000"/>
              </a:lnSpc>
              <a:spcBef>
                <a:spcPts val="832"/>
              </a:spcBef>
              <a:buFont typeface="Arial" panose="020B0604020202020204" pitchFamily="34" charset="0"/>
              <a:buNone/>
              <a:defRPr sz="2663" kern="1200">
                <a:solidFill>
                  <a:srgbClr val="716F6D"/>
                </a:solidFill>
                <a:latin typeface="+mn-lt"/>
                <a:ea typeface="+mn-ea"/>
                <a:cs typeface="+mn-cs"/>
              </a:defRPr>
            </a:lvl1pPr>
            <a:lvl2pPr marL="570699" indent="-304373" algn="l" defTabSz="760932" rtl="0" eaLnBrk="1" latinLnBrk="0" hangingPunct="1">
              <a:lnSpc>
                <a:spcPct val="100000"/>
              </a:lnSpc>
              <a:spcBef>
                <a:spcPts val="416"/>
              </a:spcBef>
              <a:buFont typeface="Arial" panose="020B0604020202020204" pitchFamily="34" charset="0"/>
              <a:buChar char="•"/>
              <a:defRPr sz="2663" kern="1200">
                <a:solidFill>
                  <a:schemeClr val="tx1"/>
                </a:solidFill>
                <a:latin typeface="+mn-lt"/>
                <a:ea typeface="+mn-ea"/>
                <a:cs typeface="+mn-cs"/>
              </a:defRPr>
            </a:lvl2pPr>
            <a:lvl3pPr marL="951164" indent="-304373" algn="l" defTabSz="760932" rtl="0" eaLnBrk="1" latinLnBrk="0" hangingPunct="1">
              <a:lnSpc>
                <a:spcPct val="100000"/>
              </a:lnSpc>
              <a:spcBef>
                <a:spcPts val="416"/>
              </a:spcBef>
              <a:buFont typeface="Corbel" panose="020B0503020204020204" pitchFamily="34" charset="0"/>
              <a:buChar char="»"/>
              <a:defRPr sz="2663" kern="1200">
                <a:solidFill>
                  <a:schemeClr val="tx1"/>
                </a:solidFill>
                <a:latin typeface="+mn-lt"/>
                <a:ea typeface="+mn-ea"/>
                <a:cs typeface="+mn-cs"/>
              </a:defRPr>
            </a:lvl3pPr>
            <a:lvl4pPr marL="1331631" indent="-304373" algn="l" defTabSz="760932" rtl="0" eaLnBrk="1" latinLnBrk="0" hangingPunct="1">
              <a:lnSpc>
                <a:spcPct val="100000"/>
              </a:lnSpc>
              <a:spcBef>
                <a:spcPts val="416"/>
              </a:spcBef>
              <a:buFont typeface="Wingdings" panose="05000000000000000000" pitchFamily="2" charset="2"/>
              <a:buChar char="§"/>
              <a:defRPr sz="2663" kern="1200">
                <a:solidFill>
                  <a:schemeClr val="tx1"/>
                </a:solidFill>
                <a:latin typeface="+mn-lt"/>
                <a:ea typeface="+mn-ea"/>
                <a:cs typeface="+mn-cs"/>
              </a:defRPr>
            </a:lvl4pPr>
            <a:lvl5pPr marL="1712097" indent="-190233" algn="l" defTabSz="760932" rtl="0" eaLnBrk="1" latinLnBrk="0" hangingPunct="1">
              <a:lnSpc>
                <a:spcPct val="90000"/>
              </a:lnSpc>
              <a:spcBef>
                <a:spcPts val="416"/>
              </a:spcBef>
              <a:buFont typeface="Arial" panose="020B0604020202020204" pitchFamily="34" charset="0"/>
              <a:buChar char="•"/>
              <a:defRPr sz="1498" kern="1200">
                <a:solidFill>
                  <a:schemeClr val="tx1"/>
                </a:solidFill>
                <a:latin typeface="+mn-lt"/>
                <a:ea typeface="+mn-ea"/>
                <a:cs typeface="+mn-cs"/>
              </a:defRPr>
            </a:lvl5pPr>
            <a:lvl6pPr marL="2092563" indent="-190233" algn="l" defTabSz="760932" rtl="0" eaLnBrk="1" latinLnBrk="0" hangingPunct="1">
              <a:lnSpc>
                <a:spcPct val="90000"/>
              </a:lnSpc>
              <a:spcBef>
                <a:spcPts val="416"/>
              </a:spcBef>
              <a:buFont typeface="Arial" panose="020B0604020202020204" pitchFamily="34" charset="0"/>
              <a:buChar char="•"/>
              <a:defRPr sz="1498" kern="1200">
                <a:solidFill>
                  <a:schemeClr val="tx1"/>
                </a:solidFill>
                <a:latin typeface="+mn-lt"/>
                <a:ea typeface="+mn-ea"/>
                <a:cs typeface="+mn-cs"/>
              </a:defRPr>
            </a:lvl6pPr>
            <a:lvl7pPr marL="2473028" indent="-190233" algn="l" defTabSz="760932" rtl="0" eaLnBrk="1" latinLnBrk="0" hangingPunct="1">
              <a:lnSpc>
                <a:spcPct val="90000"/>
              </a:lnSpc>
              <a:spcBef>
                <a:spcPts val="416"/>
              </a:spcBef>
              <a:buFont typeface="Arial" panose="020B0604020202020204" pitchFamily="34" charset="0"/>
              <a:buChar char="•"/>
              <a:defRPr sz="1498" kern="1200">
                <a:solidFill>
                  <a:schemeClr val="tx1"/>
                </a:solidFill>
                <a:latin typeface="+mn-lt"/>
                <a:ea typeface="+mn-ea"/>
                <a:cs typeface="+mn-cs"/>
              </a:defRPr>
            </a:lvl7pPr>
            <a:lvl8pPr marL="2853494" indent="-190233" algn="l" defTabSz="760932" rtl="0" eaLnBrk="1" latinLnBrk="0" hangingPunct="1">
              <a:lnSpc>
                <a:spcPct val="90000"/>
              </a:lnSpc>
              <a:spcBef>
                <a:spcPts val="416"/>
              </a:spcBef>
              <a:buFont typeface="Arial" panose="020B0604020202020204" pitchFamily="34" charset="0"/>
              <a:buChar char="•"/>
              <a:defRPr sz="1498" kern="1200">
                <a:solidFill>
                  <a:schemeClr val="tx1"/>
                </a:solidFill>
                <a:latin typeface="+mn-lt"/>
                <a:ea typeface="+mn-ea"/>
                <a:cs typeface="+mn-cs"/>
              </a:defRPr>
            </a:lvl8pPr>
            <a:lvl9pPr marL="3233960" indent="-190233" algn="l" defTabSz="760932" rtl="0" eaLnBrk="1" latinLnBrk="0" hangingPunct="1">
              <a:lnSpc>
                <a:spcPct val="90000"/>
              </a:lnSpc>
              <a:spcBef>
                <a:spcPts val="416"/>
              </a:spcBef>
              <a:buFont typeface="Arial" panose="020B0604020202020204" pitchFamily="34" charset="0"/>
              <a:buChar char="•"/>
              <a:defRPr sz="1498" kern="1200">
                <a:solidFill>
                  <a:schemeClr val="tx1"/>
                </a:solidFill>
                <a:latin typeface="+mn-lt"/>
                <a:ea typeface="+mn-ea"/>
                <a:cs typeface="+mn-cs"/>
              </a:defRPr>
            </a:lvl9pPr>
          </a:lstStyle>
          <a:p>
            <a:pPr marL="4763" indent="-4763">
              <a:lnSpc>
                <a:spcPct val="110000"/>
              </a:lnSpc>
              <a:spcBef>
                <a:spcPts val="0"/>
              </a:spcBef>
              <a:buClr>
                <a:schemeClr val="accent2"/>
              </a:buClr>
              <a:buSzPct val="110000"/>
            </a:pPr>
            <a:r>
              <a:rPr lang="en-US" altLang="en-US" sz="2800">
                <a:solidFill>
                  <a:schemeClr val="tx1"/>
                </a:solidFill>
                <a:cs typeface="Verdana" panose="020B0604030504040204" pitchFamily="34" charset="0"/>
              </a:rPr>
              <a:t>Simple behavioral statements of the specific worry we have concerning the child </a:t>
            </a:r>
            <a:r>
              <a:rPr lang="en-US" altLang="en-US" sz="2800" i="1">
                <a:solidFill>
                  <a:schemeClr val="tx1"/>
                </a:solidFill>
                <a:cs typeface="Verdana" panose="020B0604030504040204" pitchFamily="34" charset="0"/>
              </a:rPr>
              <a:t>now and in the future</a:t>
            </a:r>
            <a:r>
              <a:rPr lang="en-US" altLang="en-US" sz="2800">
                <a:solidFill>
                  <a:schemeClr val="tx1"/>
                </a:solidFill>
                <a:cs typeface="Verdana" panose="020B0604030504040204" pitchFamily="34" charset="0"/>
              </a:rPr>
              <a:t>.</a:t>
            </a:r>
            <a:endParaRPr lang="en-US" altLang="en-US" sz="2800" i="1">
              <a:solidFill>
                <a:schemeClr val="tx1"/>
              </a:solidFill>
              <a:cs typeface="Verdana" panose="020B0604030504040204" pitchFamily="34" charset="0"/>
            </a:endParaRPr>
          </a:p>
        </p:txBody>
      </p:sp>
      <p:grpSp>
        <p:nvGrpSpPr>
          <p:cNvPr id="2" name="Group 1">
            <a:extLst>
              <a:ext uri="{FF2B5EF4-FFF2-40B4-BE49-F238E27FC236}">
                <a16:creationId xmlns:a16="http://schemas.microsoft.com/office/drawing/2014/main" id="{14C67937-CF4F-4CB0-B9DF-94398F7D50E0}"/>
              </a:ext>
            </a:extLst>
          </p:cNvPr>
          <p:cNvGrpSpPr/>
          <p:nvPr/>
        </p:nvGrpSpPr>
        <p:grpSpPr>
          <a:xfrm>
            <a:off x="801250" y="3159578"/>
            <a:ext cx="9651063" cy="2100405"/>
            <a:chOff x="801250" y="3159578"/>
            <a:chExt cx="9651063" cy="2100405"/>
          </a:xfrm>
        </p:grpSpPr>
        <p:pic>
          <p:nvPicPr>
            <p:cNvPr id="25" name="Graphic 24">
              <a:extLst>
                <a:ext uri="{FF2B5EF4-FFF2-40B4-BE49-F238E27FC236}">
                  <a16:creationId xmlns:a16="http://schemas.microsoft.com/office/drawing/2014/main" id="{19E970AA-A20E-4BE1-9723-9A479BC1EB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26684" y="3437135"/>
              <a:ext cx="1175044" cy="1175044"/>
            </a:xfrm>
            <a:prstGeom prst="rect">
              <a:avLst/>
            </a:prstGeom>
          </p:spPr>
        </p:pic>
        <p:pic>
          <p:nvPicPr>
            <p:cNvPr id="26" name="Graphic 25">
              <a:extLst>
                <a:ext uri="{FF2B5EF4-FFF2-40B4-BE49-F238E27FC236}">
                  <a16:creationId xmlns:a16="http://schemas.microsoft.com/office/drawing/2014/main" id="{05F196F7-44FD-49AF-B325-A6D46FA659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95893" y="3435088"/>
              <a:ext cx="959894" cy="1144827"/>
            </a:xfrm>
            <a:prstGeom prst="rect">
              <a:avLst/>
            </a:prstGeom>
          </p:spPr>
        </p:pic>
        <p:pic>
          <p:nvPicPr>
            <p:cNvPr id="28" name="Picture 27">
              <a:extLst>
                <a:ext uri="{FF2B5EF4-FFF2-40B4-BE49-F238E27FC236}">
                  <a16:creationId xmlns:a16="http://schemas.microsoft.com/office/drawing/2014/main" id="{871CFC23-4797-4187-88DC-3CEC40080213}"/>
                </a:ext>
              </a:extLst>
            </p:cNvPr>
            <p:cNvPicPr>
              <a:picLocks noChangeAspect="1"/>
            </p:cNvPicPr>
            <p:nvPr/>
          </p:nvPicPr>
          <p:blipFill>
            <a:blip r:embed="rId8">
              <a:biLevel thresh="25000"/>
            </a:blip>
            <a:stretch>
              <a:fillRect/>
            </a:stretch>
          </p:blipFill>
          <p:spPr>
            <a:xfrm>
              <a:off x="4995685" y="3801664"/>
              <a:ext cx="984023" cy="984023"/>
            </a:xfrm>
            <a:prstGeom prst="rect">
              <a:avLst/>
            </a:prstGeom>
          </p:spPr>
        </p:pic>
        <p:pic>
          <p:nvPicPr>
            <p:cNvPr id="30" name="Picture 29">
              <a:extLst>
                <a:ext uri="{FF2B5EF4-FFF2-40B4-BE49-F238E27FC236}">
                  <a16:creationId xmlns:a16="http://schemas.microsoft.com/office/drawing/2014/main" id="{24C6FBAE-2490-426E-A1DC-9D1304146CB9}"/>
                </a:ext>
              </a:extLst>
            </p:cNvPr>
            <p:cNvPicPr>
              <a:picLocks noChangeAspect="1"/>
            </p:cNvPicPr>
            <p:nvPr/>
          </p:nvPicPr>
          <p:blipFill>
            <a:blip r:embed="rId9" cstate="print">
              <a:biLevel thresh="25000"/>
              <a:extLst>
                <a:ext uri="{28A0092B-C50C-407E-A947-70E740481C1C}">
                  <a14:useLocalDpi xmlns:a14="http://schemas.microsoft.com/office/drawing/2010/main"/>
                </a:ext>
              </a:extLst>
            </a:blip>
            <a:stretch>
              <a:fillRect/>
            </a:stretch>
          </p:blipFill>
          <p:spPr>
            <a:xfrm>
              <a:off x="2298459" y="3894845"/>
              <a:ext cx="663708" cy="886460"/>
            </a:xfrm>
            <a:prstGeom prst="rect">
              <a:avLst/>
            </a:prstGeom>
          </p:spPr>
        </p:pic>
        <p:sp>
          <p:nvSpPr>
            <p:cNvPr id="35" name="Rectangle 40">
              <a:extLst>
                <a:ext uri="{FF2B5EF4-FFF2-40B4-BE49-F238E27FC236}">
                  <a16:creationId xmlns:a16="http://schemas.microsoft.com/office/drawing/2014/main" id="{5B64469A-02EC-4FA6-ABB5-285A55F3D787}"/>
                </a:ext>
              </a:extLst>
            </p:cNvPr>
            <p:cNvSpPr/>
            <p:nvPr/>
          </p:nvSpPr>
          <p:spPr>
            <a:xfrm>
              <a:off x="801250" y="4506434"/>
              <a:ext cx="2690079" cy="480131"/>
            </a:xfrm>
            <a:prstGeom prst="rect">
              <a:avLst/>
            </a:prstGeom>
            <a:noFill/>
          </p:spPr>
          <p:txBody>
            <a:bodyPr wrap="square">
              <a:spAutoFit/>
            </a:bodyPr>
            <a:lstStyle/>
            <a:p>
              <a:pPr lvl="0" algn="ctr" defTabSz="1111250">
                <a:lnSpc>
                  <a:spcPct val="90000"/>
                </a:lnSpc>
                <a:spcBef>
                  <a:spcPct val="0"/>
                </a:spcBef>
                <a:spcAft>
                  <a:spcPct val="35000"/>
                </a:spcAft>
              </a:pPr>
              <a:r>
                <a:rPr lang="en-US" sz="2800" b="1">
                  <a:latin typeface="Segoe UI" panose="020B0502040204020203" pitchFamily="34" charset="0"/>
                </a:rPr>
                <a:t>Child</a:t>
              </a:r>
              <a:endParaRPr lang="en-US" sz="2800">
                <a:latin typeface="Segoe UI" panose="020B0502040204020203" pitchFamily="34" charset="0"/>
              </a:endParaRPr>
            </a:p>
          </p:txBody>
        </p:sp>
        <p:sp>
          <p:nvSpPr>
            <p:cNvPr id="36" name="Oval 37">
              <a:extLst>
                <a:ext uri="{FF2B5EF4-FFF2-40B4-BE49-F238E27FC236}">
                  <a16:creationId xmlns:a16="http://schemas.microsoft.com/office/drawing/2014/main" id="{E4DB7536-EBB3-47E7-A1DB-AE540DE50E0D}"/>
                </a:ext>
              </a:extLst>
            </p:cNvPr>
            <p:cNvSpPr/>
            <p:nvPr/>
          </p:nvSpPr>
          <p:spPr>
            <a:xfrm>
              <a:off x="2289125" y="3194282"/>
              <a:ext cx="2137215" cy="2065701"/>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schemeClr val="tx1"/>
                </a:solidFill>
                <a:latin typeface="Segoe UI" panose="020B0502040204020203" pitchFamily="34" charset="0"/>
              </a:endParaRPr>
            </a:p>
          </p:txBody>
        </p:sp>
        <p:sp>
          <p:nvSpPr>
            <p:cNvPr id="40" name="Rectangle 38">
              <a:extLst>
                <a:ext uri="{FF2B5EF4-FFF2-40B4-BE49-F238E27FC236}">
                  <a16:creationId xmlns:a16="http://schemas.microsoft.com/office/drawing/2014/main" id="{0D29D3F6-636B-4EDF-BDE9-9DBDB3EB35F1}"/>
                </a:ext>
              </a:extLst>
            </p:cNvPr>
            <p:cNvSpPr/>
            <p:nvPr/>
          </p:nvSpPr>
          <p:spPr>
            <a:xfrm>
              <a:off x="4388045" y="4506434"/>
              <a:ext cx="3278439" cy="523220"/>
            </a:xfrm>
            <a:prstGeom prst="rect">
              <a:avLst/>
            </a:prstGeom>
            <a:noFill/>
          </p:spPr>
          <p:txBody>
            <a:bodyPr wrap="square">
              <a:spAutoFit/>
            </a:bodyPr>
            <a:lstStyle/>
            <a:p>
              <a:pPr lvl="0" algn="ctr" defTabSz="1111250">
                <a:spcBef>
                  <a:spcPct val="0"/>
                </a:spcBef>
              </a:pPr>
              <a:r>
                <a:rPr lang="en-US" sz="2800" b="1">
                  <a:latin typeface="Segoe UI" panose="020B0502040204020203" pitchFamily="34" charset="0"/>
                </a:rPr>
                <a:t>Impacted how?</a:t>
              </a:r>
              <a:endParaRPr lang="en-US" sz="2800">
                <a:latin typeface="Segoe UI" panose="020B0502040204020203" pitchFamily="34" charset="0"/>
              </a:endParaRPr>
            </a:p>
          </p:txBody>
        </p:sp>
        <p:sp>
          <p:nvSpPr>
            <p:cNvPr id="46" name="Rectangle 36">
              <a:extLst>
                <a:ext uri="{FF2B5EF4-FFF2-40B4-BE49-F238E27FC236}">
                  <a16:creationId xmlns:a16="http://schemas.microsoft.com/office/drawing/2014/main" id="{ABEBD8D2-FC81-49F7-9F57-8AF3A937B8B3}"/>
                </a:ext>
              </a:extLst>
            </p:cNvPr>
            <p:cNvSpPr/>
            <p:nvPr/>
          </p:nvSpPr>
          <p:spPr>
            <a:xfrm>
              <a:off x="8563200" y="4506434"/>
              <a:ext cx="1889113" cy="480131"/>
            </a:xfrm>
            <a:prstGeom prst="rect">
              <a:avLst/>
            </a:prstGeom>
            <a:noFill/>
          </p:spPr>
          <p:txBody>
            <a:bodyPr wrap="square">
              <a:spAutoFit/>
            </a:bodyPr>
            <a:lstStyle/>
            <a:p>
              <a:pPr lvl="0" algn="ctr" defTabSz="1111250">
                <a:lnSpc>
                  <a:spcPct val="90000"/>
                </a:lnSpc>
                <a:spcBef>
                  <a:spcPct val="0"/>
                </a:spcBef>
                <a:spcAft>
                  <a:spcPct val="35000"/>
                </a:spcAft>
              </a:pPr>
              <a:r>
                <a:rPr lang="en-US" sz="2800" b="1">
                  <a:latin typeface="Segoe UI" panose="020B0502040204020203" pitchFamily="34" charset="0"/>
                </a:rPr>
                <a:t>Context</a:t>
              </a:r>
              <a:endParaRPr lang="en-US" sz="2800">
                <a:latin typeface="Segoe UI" panose="020B0502040204020203" pitchFamily="34" charset="0"/>
              </a:endParaRPr>
            </a:p>
          </p:txBody>
        </p:sp>
        <p:pic>
          <p:nvPicPr>
            <p:cNvPr id="47" name="Graphic 46">
              <a:extLst>
                <a:ext uri="{FF2B5EF4-FFF2-40B4-BE49-F238E27FC236}">
                  <a16:creationId xmlns:a16="http://schemas.microsoft.com/office/drawing/2014/main" id="{8DA72298-5D16-46ED-AA85-35BB9C86E0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71233" y="3454526"/>
              <a:ext cx="1085963" cy="1013565"/>
            </a:xfrm>
            <a:prstGeom prst="rect">
              <a:avLst/>
            </a:prstGeom>
          </p:spPr>
        </p:pic>
        <p:sp>
          <p:nvSpPr>
            <p:cNvPr id="48" name="Rectangle 40">
              <a:extLst>
                <a:ext uri="{FF2B5EF4-FFF2-40B4-BE49-F238E27FC236}">
                  <a16:creationId xmlns:a16="http://schemas.microsoft.com/office/drawing/2014/main" id="{87D35206-3427-4F9D-B3B4-59BF702FFD08}"/>
                </a:ext>
              </a:extLst>
            </p:cNvPr>
            <p:cNvSpPr/>
            <p:nvPr/>
          </p:nvSpPr>
          <p:spPr>
            <a:xfrm>
              <a:off x="2694316" y="3795219"/>
              <a:ext cx="2690079" cy="480131"/>
            </a:xfrm>
            <a:prstGeom prst="rect">
              <a:avLst/>
            </a:prstGeom>
            <a:noFill/>
          </p:spPr>
          <p:txBody>
            <a:bodyPr wrap="square">
              <a:spAutoFit/>
            </a:bodyPr>
            <a:lstStyle/>
            <a:p>
              <a:pPr lvl="0" algn="ctr" defTabSz="1111250">
                <a:lnSpc>
                  <a:spcPct val="90000"/>
                </a:lnSpc>
                <a:spcBef>
                  <a:spcPct val="0"/>
                </a:spcBef>
                <a:spcAft>
                  <a:spcPct val="35000"/>
                </a:spcAft>
              </a:pPr>
              <a:r>
                <a:rPr lang="en-US" sz="2800">
                  <a:latin typeface="Segoe UI" panose="020B0502040204020203" pitchFamily="34" charset="0"/>
                </a:rPr>
                <a:t>may be</a:t>
              </a:r>
            </a:p>
          </p:txBody>
        </p:sp>
        <p:sp>
          <p:nvSpPr>
            <p:cNvPr id="49" name="Rectangle 40">
              <a:extLst>
                <a:ext uri="{FF2B5EF4-FFF2-40B4-BE49-F238E27FC236}">
                  <a16:creationId xmlns:a16="http://schemas.microsoft.com/office/drawing/2014/main" id="{13A6741B-869E-4597-9207-6B4807054D81}"/>
                </a:ext>
              </a:extLst>
            </p:cNvPr>
            <p:cNvSpPr/>
            <p:nvPr/>
          </p:nvSpPr>
          <p:spPr>
            <a:xfrm>
              <a:off x="6411366" y="3779313"/>
              <a:ext cx="2690079" cy="480131"/>
            </a:xfrm>
            <a:prstGeom prst="rect">
              <a:avLst/>
            </a:prstGeom>
            <a:noFill/>
          </p:spPr>
          <p:txBody>
            <a:bodyPr wrap="square">
              <a:spAutoFit/>
            </a:bodyPr>
            <a:lstStyle/>
            <a:p>
              <a:pPr lvl="0" algn="ctr" defTabSz="1111250">
                <a:lnSpc>
                  <a:spcPct val="90000"/>
                </a:lnSpc>
                <a:spcBef>
                  <a:spcPct val="0"/>
                </a:spcBef>
                <a:spcAft>
                  <a:spcPct val="35000"/>
                </a:spcAft>
              </a:pPr>
              <a:r>
                <a:rPr lang="en-US" sz="2800">
                  <a:latin typeface="Segoe UI" panose="020B0502040204020203" pitchFamily="34" charset="0"/>
                </a:rPr>
                <a:t>if/when</a:t>
              </a:r>
            </a:p>
          </p:txBody>
        </p:sp>
        <p:pic>
          <p:nvPicPr>
            <p:cNvPr id="50" name="Graphic 49" descr="Document">
              <a:extLst>
                <a:ext uri="{FF2B5EF4-FFF2-40B4-BE49-F238E27FC236}">
                  <a16:creationId xmlns:a16="http://schemas.microsoft.com/office/drawing/2014/main" id="{D5D377F3-2E8F-47F8-9B53-EE44684F714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012549" y="3246939"/>
              <a:ext cx="1215489" cy="1215489"/>
            </a:xfrm>
            <a:prstGeom prst="rect">
              <a:avLst/>
            </a:prstGeom>
          </p:spPr>
        </p:pic>
        <p:grpSp>
          <p:nvGrpSpPr>
            <p:cNvPr id="51" name="Graphic 15" descr="Man with kid">
              <a:extLst>
                <a:ext uri="{FF2B5EF4-FFF2-40B4-BE49-F238E27FC236}">
                  <a16:creationId xmlns:a16="http://schemas.microsoft.com/office/drawing/2014/main" id="{3431A68E-C7E5-4F79-B61E-479B469E5B54}"/>
                </a:ext>
              </a:extLst>
            </p:cNvPr>
            <p:cNvGrpSpPr/>
            <p:nvPr/>
          </p:nvGrpSpPr>
          <p:grpSpPr>
            <a:xfrm>
              <a:off x="1688345" y="3159578"/>
              <a:ext cx="869922" cy="1239448"/>
              <a:chOff x="1688345" y="3159578"/>
              <a:chExt cx="869922" cy="1239448"/>
            </a:xfrm>
            <a:solidFill>
              <a:srgbClr val="F6943D"/>
            </a:solidFill>
          </p:grpSpPr>
          <p:sp>
            <p:nvSpPr>
              <p:cNvPr id="52" name="Freeform: Shape 51">
                <a:extLst>
                  <a:ext uri="{FF2B5EF4-FFF2-40B4-BE49-F238E27FC236}">
                    <a16:creationId xmlns:a16="http://schemas.microsoft.com/office/drawing/2014/main" id="{5C1E91B3-B6FC-4C92-ABC6-6E6D40561442}"/>
                  </a:ext>
                </a:extLst>
              </p:cNvPr>
              <p:cNvSpPr/>
              <p:nvPr/>
            </p:nvSpPr>
            <p:spPr>
              <a:xfrm>
                <a:off x="1861138" y="3159578"/>
                <a:ext cx="216903" cy="216903"/>
              </a:xfrm>
              <a:custGeom>
                <a:avLst/>
                <a:gdLst>
                  <a:gd name="connsiteX0" fmla="*/ 216903 w 216903"/>
                  <a:gd name="connsiteY0" fmla="*/ 108452 h 216903"/>
                  <a:gd name="connsiteX1" fmla="*/ 108452 w 216903"/>
                  <a:gd name="connsiteY1" fmla="*/ 216903 h 216903"/>
                  <a:gd name="connsiteX2" fmla="*/ 0 w 216903"/>
                  <a:gd name="connsiteY2" fmla="*/ 108452 h 216903"/>
                  <a:gd name="connsiteX3" fmla="*/ 108452 w 216903"/>
                  <a:gd name="connsiteY3" fmla="*/ 0 h 216903"/>
                  <a:gd name="connsiteX4" fmla="*/ 216903 w 216903"/>
                  <a:gd name="connsiteY4" fmla="*/ 108452 h 216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03" h="216903">
                    <a:moveTo>
                      <a:pt x="216903" y="108452"/>
                    </a:moveTo>
                    <a:cubicBezTo>
                      <a:pt x="216903" y="168348"/>
                      <a:pt x="168348" y="216903"/>
                      <a:pt x="108452" y="216903"/>
                    </a:cubicBezTo>
                    <a:cubicBezTo>
                      <a:pt x="48555" y="216903"/>
                      <a:pt x="0" y="168348"/>
                      <a:pt x="0" y="108452"/>
                    </a:cubicBezTo>
                    <a:cubicBezTo>
                      <a:pt x="0" y="48555"/>
                      <a:pt x="48555" y="0"/>
                      <a:pt x="108452" y="0"/>
                    </a:cubicBezTo>
                    <a:cubicBezTo>
                      <a:pt x="168348" y="0"/>
                      <a:pt x="216903" y="48555"/>
                      <a:pt x="216903" y="108452"/>
                    </a:cubicBezTo>
                    <a:close/>
                  </a:path>
                </a:pathLst>
              </a:custGeom>
              <a:solidFill>
                <a:schemeClr val="tx1">
                  <a:lumMod val="40000"/>
                  <a:lumOff val="60000"/>
                </a:schemeClr>
              </a:solidFill>
              <a:ln w="1547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5793B13-7D34-4A71-9210-B2FF7948F50B}"/>
                  </a:ext>
                </a:extLst>
              </p:cNvPr>
              <p:cNvSpPr/>
              <p:nvPr/>
            </p:nvSpPr>
            <p:spPr>
              <a:xfrm>
                <a:off x="1688345" y="3407468"/>
                <a:ext cx="559849" cy="991558"/>
              </a:xfrm>
              <a:custGeom>
                <a:avLst/>
                <a:gdLst>
                  <a:gd name="connsiteX0" fmla="*/ 558571 w 559849"/>
                  <a:gd name="connsiteY0" fmla="*/ 455497 h 991558"/>
                  <a:gd name="connsiteX1" fmla="*/ 485753 w 559849"/>
                  <a:gd name="connsiteY1" fmla="*/ 89860 h 991558"/>
                  <a:gd name="connsiteX2" fmla="*/ 375752 w 559849"/>
                  <a:gd name="connsiteY2" fmla="*/ 17042 h 991558"/>
                  <a:gd name="connsiteX3" fmla="*/ 279695 w 559849"/>
                  <a:gd name="connsiteY3" fmla="*/ 0 h 991558"/>
                  <a:gd name="connsiteX4" fmla="*/ 183638 w 559849"/>
                  <a:gd name="connsiteY4" fmla="*/ 17042 h 991558"/>
                  <a:gd name="connsiteX5" fmla="*/ 73637 w 559849"/>
                  <a:gd name="connsiteY5" fmla="*/ 89860 h 991558"/>
                  <a:gd name="connsiteX6" fmla="*/ 819 w 559849"/>
                  <a:gd name="connsiteY6" fmla="*/ 455497 h 991558"/>
                  <a:gd name="connsiteX7" fmla="*/ 38003 w 559849"/>
                  <a:gd name="connsiteY7" fmla="*/ 509723 h 991558"/>
                  <a:gd name="connsiteX8" fmla="*/ 47299 w 559849"/>
                  <a:gd name="connsiteY8" fmla="*/ 511272 h 991558"/>
                  <a:gd name="connsiteX9" fmla="*/ 92229 w 559849"/>
                  <a:gd name="connsiteY9" fmla="*/ 474089 h 991558"/>
                  <a:gd name="connsiteX10" fmla="*/ 157300 w 559849"/>
                  <a:gd name="connsiteY10" fmla="*/ 159579 h 991558"/>
                  <a:gd name="connsiteX11" fmla="*/ 157300 w 559849"/>
                  <a:gd name="connsiteY11" fmla="*/ 991559 h 991558"/>
                  <a:gd name="connsiteX12" fmla="*/ 250258 w 559849"/>
                  <a:gd name="connsiteY12" fmla="*/ 991559 h 991558"/>
                  <a:gd name="connsiteX13" fmla="*/ 250258 w 559849"/>
                  <a:gd name="connsiteY13" fmla="*/ 511272 h 991558"/>
                  <a:gd name="connsiteX14" fmla="*/ 312231 w 559849"/>
                  <a:gd name="connsiteY14" fmla="*/ 511272 h 991558"/>
                  <a:gd name="connsiteX15" fmla="*/ 312231 w 559849"/>
                  <a:gd name="connsiteY15" fmla="*/ 991559 h 991558"/>
                  <a:gd name="connsiteX16" fmla="*/ 405189 w 559849"/>
                  <a:gd name="connsiteY16" fmla="*/ 991559 h 991558"/>
                  <a:gd name="connsiteX17" fmla="*/ 405189 w 559849"/>
                  <a:gd name="connsiteY17" fmla="*/ 159579 h 991558"/>
                  <a:gd name="connsiteX18" fmla="*/ 468711 w 559849"/>
                  <a:gd name="connsiteY18" fmla="*/ 474089 h 991558"/>
                  <a:gd name="connsiteX19" fmla="*/ 513641 w 559849"/>
                  <a:gd name="connsiteY19" fmla="*/ 511272 h 991558"/>
                  <a:gd name="connsiteX20" fmla="*/ 522937 w 559849"/>
                  <a:gd name="connsiteY20" fmla="*/ 509723 h 991558"/>
                  <a:gd name="connsiteX21" fmla="*/ 558571 w 559849"/>
                  <a:gd name="connsiteY21" fmla="*/ 455497 h 99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9849" h="991558">
                    <a:moveTo>
                      <a:pt x="558571" y="455497"/>
                    </a:moveTo>
                    <a:lnTo>
                      <a:pt x="485753" y="89860"/>
                    </a:lnTo>
                    <a:cubicBezTo>
                      <a:pt x="456317" y="57324"/>
                      <a:pt x="419133" y="32536"/>
                      <a:pt x="375752" y="17042"/>
                    </a:cubicBezTo>
                    <a:cubicBezTo>
                      <a:pt x="346316" y="6197"/>
                      <a:pt x="313780" y="0"/>
                      <a:pt x="279695" y="0"/>
                    </a:cubicBezTo>
                    <a:cubicBezTo>
                      <a:pt x="245610" y="0"/>
                      <a:pt x="214624" y="6197"/>
                      <a:pt x="183638" y="17042"/>
                    </a:cubicBezTo>
                    <a:cubicBezTo>
                      <a:pt x="141807" y="32536"/>
                      <a:pt x="104623" y="57324"/>
                      <a:pt x="73637" y="89860"/>
                    </a:cubicBezTo>
                    <a:lnTo>
                      <a:pt x="819" y="455497"/>
                    </a:lnTo>
                    <a:cubicBezTo>
                      <a:pt x="-3829" y="480286"/>
                      <a:pt x="11665" y="505075"/>
                      <a:pt x="38003" y="509723"/>
                    </a:cubicBezTo>
                    <a:cubicBezTo>
                      <a:pt x="41101" y="509723"/>
                      <a:pt x="44200" y="511272"/>
                      <a:pt x="47299" y="511272"/>
                    </a:cubicBezTo>
                    <a:cubicBezTo>
                      <a:pt x="68989" y="511272"/>
                      <a:pt x="89130" y="495779"/>
                      <a:pt x="92229" y="474089"/>
                    </a:cubicBezTo>
                    <a:lnTo>
                      <a:pt x="157300" y="159579"/>
                    </a:lnTo>
                    <a:lnTo>
                      <a:pt x="157300" y="991559"/>
                    </a:lnTo>
                    <a:lnTo>
                      <a:pt x="250258" y="991559"/>
                    </a:lnTo>
                    <a:lnTo>
                      <a:pt x="250258" y="511272"/>
                    </a:lnTo>
                    <a:lnTo>
                      <a:pt x="312231" y="511272"/>
                    </a:lnTo>
                    <a:lnTo>
                      <a:pt x="312231" y="991559"/>
                    </a:lnTo>
                    <a:lnTo>
                      <a:pt x="405189" y="991559"/>
                    </a:lnTo>
                    <a:lnTo>
                      <a:pt x="405189" y="159579"/>
                    </a:lnTo>
                    <a:lnTo>
                      <a:pt x="468711" y="474089"/>
                    </a:lnTo>
                    <a:cubicBezTo>
                      <a:pt x="471810" y="495779"/>
                      <a:pt x="491951" y="511272"/>
                      <a:pt x="513641" y="511272"/>
                    </a:cubicBezTo>
                    <a:cubicBezTo>
                      <a:pt x="516740" y="511272"/>
                      <a:pt x="519838" y="511272"/>
                      <a:pt x="522937" y="509723"/>
                    </a:cubicBezTo>
                    <a:cubicBezTo>
                      <a:pt x="547726" y="505075"/>
                      <a:pt x="564768" y="480286"/>
                      <a:pt x="558571" y="455497"/>
                    </a:cubicBezTo>
                    <a:close/>
                  </a:path>
                </a:pathLst>
              </a:custGeom>
              <a:solidFill>
                <a:schemeClr val="tx1">
                  <a:lumMod val="40000"/>
                  <a:lumOff val="60000"/>
                </a:schemeClr>
              </a:solidFill>
              <a:ln w="1547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5AD09816-C01D-465A-8C27-1BF28EAA45F1}"/>
                  </a:ext>
                </a:extLst>
              </p:cNvPr>
              <p:cNvSpPr/>
              <p:nvPr/>
            </p:nvSpPr>
            <p:spPr>
              <a:xfrm>
                <a:off x="2310438" y="3825782"/>
                <a:ext cx="154931" cy="154931"/>
              </a:xfrm>
              <a:custGeom>
                <a:avLst/>
                <a:gdLst>
                  <a:gd name="connsiteX0" fmla="*/ 154931 w 154931"/>
                  <a:gd name="connsiteY0" fmla="*/ 77466 h 154931"/>
                  <a:gd name="connsiteX1" fmla="*/ 77466 w 154931"/>
                  <a:gd name="connsiteY1" fmla="*/ 154931 h 154931"/>
                  <a:gd name="connsiteX2" fmla="*/ 0 w 154931"/>
                  <a:gd name="connsiteY2" fmla="*/ 77466 h 154931"/>
                  <a:gd name="connsiteX3" fmla="*/ 77466 w 154931"/>
                  <a:gd name="connsiteY3" fmla="*/ 0 h 154931"/>
                  <a:gd name="connsiteX4" fmla="*/ 154931 w 154931"/>
                  <a:gd name="connsiteY4" fmla="*/ 77466 h 154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31" h="154931">
                    <a:moveTo>
                      <a:pt x="154931" y="77466"/>
                    </a:moveTo>
                    <a:cubicBezTo>
                      <a:pt x="154931" y="120249"/>
                      <a:pt x="120248" y="154931"/>
                      <a:pt x="77466" y="154931"/>
                    </a:cubicBezTo>
                    <a:cubicBezTo>
                      <a:pt x="34682" y="154931"/>
                      <a:pt x="0" y="120249"/>
                      <a:pt x="0" y="77466"/>
                    </a:cubicBezTo>
                    <a:cubicBezTo>
                      <a:pt x="0" y="34682"/>
                      <a:pt x="34682" y="0"/>
                      <a:pt x="77466" y="0"/>
                    </a:cubicBezTo>
                    <a:cubicBezTo>
                      <a:pt x="120248" y="0"/>
                      <a:pt x="154931" y="34682"/>
                      <a:pt x="154931" y="77466"/>
                    </a:cubicBezTo>
                    <a:close/>
                  </a:path>
                </a:pathLst>
              </a:custGeom>
              <a:solidFill>
                <a:srgbClr val="F6943D"/>
              </a:solidFill>
              <a:ln w="1547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55A41D7-91A3-423D-85E3-5F99F936A53C}"/>
                  </a:ext>
                </a:extLst>
              </p:cNvPr>
              <p:cNvSpPr/>
              <p:nvPr/>
            </p:nvSpPr>
            <p:spPr>
              <a:xfrm>
                <a:off x="2170878" y="3841153"/>
                <a:ext cx="387389" cy="557873"/>
              </a:xfrm>
              <a:custGeom>
                <a:avLst/>
                <a:gdLst>
                  <a:gd name="connsiteX0" fmla="*/ 384351 w 387389"/>
                  <a:gd name="connsiteY0" fmla="*/ 344069 h 557873"/>
                  <a:gd name="connsiteX1" fmla="*/ 330125 w 387389"/>
                  <a:gd name="connsiteY1" fmla="*/ 213927 h 557873"/>
                  <a:gd name="connsiteX2" fmla="*/ 249561 w 387389"/>
                  <a:gd name="connsiteY2" fmla="*/ 158151 h 557873"/>
                  <a:gd name="connsiteX3" fmla="*/ 217025 w 387389"/>
                  <a:gd name="connsiteY3" fmla="*/ 155053 h 557873"/>
                  <a:gd name="connsiteX4" fmla="*/ 139560 w 387389"/>
                  <a:gd name="connsiteY4" fmla="*/ 155053 h 557873"/>
                  <a:gd name="connsiteX5" fmla="*/ 57446 w 387389"/>
                  <a:gd name="connsiteY5" fmla="*/ 15615 h 557873"/>
                  <a:gd name="connsiteX6" fmla="*/ 15615 w 387389"/>
                  <a:gd name="connsiteY6" fmla="*/ 4770 h 557873"/>
                  <a:gd name="connsiteX7" fmla="*/ 4770 w 387389"/>
                  <a:gd name="connsiteY7" fmla="*/ 46601 h 557873"/>
                  <a:gd name="connsiteX8" fmla="*/ 139560 w 387389"/>
                  <a:gd name="connsiteY8" fmla="*/ 275899 h 557873"/>
                  <a:gd name="connsiteX9" fmla="*/ 139560 w 387389"/>
                  <a:gd name="connsiteY9" fmla="*/ 557873 h 557873"/>
                  <a:gd name="connsiteX10" fmla="*/ 201532 w 387389"/>
                  <a:gd name="connsiteY10" fmla="*/ 557873 h 557873"/>
                  <a:gd name="connsiteX11" fmla="*/ 201532 w 387389"/>
                  <a:gd name="connsiteY11" fmla="*/ 371956 h 557873"/>
                  <a:gd name="connsiteX12" fmla="*/ 232518 w 387389"/>
                  <a:gd name="connsiteY12" fmla="*/ 371956 h 557873"/>
                  <a:gd name="connsiteX13" fmla="*/ 232518 w 387389"/>
                  <a:gd name="connsiteY13" fmla="*/ 557873 h 557873"/>
                  <a:gd name="connsiteX14" fmla="*/ 294491 w 387389"/>
                  <a:gd name="connsiteY14" fmla="*/ 557873 h 557873"/>
                  <a:gd name="connsiteX15" fmla="*/ 294491 w 387389"/>
                  <a:gd name="connsiteY15" fmla="*/ 288293 h 557873"/>
                  <a:gd name="connsiteX16" fmla="*/ 328576 w 387389"/>
                  <a:gd name="connsiteY16" fmla="*/ 368858 h 557873"/>
                  <a:gd name="connsiteX17" fmla="*/ 356463 w 387389"/>
                  <a:gd name="connsiteY17" fmla="*/ 387449 h 557873"/>
                  <a:gd name="connsiteX18" fmla="*/ 368858 w 387389"/>
                  <a:gd name="connsiteY18" fmla="*/ 384351 h 557873"/>
                  <a:gd name="connsiteX19" fmla="*/ 384351 w 387389"/>
                  <a:gd name="connsiteY19" fmla="*/ 344069 h 5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389" h="557873">
                    <a:moveTo>
                      <a:pt x="384351" y="344069"/>
                    </a:moveTo>
                    <a:lnTo>
                      <a:pt x="330125" y="213927"/>
                    </a:lnTo>
                    <a:cubicBezTo>
                      <a:pt x="311533" y="187588"/>
                      <a:pt x="282096" y="167447"/>
                      <a:pt x="249561" y="158151"/>
                    </a:cubicBezTo>
                    <a:cubicBezTo>
                      <a:pt x="240265" y="156602"/>
                      <a:pt x="227870" y="155053"/>
                      <a:pt x="217025" y="155053"/>
                    </a:cubicBezTo>
                    <a:lnTo>
                      <a:pt x="139560" y="155053"/>
                    </a:lnTo>
                    <a:lnTo>
                      <a:pt x="57446" y="15615"/>
                    </a:lnTo>
                    <a:cubicBezTo>
                      <a:pt x="48150" y="122"/>
                      <a:pt x="29559" y="-4526"/>
                      <a:pt x="15615" y="4770"/>
                    </a:cubicBezTo>
                    <a:cubicBezTo>
                      <a:pt x="122" y="14065"/>
                      <a:pt x="-4526" y="32657"/>
                      <a:pt x="4770" y="46601"/>
                    </a:cubicBezTo>
                    <a:lnTo>
                      <a:pt x="139560" y="275899"/>
                    </a:lnTo>
                    <a:lnTo>
                      <a:pt x="139560" y="557873"/>
                    </a:lnTo>
                    <a:lnTo>
                      <a:pt x="201532" y="557873"/>
                    </a:lnTo>
                    <a:lnTo>
                      <a:pt x="201532" y="371956"/>
                    </a:lnTo>
                    <a:lnTo>
                      <a:pt x="232518" y="371956"/>
                    </a:lnTo>
                    <a:lnTo>
                      <a:pt x="232518" y="557873"/>
                    </a:lnTo>
                    <a:lnTo>
                      <a:pt x="294491" y="557873"/>
                    </a:lnTo>
                    <a:lnTo>
                      <a:pt x="294491" y="288293"/>
                    </a:lnTo>
                    <a:lnTo>
                      <a:pt x="328576" y="368858"/>
                    </a:lnTo>
                    <a:cubicBezTo>
                      <a:pt x="333223" y="381252"/>
                      <a:pt x="345618" y="387449"/>
                      <a:pt x="356463" y="387449"/>
                    </a:cubicBezTo>
                    <a:cubicBezTo>
                      <a:pt x="361111" y="387449"/>
                      <a:pt x="364210" y="387449"/>
                      <a:pt x="368858" y="384351"/>
                    </a:cubicBezTo>
                    <a:cubicBezTo>
                      <a:pt x="384351" y="378153"/>
                      <a:pt x="392097" y="359562"/>
                      <a:pt x="384351" y="344069"/>
                    </a:cubicBezTo>
                    <a:close/>
                  </a:path>
                </a:pathLst>
              </a:custGeom>
              <a:solidFill>
                <a:srgbClr val="F6943D"/>
              </a:solidFill>
              <a:ln w="15478" cap="flat">
                <a:noFill/>
                <a:prstDash val="solid"/>
                <a:miter/>
              </a:ln>
            </p:spPr>
            <p:txBody>
              <a:bodyPr rtlCol="0" anchor="ctr"/>
              <a:lstStyle/>
              <a:p>
                <a:endParaRPr lang="en-US"/>
              </a:p>
            </p:txBody>
          </p:sp>
        </p:grpSp>
      </p:grpSp>
    </p:spTree>
    <p:custDataLst>
      <p:tags r:id="rId1"/>
    </p:custDataLst>
    <p:extLst>
      <p:ext uri="{BB962C8B-B14F-4D97-AF65-F5344CB8AC3E}">
        <p14:creationId xmlns:p14="http://schemas.microsoft.com/office/powerpoint/2010/main" val="24493005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normAutofit/>
          </a:bodyPr>
          <a:lstStyle/>
          <a:p>
            <a:r>
              <a:rPr lang="en-US" altLang="en-US">
                <a:cs typeface="Verdana" pitchFamily="34" charset="0"/>
              </a:rPr>
              <a:t>Worry Statement Example</a:t>
            </a:r>
          </a:p>
        </p:txBody>
      </p:sp>
      <p:sp>
        <p:nvSpPr>
          <p:cNvPr id="61443" name="Content Placeholder 2"/>
          <p:cNvSpPr>
            <a:spLocks noGrp="1"/>
          </p:cNvSpPr>
          <p:nvPr>
            <p:ph idx="4294967295"/>
          </p:nvPr>
        </p:nvSpPr>
        <p:spPr>
          <a:xfrm>
            <a:off x="639663" y="4335320"/>
            <a:ext cx="10898216" cy="1468437"/>
          </a:xfrm>
        </p:spPr>
        <p:txBody>
          <a:bodyPr anchor="t">
            <a:noAutofit/>
          </a:bodyPr>
          <a:lstStyle/>
          <a:p>
            <a:pPr marL="0" indent="0">
              <a:lnSpc>
                <a:spcPct val="100000"/>
              </a:lnSpc>
              <a:spcBef>
                <a:spcPts val="0"/>
              </a:spcBef>
              <a:buClr>
                <a:schemeClr val="accent2"/>
              </a:buClr>
              <a:buSzPct val="110000"/>
              <a:buNone/>
            </a:pPr>
            <a:r>
              <a:rPr lang="en-US" sz="2800">
                <a:latin typeface="Segoe UI" panose="020B0502040204020203" pitchFamily="34" charset="0"/>
              </a:rPr>
              <a:t>Adam may be physically injured (hit, hurt, left with bruises or more serious injuries) when his dad, Matt, drinks alcohol, becomes angry, and hits him. </a:t>
            </a:r>
          </a:p>
        </p:txBody>
      </p:sp>
      <p:pic>
        <p:nvPicPr>
          <p:cNvPr id="12" name="Picture 11">
            <a:extLst>
              <a:ext uri="{FF2B5EF4-FFF2-40B4-BE49-F238E27FC236}">
                <a16:creationId xmlns:a16="http://schemas.microsoft.com/office/drawing/2014/main" id="{9DDCD085-09D5-4A07-A449-4ADFC82AF4F4}"/>
              </a:ext>
            </a:extLst>
          </p:cNvPr>
          <p:cNvPicPr>
            <a:picLocks noChangeAspect="1"/>
          </p:cNvPicPr>
          <p:nvPr/>
        </p:nvPicPr>
        <p:blipFill>
          <a:blip r:embed="rId4">
            <a:biLevel thresh="25000"/>
          </a:blip>
          <a:stretch>
            <a:fillRect/>
          </a:stretch>
        </p:blipFill>
        <p:spPr>
          <a:xfrm>
            <a:off x="4974169" y="2630011"/>
            <a:ext cx="984023" cy="984023"/>
          </a:xfrm>
          <a:prstGeom prst="rect">
            <a:avLst/>
          </a:prstGeom>
        </p:spPr>
      </p:pic>
      <p:pic>
        <p:nvPicPr>
          <p:cNvPr id="16" name="Picture 15">
            <a:extLst>
              <a:ext uri="{FF2B5EF4-FFF2-40B4-BE49-F238E27FC236}">
                <a16:creationId xmlns:a16="http://schemas.microsoft.com/office/drawing/2014/main" id="{AEE385AD-E3D0-4E94-B22C-54A6F59F6185}"/>
              </a:ext>
            </a:extLst>
          </p:cNvPr>
          <p:cNvPicPr>
            <a:picLocks noChangeAspect="1"/>
          </p:cNvPicPr>
          <p:nvPr/>
        </p:nvPicPr>
        <p:blipFill>
          <a:blip r:embed="rId5" cstate="print">
            <a:biLevel thresh="25000"/>
            <a:extLst>
              <a:ext uri="{28A0092B-C50C-407E-A947-70E740481C1C}">
                <a14:useLocalDpi xmlns:a14="http://schemas.microsoft.com/office/drawing/2010/main"/>
              </a:ext>
            </a:extLst>
          </a:blip>
          <a:stretch>
            <a:fillRect/>
          </a:stretch>
        </p:blipFill>
        <p:spPr>
          <a:xfrm>
            <a:off x="2276943" y="2723192"/>
            <a:ext cx="663708" cy="886460"/>
          </a:xfrm>
          <a:prstGeom prst="rect">
            <a:avLst/>
          </a:prstGeom>
        </p:spPr>
      </p:pic>
      <p:sp>
        <p:nvSpPr>
          <p:cNvPr id="17" name="Rectangle 40">
            <a:extLst>
              <a:ext uri="{FF2B5EF4-FFF2-40B4-BE49-F238E27FC236}">
                <a16:creationId xmlns:a16="http://schemas.microsoft.com/office/drawing/2014/main" id="{EFF3AEC9-45CB-4AA8-8C01-E6ECDB1DB009}"/>
              </a:ext>
            </a:extLst>
          </p:cNvPr>
          <p:cNvSpPr/>
          <p:nvPr/>
        </p:nvSpPr>
        <p:spPr>
          <a:xfrm>
            <a:off x="779734" y="3334781"/>
            <a:ext cx="2690079" cy="480131"/>
          </a:xfrm>
          <a:prstGeom prst="rect">
            <a:avLst/>
          </a:prstGeom>
          <a:noFill/>
        </p:spPr>
        <p:txBody>
          <a:bodyPr wrap="square">
            <a:spAutoFit/>
          </a:bodyPr>
          <a:lstStyle/>
          <a:p>
            <a:pPr lvl="0" algn="ctr" defTabSz="1111250">
              <a:lnSpc>
                <a:spcPct val="90000"/>
              </a:lnSpc>
              <a:spcBef>
                <a:spcPct val="0"/>
              </a:spcBef>
              <a:spcAft>
                <a:spcPct val="35000"/>
              </a:spcAft>
            </a:pPr>
            <a:r>
              <a:rPr lang="en-US" sz="2800" b="1">
                <a:latin typeface="Segoe UI" panose="020B0502040204020203" pitchFamily="34" charset="0"/>
              </a:rPr>
              <a:t>Child</a:t>
            </a:r>
            <a:endParaRPr lang="en-US" sz="2800">
              <a:latin typeface="Segoe UI" panose="020B0502040204020203" pitchFamily="34" charset="0"/>
            </a:endParaRPr>
          </a:p>
        </p:txBody>
      </p:sp>
      <p:sp>
        <p:nvSpPr>
          <p:cNvPr id="18" name="Oval 37">
            <a:extLst>
              <a:ext uri="{FF2B5EF4-FFF2-40B4-BE49-F238E27FC236}">
                <a16:creationId xmlns:a16="http://schemas.microsoft.com/office/drawing/2014/main" id="{3C3198DB-67A3-48DD-9B95-2F4954AD90B9}"/>
              </a:ext>
            </a:extLst>
          </p:cNvPr>
          <p:cNvSpPr/>
          <p:nvPr/>
        </p:nvSpPr>
        <p:spPr>
          <a:xfrm>
            <a:off x="2267609" y="2022629"/>
            <a:ext cx="2137215" cy="2065701"/>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schemeClr val="tx1"/>
              </a:solidFill>
              <a:latin typeface="Segoe UI" panose="020B0502040204020203" pitchFamily="34" charset="0"/>
            </a:endParaRPr>
          </a:p>
        </p:txBody>
      </p:sp>
      <p:sp>
        <p:nvSpPr>
          <p:cNvPr id="19" name="Rectangle 38">
            <a:extLst>
              <a:ext uri="{FF2B5EF4-FFF2-40B4-BE49-F238E27FC236}">
                <a16:creationId xmlns:a16="http://schemas.microsoft.com/office/drawing/2014/main" id="{A23F1686-C038-4FD6-A45D-A352B8CB313C}"/>
              </a:ext>
            </a:extLst>
          </p:cNvPr>
          <p:cNvSpPr/>
          <p:nvPr/>
        </p:nvSpPr>
        <p:spPr>
          <a:xfrm>
            <a:off x="4366529" y="3334781"/>
            <a:ext cx="3278439" cy="523220"/>
          </a:xfrm>
          <a:prstGeom prst="rect">
            <a:avLst/>
          </a:prstGeom>
          <a:noFill/>
        </p:spPr>
        <p:txBody>
          <a:bodyPr wrap="square">
            <a:spAutoFit/>
          </a:bodyPr>
          <a:lstStyle/>
          <a:p>
            <a:pPr lvl="0" algn="ctr" defTabSz="1111250">
              <a:spcBef>
                <a:spcPct val="0"/>
              </a:spcBef>
            </a:pPr>
            <a:r>
              <a:rPr lang="en-US" sz="2800" b="1">
                <a:latin typeface="Segoe UI" panose="020B0502040204020203" pitchFamily="34" charset="0"/>
              </a:rPr>
              <a:t>Impacted how?</a:t>
            </a:r>
            <a:endParaRPr lang="en-US" sz="2800">
              <a:latin typeface="Segoe UI" panose="020B0502040204020203" pitchFamily="34" charset="0"/>
            </a:endParaRPr>
          </a:p>
        </p:txBody>
      </p:sp>
      <p:sp>
        <p:nvSpPr>
          <p:cNvPr id="20" name="Rectangle 36">
            <a:extLst>
              <a:ext uri="{FF2B5EF4-FFF2-40B4-BE49-F238E27FC236}">
                <a16:creationId xmlns:a16="http://schemas.microsoft.com/office/drawing/2014/main" id="{7C8CFB4B-A1DB-42B5-A4A2-8510C3C3CAFB}"/>
              </a:ext>
            </a:extLst>
          </p:cNvPr>
          <p:cNvSpPr/>
          <p:nvPr/>
        </p:nvSpPr>
        <p:spPr>
          <a:xfrm>
            <a:off x="8541684" y="3334781"/>
            <a:ext cx="1889113" cy="480131"/>
          </a:xfrm>
          <a:prstGeom prst="rect">
            <a:avLst/>
          </a:prstGeom>
          <a:noFill/>
        </p:spPr>
        <p:txBody>
          <a:bodyPr wrap="square">
            <a:spAutoFit/>
          </a:bodyPr>
          <a:lstStyle/>
          <a:p>
            <a:pPr lvl="0" algn="ctr" defTabSz="1111250">
              <a:lnSpc>
                <a:spcPct val="90000"/>
              </a:lnSpc>
              <a:spcBef>
                <a:spcPct val="0"/>
              </a:spcBef>
              <a:spcAft>
                <a:spcPct val="35000"/>
              </a:spcAft>
            </a:pPr>
            <a:r>
              <a:rPr lang="en-US" sz="2800" b="1">
                <a:latin typeface="Segoe UI" panose="020B0502040204020203" pitchFamily="34" charset="0"/>
              </a:rPr>
              <a:t>Context</a:t>
            </a:r>
            <a:endParaRPr lang="en-US" sz="2800">
              <a:latin typeface="Segoe UI" panose="020B0502040204020203" pitchFamily="34" charset="0"/>
            </a:endParaRPr>
          </a:p>
        </p:txBody>
      </p:sp>
      <p:pic>
        <p:nvPicPr>
          <p:cNvPr id="21" name="Graphic 20">
            <a:extLst>
              <a:ext uri="{FF2B5EF4-FFF2-40B4-BE49-F238E27FC236}">
                <a16:creationId xmlns:a16="http://schemas.microsoft.com/office/drawing/2014/main" id="{10466CE1-02EE-4ADA-947C-15796EE8F3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49717" y="2282873"/>
            <a:ext cx="1085963" cy="1013565"/>
          </a:xfrm>
          <a:prstGeom prst="rect">
            <a:avLst/>
          </a:prstGeom>
        </p:spPr>
      </p:pic>
      <p:sp>
        <p:nvSpPr>
          <p:cNvPr id="22" name="Rectangle 40">
            <a:extLst>
              <a:ext uri="{FF2B5EF4-FFF2-40B4-BE49-F238E27FC236}">
                <a16:creationId xmlns:a16="http://schemas.microsoft.com/office/drawing/2014/main" id="{49A72208-B884-4DDE-A930-1DBFB7217D4E}"/>
              </a:ext>
            </a:extLst>
          </p:cNvPr>
          <p:cNvSpPr/>
          <p:nvPr/>
        </p:nvSpPr>
        <p:spPr>
          <a:xfrm>
            <a:off x="2672800" y="2623566"/>
            <a:ext cx="2690079" cy="480131"/>
          </a:xfrm>
          <a:prstGeom prst="rect">
            <a:avLst/>
          </a:prstGeom>
          <a:noFill/>
        </p:spPr>
        <p:txBody>
          <a:bodyPr wrap="square">
            <a:spAutoFit/>
          </a:bodyPr>
          <a:lstStyle/>
          <a:p>
            <a:pPr lvl="0" algn="ctr" defTabSz="1111250">
              <a:lnSpc>
                <a:spcPct val="90000"/>
              </a:lnSpc>
              <a:spcBef>
                <a:spcPct val="0"/>
              </a:spcBef>
              <a:spcAft>
                <a:spcPct val="35000"/>
              </a:spcAft>
            </a:pPr>
            <a:r>
              <a:rPr lang="en-US" sz="2800">
                <a:latin typeface="Segoe UI" panose="020B0502040204020203" pitchFamily="34" charset="0"/>
              </a:rPr>
              <a:t>may be</a:t>
            </a:r>
          </a:p>
        </p:txBody>
      </p:sp>
      <p:sp>
        <p:nvSpPr>
          <p:cNvPr id="23" name="Rectangle 40">
            <a:extLst>
              <a:ext uri="{FF2B5EF4-FFF2-40B4-BE49-F238E27FC236}">
                <a16:creationId xmlns:a16="http://schemas.microsoft.com/office/drawing/2014/main" id="{1A43EEEA-FE7D-443B-B148-609853B4323E}"/>
              </a:ext>
            </a:extLst>
          </p:cNvPr>
          <p:cNvSpPr/>
          <p:nvPr/>
        </p:nvSpPr>
        <p:spPr>
          <a:xfrm>
            <a:off x="6389850" y="2607660"/>
            <a:ext cx="2690079" cy="480131"/>
          </a:xfrm>
          <a:prstGeom prst="rect">
            <a:avLst/>
          </a:prstGeom>
          <a:noFill/>
        </p:spPr>
        <p:txBody>
          <a:bodyPr wrap="square">
            <a:spAutoFit/>
          </a:bodyPr>
          <a:lstStyle/>
          <a:p>
            <a:pPr lvl="0" algn="ctr" defTabSz="1111250">
              <a:lnSpc>
                <a:spcPct val="90000"/>
              </a:lnSpc>
              <a:spcBef>
                <a:spcPct val="0"/>
              </a:spcBef>
              <a:spcAft>
                <a:spcPct val="35000"/>
              </a:spcAft>
            </a:pPr>
            <a:r>
              <a:rPr lang="en-US" sz="2800">
                <a:latin typeface="Segoe UI" panose="020B0502040204020203" pitchFamily="34" charset="0"/>
              </a:rPr>
              <a:t>If/when</a:t>
            </a:r>
          </a:p>
        </p:txBody>
      </p:sp>
      <p:pic>
        <p:nvPicPr>
          <p:cNvPr id="24" name="Graphic 23" descr="Document">
            <a:extLst>
              <a:ext uri="{FF2B5EF4-FFF2-40B4-BE49-F238E27FC236}">
                <a16:creationId xmlns:a16="http://schemas.microsoft.com/office/drawing/2014/main" id="{38829797-60A0-490D-99EC-5F26EC5CD0A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91033" y="2075286"/>
            <a:ext cx="1215489" cy="1215489"/>
          </a:xfrm>
          <a:prstGeom prst="rect">
            <a:avLst/>
          </a:prstGeom>
        </p:spPr>
      </p:pic>
      <p:grpSp>
        <p:nvGrpSpPr>
          <p:cNvPr id="26" name="Graphic 15" descr="Man with kid">
            <a:extLst>
              <a:ext uri="{FF2B5EF4-FFF2-40B4-BE49-F238E27FC236}">
                <a16:creationId xmlns:a16="http://schemas.microsoft.com/office/drawing/2014/main" id="{049BAE62-5BD2-456D-992A-3170CB8438BE}"/>
              </a:ext>
            </a:extLst>
          </p:cNvPr>
          <p:cNvGrpSpPr/>
          <p:nvPr/>
        </p:nvGrpSpPr>
        <p:grpSpPr>
          <a:xfrm>
            <a:off x="1666829" y="1987925"/>
            <a:ext cx="869922" cy="1239448"/>
            <a:chOff x="1688345" y="3159578"/>
            <a:chExt cx="869922" cy="1239448"/>
          </a:xfrm>
          <a:solidFill>
            <a:srgbClr val="F6943D"/>
          </a:solidFill>
        </p:grpSpPr>
        <p:sp>
          <p:nvSpPr>
            <p:cNvPr id="27" name="Freeform: Shape 26">
              <a:extLst>
                <a:ext uri="{FF2B5EF4-FFF2-40B4-BE49-F238E27FC236}">
                  <a16:creationId xmlns:a16="http://schemas.microsoft.com/office/drawing/2014/main" id="{9CBD8B6D-2CCA-4E33-892E-C39B7921ED12}"/>
                </a:ext>
              </a:extLst>
            </p:cNvPr>
            <p:cNvSpPr/>
            <p:nvPr/>
          </p:nvSpPr>
          <p:spPr>
            <a:xfrm>
              <a:off x="1861138" y="3159578"/>
              <a:ext cx="216903" cy="216903"/>
            </a:xfrm>
            <a:custGeom>
              <a:avLst/>
              <a:gdLst>
                <a:gd name="connsiteX0" fmla="*/ 216903 w 216903"/>
                <a:gd name="connsiteY0" fmla="*/ 108452 h 216903"/>
                <a:gd name="connsiteX1" fmla="*/ 108452 w 216903"/>
                <a:gd name="connsiteY1" fmla="*/ 216903 h 216903"/>
                <a:gd name="connsiteX2" fmla="*/ 0 w 216903"/>
                <a:gd name="connsiteY2" fmla="*/ 108452 h 216903"/>
                <a:gd name="connsiteX3" fmla="*/ 108452 w 216903"/>
                <a:gd name="connsiteY3" fmla="*/ 0 h 216903"/>
                <a:gd name="connsiteX4" fmla="*/ 216903 w 216903"/>
                <a:gd name="connsiteY4" fmla="*/ 108452 h 216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03" h="216903">
                  <a:moveTo>
                    <a:pt x="216903" y="108452"/>
                  </a:moveTo>
                  <a:cubicBezTo>
                    <a:pt x="216903" y="168348"/>
                    <a:pt x="168348" y="216903"/>
                    <a:pt x="108452" y="216903"/>
                  </a:cubicBezTo>
                  <a:cubicBezTo>
                    <a:pt x="48555" y="216903"/>
                    <a:pt x="0" y="168348"/>
                    <a:pt x="0" y="108452"/>
                  </a:cubicBezTo>
                  <a:cubicBezTo>
                    <a:pt x="0" y="48555"/>
                    <a:pt x="48555" y="0"/>
                    <a:pt x="108452" y="0"/>
                  </a:cubicBezTo>
                  <a:cubicBezTo>
                    <a:pt x="168348" y="0"/>
                    <a:pt x="216903" y="48555"/>
                    <a:pt x="216903" y="108452"/>
                  </a:cubicBezTo>
                  <a:close/>
                </a:path>
              </a:pathLst>
            </a:custGeom>
            <a:solidFill>
              <a:schemeClr val="tx1">
                <a:lumMod val="40000"/>
                <a:lumOff val="60000"/>
              </a:schemeClr>
            </a:solidFill>
            <a:ln w="15478"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1DC57DD-5758-4E8C-84DE-F3571C744234}"/>
                </a:ext>
              </a:extLst>
            </p:cNvPr>
            <p:cNvSpPr/>
            <p:nvPr/>
          </p:nvSpPr>
          <p:spPr>
            <a:xfrm>
              <a:off x="1688345" y="3407468"/>
              <a:ext cx="559849" cy="991558"/>
            </a:xfrm>
            <a:custGeom>
              <a:avLst/>
              <a:gdLst>
                <a:gd name="connsiteX0" fmla="*/ 558571 w 559849"/>
                <a:gd name="connsiteY0" fmla="*/ 455497 h 991558"/>
                <a:gd name="connsiteX1" fmla="*/ 485753 w 559849"/>
                <a:gd name="connsiteY1" fmla="*/ 89860 h 991558"/>
                <a:gd name="connsiteX2" fmla="*/ 375752 w 559849"/>
                <a:gd name="connsiteY2" fmla="*/ 17042 h 991558"/>
                <a:gd name="connsiteX3" fmla="*/ 279695 w 559849"/>
                <a:gd name="connsiteY3" fmla="*/ 0 h 991558"/>
                <a:gd name="connsiteX4" fmla="*/ 183638 w 559849"/>
                <a:gd name="connsiteY4" fmla="*/ 17042 h 991558"/>
                <a:gd name="connsiteX5" fmla="*/ 73637 w 559849"/>
                <a:gd name="connsiteY5" fmla="*/ 89860 h 991558"/>
                <a:gd name="connsiteX6" fmla="*/ 819 w 559849"/>
                <a:gd name="connsiteY6" fmla="*/ 455497 h 991558"/>
                <a:gd name="connsiteX7" fmla="*/ 38003 w 559849"/>
                <a:gd name="connsiteY7" fmla="*/ 509723 h 991558"/>
                <a:gd name="connsiteX8" fmla="*/ 47299 w 559849"/>
                <a:gd name="connsiteY8" fmla="*/ 511272 h 991558"/>
                <a:gd name="connsiteX9" fmla="*/ 92229 w 559849"/>
                <a:gd name="connsiteY9" fmla="*/ 474089 h 991558"/>
                <a:gd name="connsiteX10" fmla="*/ 157300 w 559849"/>
                <a:gd name="connsiteY10" fmla="*/ 159579 h 991558"/>
                <a:gd name="connsiteX11" fmla="*/ 157300 w 559849"/>
                <a:gd name="connsiteY11" fmla="*/ 991559 h 991558"/>
                <a:gd name="connsiteX12" fmla="*/ 250258 w 559849"/>
                <a:gd name="connsiteY12" fmla="*/ 991559 h 991558"/>
                <a:gd name="connsiteX13" fmla="*/ 250258 w 559849"/>
                <a:gd name="connsiteY13" fmla="*/ 511272 h 991558"/>
                <a:gd name="connsiteX14" fmla="*/ 312231 w 559849"/>
                <a:gd name="connsiteY14" fmla="*/ 511272 h 991558"/>
                <a:gd name="connsiteX15" fmla="*/ 312231 w 559849"/>
                <a:gd name="connsiteY15" fmla="*/ 991559 h 991558"/>
                <a:gd name="connsiteX16" fmla="*/ 405189 w 559849"/>
                <a:gd name="connsiteY16" fmla="*/ 991559 h 991558"/>
                <a:gd name="connsiteX17" fmla="*/ 405189 w 559849"/>
                <a:gd name="connsiteY17" fmla="*/ 159579 h 991558"/>
                <a:gd name="connsiteX18" fmla="*/ 468711 w 559849"/>
                <a:gd name="connsiteY18" fmla="*/ 474089 h 991558"/>
                <a:gd name="connsiteX19" fmla="*/ 513641 w 559849"/>
                <a:gd name="connsiteY19" fmla="*/ 511272 h 991558"/>
                <a:gd name="connsiteX20" fmla="*/ 522937 w 559849"/>
                <a:gd name="connsiteY20" fmla="*/ 509723 h 991558"/>
                <a:gd name="connsiteX21" fmla="*/ 558571 w 559849"/>
                <a:gd name="connsiteY21" fmla="*/ 455497 h 99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9849" h="991558">
                  <a:moveTo>
                    <a:pt x="558571" y="455497"/>
                  </a:moveTo>
                  <a:lnTo>
                    <a:pt x="485753" y="89860"/>
                  </a:lnTo>
                  <a:cubicBezTo>
                    <a:pt x="456317" y="57324"/>
                    <a:pt x="419133" y="32536"/>
                    <a:pt x="375752" y="17042"/>
                  </a:cubicBezTo>
                  <a:cubicBezTo>
                    <a:pt x="346316" y="6197"/>
                    <a:pt x="313780" y="0"/>
                    <a:pt x="279695" y="0"/>
                  </a:cubicBezTo>
                  <a:cubicBezTo>
                    <a:pt x="245610" y="0"/>
                    <a:pt x="214624" y="6197"/>
                    <a:pt x="183638" y="17042"/>
                  </a:cubicBezTo>
                  <a:cubicBezTo>
                    <a:pt x="141807" y="32536"/>
                    <a:pt x="104623" y="57324"/>
                    <a:pt x="73637" y="89860"/>
                  </a:cubicBezTo>
                  <a:lnTo>
                    <a:pt x="819" y="455497"/>
                  </a:lnTo>
                  <a:cubicBezTo>
                    <a:pt x="-3829" y="480286"/>
                    <a:pt x="11665" y="505075"/>
                    <a:pt x="38003" y="509723"/>
                  </a:cubicBezTo>
                  <a:cubicBezTo>
                    <a:pt x="41101" y="509723"/>
                    <a:pt x="44200" y="511272"/>
                    <a:pt x="47299" y="511272"/>
                  </a:cubicBezTo>
                  <a:cubicBezTo>
                    <a:pt x="68989" y="511272"/>
                    <a:pt x="89130" y="495779"/>
                    <a:pt x="92229" y="474089"/>
                  </a:cubicBezTo>
                  <a:lnTo>
                    <a:pt x="157300" y="159579"/>
                  </a:lnTo>
                  <a:lnTo>
                    <a:pt x="157300" y="991559"/>
                  </a:lnTo>
                  <a:lnTo>
                    <a:pt x="250258" y="991559"/>
                  </a:lnTo>
                  <a:lnTo>
                    <a:pt x="250258" y="511272"/>
                  </a:lnTo>
                  <a:lnTo>
                    <a:pt x="312231" y="511272"/>
                  </a:lnTo>
                  <a:lnTo>
                    <a:pt x="312231" y="991559"/>
                  </a:lnTo>
                  <a:lnTo>
                    <a:pt x="405189" y="991559"/>
                  </a:lnTo>
                  <a:lnTo>
                    <a:pt x="405189" y="159579"/>
                  </a:lnTo>
                  <a:lnTo>
                    <a:pt x="468711" y="474089"/>
                  </a:lnTo>
                  <a:cubicBezTo>
                    <a:pt x="471810" y="495779"/>
                    <a:pt x="491951" y="511272"/>
                    <a:pt x="513641" y="511272"/>
                  </a:cubicBezTo>
                  <a:cubicBezTo>
                    <a:pt x="516740" y="511272"/>
                    <a:pt x="519838" y="511272"/>
                    <a:pt x="522937" y="509723"/>
                  </a:cubicBezTo>
                  <a:cubicBezTo>
                    <a:pt x="547726" y="505075"/>
                    <a:pt x="564768" y="480286"/>
                    <a:pt x="558571" y="455497"/>
                  </a:cubicBezTo>
                  <a:close/>
                </a:path>
              </a:pathLst>
            </a:custGeom>
            <a:solidFill>
              <a:schemeClr val="tx1">
                <a:lumMod val="40000"/>
                <a:lumOff val="60000"/>
              </a:schemeClr>
            </a:solidFill>
            <a:ln w="1547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811F018-F86D-456C-8F2F-48CBBCE7F8A0}"/>
                </a:ext>
              </a:extLst>
            </p:cNvPr>
            <p:cNvSpPr/>
            <p:nvPr/>
          </p:nvSpPr>
          <p:spPr>
            <a:xfrm>
              <a:off x="2310438" y="3825782"/>
              <a:ext cx="154931" cy="154931"/>
            </a:xfrm>
            <a:custGeom>
              <a:avLst/>
              <a:gdLst>
                <a:gd name="connsiteX0" fmla="*/ 154931 w 154931"/>
                <a:gd name="connsiteY0" fmla="*/ 77466 h 154931"/>
                <a:gd name="connsiteX1" fmla="*/ 77466 w 154931"/>
                <a:gd name="connsiteY1" fmla="*/ 154931 h 154931"/>
                <a:gd name="connsiteX2" fmla="*/ 0 w 154931"/>
                <a:gd name="connsiteY2" fmla="*/ 77466 h 154931"/>
                <a:gd name="connsiteX3" fmla="*/ 77466 w 154931"/>
                <a:gd name="connsiteY3" fmla="*/ 0 h 154931"/>
                <a:gd name="connsiteX4" fmla="*/ 154931 w 154931"/>
                <a:gd name="connsiteY4" fmla="*/ 77466 h 154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31" h="154931">
                  <a:moveTo>
                    <a:pt x="154931" y="77466"/>
                  </a:moveTo>
                  <a:cubicBezTo>
                    <a:pt x="154931" y="120249"/>
                    <a:pt x="120248" y="154931"/>
                    <a:pt x="77466" y="154931"/>
                  </a:cubicBezTo>
                  <a:cubicBezTo>
                    <a:pt x="34682" y="154931"/>
                    <a:pt x="0" y="120249"/>
                    <a:pt x="0" y="77466"/>
                  </a:cubicBezTo>
                  <a:cubicBezTo>
                    <a:pt x="0" y="34682"/>
                    <a:pt x="34682" y="0"/>
                    <a:pt x="77466" y="0"/>
                  </a:cubicBezTo>
                  <a:cubicBezTo>
                    <a:pt x="120248" y="0"/>
                    <a:pt x="154931" y="34682"/>
                    <a:pt x="154931" y="77466"/>
                  </a:cubicBezTo>
                  <a:close/>
                </a:path>
              </a:pathLst>
            </a:custGeom>
            <a:solidFill>
              <a:srgbClr val="F6943D"/>
            </a:solidFill>
            <a:ln w="1547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0F795F0-2B85-4E0A-805A-D87E34F04419}"/>
                </a:ext>
              </a:extLst>
            </p:cNvPr>
            <p:cNvSpPr/>
            <p:nvPr/>
          </p:nvSpPr>
          <p:spPr>
            <a:xfrm>
              <a:off x="2170878" y="3841153"/>
              <a:ext cx="387389" cy="557873"/>
            </a:xfrm>
            <a:custGeom>
              <a:avLst/>
              <a:gdLst>
                <a:gd name="connsiteX0" fmla="*/ 384351 w 387389"/>
                <a:gd name="connsiteY0" fmla="*/ 344069 h 557873"/>
                <a:gd name="connsiteX1" fmla="*/ 330125 w 387389"/>
                <a:gd name="connsiteY1" fmla="*/ 213927 h 557873"/>
                <a:gd name="connsiteX2" fmla="*/ 249561 w 387389"/>
                <a:gd name="connsiteY2" fmla="*/ 158151 h 557873"/>
                <a:gd name="connsiteX3" fmla="*/ 217025 w 387389"/>
                <a:gd name="connsiteY3" fmla="*/ 155053 h 557873"/>
                <a:gd name="connsiteX4" fmla="*/ 139560 w 387389"/>
                <a:gd name="connsiteY4" fmla="*/ 155053 h 557873"/>
                <a:gd name="connsiteX5" fmla="*/ 57446 w 387389"/>
                <a:gd name="connsiteY5" fmla="*/ 15615 h 557873"/>
                <a:gd name="connsiteX6" fmla="*/ 15615 w 387389"/>
                <a:gd name="connsiteY6" fmla="*/ 4770 h 557873"/>
                <a:gd name="connsiteX7" fmla="*/ 4770 w 387389"/>
                <a:gd name="connsiteY7" fmla="*/ 46601 h 557873"/>
                <a:gd name="connsiteX8" fmla="*/ 139560 w 387389"/>
                <a:gd name="connsiteY8" fmla="*/ 275899 h 557873"/>
                <a:gd name="connsiteX9" fmla="*/ 139560 w 387389"/>
                <a:gd name="connsiteY9" fmla="*/ 557873 h 557873"/>
                <a:gd name="connsiteX10" fmla="*/ 201532 w 387389"/>
                <a:gd name="connsiteY10" fmla="*/ 557873 h 557873"/>
                <a:gd name="connsiteX11" fmla="*/ 201532 w 387389"/>
                <a:gd name="connsiteY11" fmla="*/ 371956 h 557873"/>
                <a:gd name="connsiteX12" fmla="*/ 232518 w 387389"/>
                <a:gd name="connsiteY12" fmla="*/ 371956 h 557873"/>
                <a:gd name="connsiteX13" fmla="*/ 232518 w 387389"/>
                <a:gd name="connsiteY13" fmla="*/ 557873 h 557873"/>
                <a:gd name="connsiteX14" fmla="*/ 294491 w 387389"/>
                <a:gd name="connsiteY14" fmla="*/ 557873 h 557873"/>
                <a:gd name="connsiteX15" fmla="*/ 294491 w 387389"/>
                <a:gd name="connsiteY15" fmla="*/ 288293 h 557873"/>
                <a:gd name="connsiteX16" fmla="*/ 328576 w 387389"/>
                <a:gd name="connsiteY16" fmla="*/ 368858 h 557873"/>
                <a:gd name="connsiteX17" fmla="*/ 356463 w 387389"/>
                <a:gd name="connsiteY17" fmla="*/ 387449 h 557873"/>
                <a:gd name="connsiteX18" fmla="*/ 368858 w 387389"/>
                <a:gd name="connsiteY18" fmla="*/ 384351 h 557873"/>
                <a:gd name="connsiteX19" fmla="*/ 384351 w 387389"/>
                <a:gd name="connsiteY19" fmla="*/ 344069 h 5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389" h="557873">
                  <a:moveTo>
                    <a:pt x="384351" y="344069"/>
                  </a:moveTo>
                  <a:lnTo>
                    <a:pt x="330125" y="213927"/>
                  </a:lnTo>
                  <a:cubicBezTo>
                    <a:pt x="311533" y="187588"/>
                    <a:pt x="282096" y="167447"/>
                    <a:pt x="249561" y="158151"/>
                  </a:cubicBezTo>
                  <a:cubicBezTo>
                    <a:pt x="240265" y="156602"/>
                    <a:pt x="227870" y="155053"/>
                    <a:pt x="217025" y="155053"/>
                  </a:cubicBezTo>
                  <a:lnTo>
                    <a:pt x="139560" y="155053"/>
                  </a:lnTo>
                  <a:lnTo>
                    <a:pt x="57446" y="15615"/>
                  </a:lnTo>
                  <a:cubicBezTo>
                    <a:pt x="48150" y="122"/>
                    <a:pt x="29559" y="-4526"/>
                    <a:pt x="15615" y="4770"/>
                  </a:cubicBezTo>
                  <a:cubicBezTo>
                    <a:pt x="122" y="14065"/>
                    <a:pt x="-4526" y="32657"/>
                    <a:pt x="4770" y="46601"/>
                  </a:cubicBezTo>
                  <a:lnTo>
                    <a:pt x="139560" y="275899"/>
                  </a:lnTo>
                  <a:lnTo>
                    <a:pt x="139560" y="557873"/>
                  </a:lnTo>
                  <a:lnTo>
                    <a:pt x="201532" y="557873"/>
                  </a:lnTo>
                  <a:lnTo>
                    <a:pt x="201532" y="371956"/>
                  </a:lnTo>
                  <a:lnTo>
                    <a:pt x="232518" y="371956"/>
                  </a:lnTo>
                  <a:lnTo>
                    <a:pt x="232518" y="557873"/>
                  </a:lnTo>
                  <a:lnTo>
                    <a:pt x="294491" y="557873"/>
                  </a:lnTo>
                  <a:lnTo>
                    <a:pt x="294491" y="288293"/>
                  </a:lnTo>
                  <a:lnTo>
                    <a:pt x="328576" y="368858"/>
                  </a:lnTo>
                  <a:cubicBezTo>
                    <a:pt x="333223" y="381252"/>
                    <a:pt x="345618" y="387449"/>
                    <a:pt x="356463" y="387449"/>
                  </a:cubicBezTo>
                  <a:cubicBezTo>
                    <a:pt x="361111" y="387449"/>
                    <a:pt x="364210" y="387449"/>
                    <a:pt x="368858" y="384351"/>
                  </a:cubicBezTo>
                  <a:cubicBezTo>
                    <a:pt x="384351" y="378153"/>
                    <a:pt x="392097" y="359562"/>
                    <a:pt x="384351" y="344069"/>
                  </a:cubicBezTo>
                  <a:close/>
                </a:path>
              </a:pathLst>
            </a:custGeom>
            <a:solidFill>
              <a:srgbClr val="F6943D"/>
            </a:solidFill>
            <a:ln w="15478" cap="flat">
              <a:noFill/>
              <a:prstDash val="solid"/>
              <a:miter/>
            </a:ln>
          </p:spPr>
          <p:txBody>
            <a:bodyPr rtlCol="0" anchor="ctr"/>
            <a:lstStyle/>
            <a:p>
              <a:endParaRPr lang="en-US"/>
            </a:p>
          </p:txBody>
        </p:sp>
      </p:grpSp>
    </p:spTree>
    <p:custDataLst>
      <p:tags r:id="rId1"/>
    </p:custDataLst>
    <p:extLst>
      <p:ext uri="{BB962C8B-B14F-4D97-AF65-F5344CB8AC3E}">
        <p14:creationId xmlns:p14="http://schemas.microsoft.com/office/powerpoint/2010/main" val="1425023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23186-5AA5-404D-B388-F6130006541B}"/>
              </a:ext>
            </a:extLst>
          </p:cNvPr>
          <p:cNvSpPr>
            <a:spLocks noGrp="1"/>
          </p:cNvSpPr>
          <p:nvPr>
            <p:ph type="title"/>
          </p:nvPr>
        </p:nvSpPr>
        <p:spPr/>
        <p:txBody>
          <a:bodyPr/>
          <a:lstStyle/>
          <a:p>
            <a:r>
              <a:rPr lang="en-US"/>
              <a:t>agenda</a:t>
            </a:r>
          </a:p>
        </p:txBody>
      </p:sp>
      <p:sp>
        <p:nvSpPr>
          <p:cNvPr id="3" name="Text Placeholder 2">
            <a:extLst>
              <a:ext uri="{FF2B5EF4-FFF2-40B4-BE49-F238E27FC236}">
                <a16:creationId xmlns:a16="http://schemas.microsoft.com/office/drawing/2014/main" id="{CA47B36A-5B21-44C3-BD77-265BCD13CCBD}"/>
              </a:ext>
            </a:extLst>
          </p:cNvPr>
          <p:cNvSpPr>
            <a:spLocks noGrp="1"/>
          </p:cNvSpPr>
          <p:nvPr>
            <p:ph type="body" sz="quarter" idx="10"/>
          </p:nvPr>
        </p:nvSpPr>
        <p:spPr/>
        <p:txBody>
          <a:bodyPr/>
          <a:lstStyle/>
          <a:p>
            <a:r>
              <a:rPr lang="en-US"/>
              <a:t>Review of SDM Hotline Tool Fundamentals</a:t>
            </a:r>
          </a:p>
        </p:txBody>
      </p:sp>
      <p:sp>
        <p:nvSpPr>
          <p:cNvPr id="4" name="Text Placeholder 3">
            <a:extLst>
              <a:ext uri="{FF2B5EF4-FFF2-40B4-BE49-F238E27FC236}">
                <a16:creationId xmlns:a16="http://schemas.microsoft.com/office/drawing/2014/main" id="{3F894713-F64E-4910-8418-0FC8B93EAA6A}"/>
              </a:ext>
            </a:extLst>
          </p:cNvPr>
          <p:cNvSpPr>
            <a:spLocks noGrp="1"/>
          </p:cNvSpPr>
          <p:nvPr>
            <p:ph type="body" sz="quarter" idx="11"/>
          </p:nvPr>
        </p:nvSpPr>
        <p:spPr/>
        <p:txBody>
          <a:bodyPr/>
          <a:lstStyle/>
          <a:p>
            <a:r>
              <a:rPr lang="en-US"/>
              <a:t>Interviewing Skills: Rigorous and Balanced Assessment</a:t>
            </a:r>
          </a:p>
        </p:txBody>
      </p:sp>
      <p:sp>
        <p:nvSpPr>
          <p:cNvPr id="6" name="Text Placeholder 5">
            <a:extLst>
              <a:ext uri="{FF2B5EF4-FFF2-40B4-BE49-F238E27FC236}">
                <a16:creationId xmlns:a16="http://schemas.microsoft.com/office/drawing/2014/main" id="{DC262D8B-5C6C-411E-9B31-471AA7F12E47}"/>
              </a:ext>
            </a:extLst>
          </p:cNvPr>
          <p:cNvSpPr>
            <a:spLocks noGrp="1"/>
          </p:cNvSpPr>
          <p:nvPr>
            <p:ph type="body" sz="quarter" idx="13"/>
          </p:nvPr>
        </p:nvSpPr>
        <p:spPr/>
        <p:txBody>
          <a:bodyPr/>
          <a:lstStyle/>
          <a:p>
            <a:r>
              <a:rPr lang="en-US"/>
              <a:t>Screening and Response Priority Practice</a:t>
            </a:r>
          </a:p>
        </p:txBody>
      </p:sp>
      <p:sp>
        <p:nvSpPr>
          <p:cNvPr id="7" name="Text Placeholder 6">
            <a:extLst>
              <a:ext uri="{FF2B5EF4-FFF2-40B4-BE49-F238E27FC236}">
                <a16:creationId xmlns:a16="http://schemas.microsoft.com/office/drawing/2014/main" id="{55A79F95-B627-4F02-97D0-0F74AACF315C}"/>
              </a:ext>
            </a:extLst>
          </p:cNvPr>
          <p:cNvSpPr>
            <a:spLocks noGrp="1"/>
          </p:cNvSpPr>
          <p:nvPr>
            <p:ph type="body" sz="quarter" idx="14"/>
          </p:nvPr>
        </p:nvSpPr>
        <p:spPr/>
        <p:txBody>
          <a:bodyPr/>
          <a:lstStyle/>
          <a:p>
            <a:r>
              <a:rPr lang="en-US"/>
              <a:t>Debrief and Next Steps</a:t>
            </a:r>
          </a:p>
        </p:txBody>
      </p:sp>
    </p:spTree>
    <p:custDataLst>
      <p:tags r:id="rId1"/>
    </p:custDataLst>
    <p:extLst>
      <p:ext uri="{BB962C8B-B14F-4D97-AF65-F5344CB8AC3E}">
        <p14:creationId xmlns:p14="http://schemas.microsoft.com/office/powerpoint/2010/main" val="203347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D0737-0E03-4005-5BC8-C6B427644808}"/>
              </a:ext>
            </a:extLst>
          </p:cNvPr>
          <p:cNvSpPr>
            <a:spLocks noGrp="1"/>
          </p:cNvSpPr>
          <p:nvPr>
            <p:ph type="title"/>
          </p:nvPr>
        </p:nvSpPr>
        <p:spPr/>
        <p:txBody>
          <a:bodyPr/>
          <a:lstStyle/>
          <a:p>
            <a:r>
              <a:rPr lang="en-US"/>
              <a:t>opening discussion</a:t>
            </a:r>
          </a:p>
        </p:txBody>
      </p:sp>
      <p:pic>
        <p:nvPicPr>
          <p:cNvPr id="8" name="Picture Placeholder 7" descr="A group of people sitting in chairs&#10;&#10;Description automatically generated with medium confidence">
            <a:extLst>
              <a:ext uri="{FF2B5EF4-FFF2-40B4-BE49-F238E27FC236}">
                <a16:creationId xmlns:a16="http://schemas.microsoft.com/office/drawing/2014/main" id="{87FA12D1-AA23-6391-FCFA-C19F592E1728}"/>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21886" r="21886"/>
          <a:stretch/>
        </p:blipFill>
        <p:spPr/>
      </p:pic>
      <p:sp>
        <p:nvSpPr>
          <p:cNvPr id="6" name="Text Placeholder 5">
            <a:extLst>
              <a:ext uri="{FF2B5EF4-FFF2-40B4-BE49-F238E27FC236}">
                <a16:creationId xmlns:a16="http://schemas.microsoft.com/office/drawing/2014/main" id="{3925F641-6AD4-7C1E-7C04-046A61931C23}"/>
              </a:ext>
            </a:extLst>
          </p:cNvPr>
          <p:cNvSpPr>
            <a:spLocks noGrp="1"/>
          </p:cNvSpPr>
          <p:nvPr>
            <p:ph type="body" sz="quarter" idx="11"/>
          </p:nvPr>
        </p:nvSpPr>
        <p:spPr>
          <a:xfrm>
            <a:off x="639663" y="1933337"/>
            <a:ext cx="5456337" cy="3284620"/>
          </a:xfrm>
        </p:spPr>
        <p:txBody>
          <a:bodyPr vert="horz" lIns="91440" tIns="45720" rIns="91440" bIns="45720" rtlCol="0" anchor="t">
            <a:noAutofit/>
          </a:bodyPr>
          <a:lstStyle/>
          <a:p>
            <a:pPr>
              <a:spcBef>
                <a:spcPts val="0"/>
              </a:spcBef>
              <a:spcAft>
                <a:spcPts val="600"/>
              </a:spcAft>
            </a:pPr>
            <a:r>
              <a:rPr lang="en-US" b="1">
                <a:latin typeface="Segoe UI"/>
                <a:cs typeface="Segoe UI"/>
              </a:rPr>
              <a:t>Introduction Poll</a:t>
            </a:r>
          </a:p>
          <a:p>
            <a:pPr>
              <a:spcBef>
                <a:spcPts val="0"/>
              </a:spcBef>
              <a:spcAft>
                <a:spcPts val="600"/>
              </a:spcAft>
            </a:pPr>
            <a:endParaRPr lang="en-US" b="1">
              <a:latin typeface="Segoe UI"/>
              <a:cs typeface="Segoe UI"/>
            </a:endParaRPr>
          </a:p>
          <a:p>
            <a:pPr>
              <a:spcBef>
                <a:spcPts val="0"/>
              </a:spcBef>
              <a:spcAft>
                <a:spcPts val="600"/>
              </a:spcAft>
            </a:pPr>
            <a:r>
              <a:rPr lang="en-US" b="1">
                <a:latin typeface="Segoe UI"/>
                <a:cs typeface="Segoe UI"/>
              </a:rPr>
              <a:t>In Small Groups</a:t>
            </a:r>
            <a:endParaRPr lang="en-US"/>
          </a:p>
          <a:p>
            <a:pPr marL="457200" indent="-457200">
              <a:buFont typeface="Arial" panose="020B0604020202020204" pitchFamily="34" charset="0"/>
              <a:buChar char="•"/>
            </a:pPr>
            <a:r>
              <a:rPr lang="en-US" b="0"/>
              <a:t>What parts of assessment at screening are your strengths? What is particularly challenging? </a:t>
            </a:r>
          </a:p>
          <a:p>
            <a:pPr marL="457200" indent="-457200">
              <a:spcBef>
                <a:spcPts val="0"/>
              </a:spcBef>
              <a:buFont typeface="Arial" panose="020B0604020202020204" pitchFamily="34" charset="0"/>
              <a:buChar char="•"/>
            </a:pPr>
            <a:r>
              <a:rPr lang="en-US" b="0">
                <a:latin typeface="Segoe UI"/>
                <a:cs typeface="Segoe UI"/>
              </a:rPr>
              <a:t>What do you hope to take away from this training?</a:t>
            </a:r>
            <a:r>
              <a:rPr lang="en-US">
                <a:latin typeface="Segoe UI"/>
                <a:cs typeface="Segoe UI"/>
              </a:rPr>
              <a:t> </a:t>
            </a:r>
            <a:endParaRPr lang="en-US" b="0"/>
          </a:p>
        </p:txBody>
      </p:sp>
    </p:spTree>
    <p:custDataLst>
      <p:tags r:id="rId1"/>
    </p:custDataLst>
    <p:extLst>
      <p:ext uri="{BB962C8B-B14F-4D97-AF65-F5344CB8AC3E}">
        <p14:creationId xmlns:p14="http://schemas.microsoft.com/office/powerpoint/2010/main" val="213713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27C54-E4C3-D3A3-4481-90B09CC761C4}"/>
              </a:ext>
            </a:extLst>
          </p:cNvPr>
          <p:cNvSpPr>
            <a:spLocks noGrp="1"/>
          </p:cNvSpPr>
          <p:nvPr>
            <p:ph type="title"/>
          </p:nvPr>
        </p:nvSpPr>
        <p:spPr/>
        <p:txBody>
          <a:bodyPr/>
          <a:lstStyle/>
          <a:p>
            <a:r>
              <a:rPr lang="en-US"/>
              <a:t>Review of sdm hotline tool fundamentals</a:t>
            </a:r>
          </a:p>
        </p:txBody>
      </p:sp>
    </p:spTree>
    <p:custDataLst>
      <p:tags r:id="rId1"/>
    </p:custDataLst>
    <p:extLst>
      <p:ext uri="{BB962C8B-B14F-4D97-AF65-F5344CB8AC3E}">
        <p14:creationId xmlns:p14="http://schemas.microsoft.com/office/powerpoint/2010/main" val="1962154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E32EE4-0B9D-4F8D-80D6-7166E7AC4A26}"/>
              </a:ext>
            </a:extLst>
          </p:cNvPr>
          <p:cNvSpPr>
            <a:spLocks noGrp="1"/>
          </p:cNvSpPr>
          <p:nvPr>
            <p:ph type="title"/>
          </p:nvPr>
        </p:nvSpPr>
        <p:spPr/>
        <p:txBody>
          <a:bodyPr/>
          <a:lstStyle/>
          <a:p>
            <a:r>
              <a:rPr lang="en-US"/>
              <a:t> SDM® Hotline Tools</a:t>
            </a:r>
          </a:p>
        </p:txBody>
      </p:sp>
      <p:grpSp>
        <p:nvGrpSpPr>
          <p:cNvPr id="2" name="Group 1">
            <a:extLst>
              <a:ext uri="{FF2B5EF4-FFF2-40B4-BE49-F238E27FC236}">
                <a16:creationId xmlns:a16="http://schemas.microsoft.com/office/drawing/2014/main" id="{AE389363-5DFA-4C58-8F2F-E710289315C6}"/>
              </a:ext>
            </a:extLst>
          </p:cNvPr>
          <p:cNvGrpSpPr/>
          <p:nvPr/>
        </p:nvGrpSpPr>
        <p:grpSpPr>
          <a:xfrm>
            <a:off x="639663" y="1645288"/>
            <a:ext cx="10898216" cy="4764311"/>
            <a:chOff x="639663" y="1645288"/>
            <a:chExt cx="10746378" cy="4764311"/>
          </a:xfrm>
        </p:grpSpPr>
        <p:sp>
          <p:nvSpPr>
            <p:cNvPr id="5" name="Rectangle 4">
              <a:extLst>
                <a:ext uri="{FF2B5EF4-FFF2-40B4-BE49-F238E27FC236}">
                  <a16:creationId xmlns:a16="http://schemas.microsoft.com/office/drawing/2014/main" id="{E959EE13-A1D1-450E-84A6-CE9E0AFCE03B}"/>
                </a:ext>
              </a:extLst>
            </p:cNvPr>
            <p:cNvSpPr/>
            <p:nvPr/>
          </p:nvSpPr>
          <p:spPr>
            <a:xfrm>
              <a:off x="639663" y="1645289"/>
              <a:ext cx="4275909" cy="1280159"/>
            </a:xfrm>
            <a:prstGeom prst="rect">
              <a:avLst/>
            </a:prstGeom>
            <a:solidFill>
              <a:srgbClr val="F4F4F5"/>
            </a:solidFill>
            <a:ln>
              <a:solidFill>
                <a:srgbClr val="F4F4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latin typeface="+mj-lt"/>
                </a:rPr>
                <a:t> Does allegation meet statutory and legal threshold for in-person response? </a:t>
              </a:r>
            </a:p>
          </p:txBody>
        </p:sp>
        <p:sp>
          <p:nvSpPr>
            <p:cNvPr id="8" name="Rectangle 7">
              <a:extLst>
                <a:ext uri="{FF2B5EF4-FFF2-40B4-BE49-F238E27FC236}">
                  <a16:creationId xmlns:a16="http://schemas.microsoft.com/office/drawing/2014/main" id="{78141ACA-0EC9-481D-9EE7-9482B69CB013}"/>
                </a:ext>
              </a:extLst>
            </p:cNvPr>
            <p:cNvSpPr/>
            <p:nvPr/>
          </p:nvSpPr>
          <p:spPr>
            <a:xfrm>
              <a:off x="639663" y="3382264"/>
              <a:ext cx="4275908" cy="1280160"/>
            </a:xfrm>
            <a:prstGeom prst="rect">
              <a:avLst/>
            </a:prstGeom>
            <a:solidFill>
              <a:srgbClr val="F4F4F5"/>
            </a:solidFill>
            <a:ln>
              <a:solidFill>
                <a:srgbClr val="F4F4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latin typeface="+mj-lt"/>
                </a:rPr>
                <a:t>Does allegation contain report of imminent danger to child? </a:t>
              </a:r>
              <a:endParaRPr lang="en-US" sz="3200">
                <a:solidFill>
                  <a:schemeClr val="tx1"/>
                </a:solidFill>
                <a:latin typeface="+mj-lt"/>
              </a:endParaRPr>
            </a:p>
          </p:txBody>
        </p:sp>
        <p:cxnSp>
          <p:nvCxnSpPr>
            <p:cNvPr id="10" name="Straight Arrow Connector 9">
              <a:extLst>
                <a:ext uri="{FF2B5EF4-FFF2-40B4-BE49-F238E27FC236}">
                  <a16:creationId xmlns:a16="http://schemas.microsoft.com/office/drawing/2014/main" id="{403C1154-2208-41A0-B3EC-9BB861FF0BD3}"/>
                </a:ext>
              </a:extLst>
            </p:cNvPr>
            <p:cNvCxnSpPr>
              <a:cxnSpLocks/>
              <a:stCxn id="5" idx="2"/>
              <a:endCxn id="8" idx="0"/>
            </p:cNvCxnSpPr>
            <p:nvPr/>
          </p:nvCxnSpPr>
          <p:spPr>
            <a:xfrm flipH="1">
              <a:off x="2777617" y="2925448"/>
              <a:ext cx="1" cy="4568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31E2E39-B97E-49E9-9890-E234A27F315C}"/>
                </a:ext>
              </a:extLst>
            </p:cNvPr>
            <p:cNvSpPr/>
            <p:nvPr/>
          </p:nvSpPr>
          <p:spPr>
            <a:xfrm>
              <a:off x="6962086" y="1645288"/>
              <a:ext cx="4423955" cy="128016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lstStyle/>
            <a:p>
              <a:pPr algn="ctr"/>
              <a:r>
                <a:rPr lang="en-US" sz="2400"/>
                <a:t> </a:t>
              </a:r>
              <a:r>
                <a:rPr lang="en-US" sz="2400" b="1"/>
                <a:t>Evaluate out; consider community response </a:t>
              </a:r>
              <a:endParaRPr lang="en-US" sz="2400"/>
            </a:p>
          </p:txBody>
        </p:sp>
        <p:sp>
          <p:nvSpPr>
            <p:cNvPr id="13" name="Oval 12">
              <a:extLst>
                <a:ext uri="{FF2B5EF4-FFF2-40B4-BE49-F238E27FC236}">
                  <a16:creationId xmlns:a16="http://schemas.microsoft.com/office/drawing/2014/main" id="{ECA4749C-83C8-4EF8-A27F-05080554D81A}"/>
                </a:ext>
              </a:extLst>
            </p:cNvPr>
            <p:cNvSpPr/>
            <p:nvPr/>
          </p:nvSpPr>
          <p:spPr>
            <a:xfrm>
              <a:off x="6875600" y="3382264"/>
              <a:ext cx="4423955" cy="1280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Longer response</a:t>
              </a:r>
            </a:p>
          </p:txBody>
        </p:sp>
        <p:sp>
          <p:nvSpPr>
            <p:cNvPr id="14" name="Oval 13">
              <a:extLst>
                <a:ext uri="{FF2B5EF4-FFF2-40B4-BE49-F238E27FC236}">
                  <a16:creationId xmlns:a16="http://schemas.microsoft.com/office/drawing/2014/main" id="{A21EBE3C-E3D7-4B3C-AF63-72728E3D573B}"/>
                </a:ext>
              </a:extLst>
            </p:cNvPr>
            <p:cNvSpPr/>
            <p:nvPr/>
          </p:nvSpPr>
          <p:spPr>
            <a:xfrm>
              <a:off x="6875600" y="5129439"/>
              <a:ext cx="4510441" cy="1280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Shorter response</a:t>
              </a:r>
              <a:endParaRPr lang="en-US" sz="2400"/>
            </a:p>
          </p:txBody>
        </p:sp>
        <p:cxnSp>
          <p:nvCxnSpPr>
            <p:cNvPr id="15" name="Straight Arrow Connector 14">
              <a:extLst>
                <a:ext uri="{FF2B5EF4-FFF2-40B4-BE49-F238E27FC236}">
                  <a16:creationId xmlns:a16="http://schemas.microsoft.com/office/drawing/2014/main" id="{B84C45B7-1045-425F-8120-214912BB8C24}"/>
                </a:ext>
              </a:extLst>
            </p:cNvPr>
            <p:cNvCxnSpPr>
              <a:cxnSpLocks/>
              <a:stCxn id="5" idx="3"/>
              <a:endCxn id="12" idx="2"/>
            </p:cNvCxnSpPr>
            <p:nvPr/>
          </p:nvCxnSpPr>
          <p:spPr>
            <a:xfrm flipV="1">
              <a:off x="4915572" y="2285368"/>
              <a:ext cx="2046514"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F217296-9302-49DB-9E1A-84DE6C5D3A7D}"/>
                </a:ext>
              </a:extLst>
            </p:cNvPr>
            <p:cNvCxnSpPr>
              <a:cxnSpLocks/>
              <a:stCxn id="8" idx="3"/>
              <a:endCxn id="13" idx="2"/>
            </p:cNvCxnSpPr>
            <p:nvPr/>
          </p:nvCxnSpPr>
          <p:spPr>
            <a:xfrm>
              <a:off x="4915571" y="4022344"/>
              <a:ext cx="196002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ADA98582-48C5-4B6C-ABA2-DA23171CB6B7}"/>
                </a:ext>
              </a:extLst>
            </p:cNvPr>
            <p:cNvCxnSpPr>
              <a:cxnSpLocks/>
              <a:stCxn id="8" idx="2"/>
              <a:endCxn id="14" idx="2"/>
            </p:cNvCxnSpPr>
            <p:nvPr/>
          </p:nvCxnSpPr>
          <p:spPr>
            <a:xfrm rot="16200000" flipH="1">
              <a:off x="4273061" y="3166979"/>
              <a:ext cx="1107095" cy="4097983"/>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FC14B0C2-18C5-4D4E-AAB8-2F5A42921BD2}"/>
                </a:ext>
              </a:extLst>
            </p:cNvPr>
            <p:cNvSpPr txBox="1"/>
            <p:nvPr/>
          </p:nvSpPr>
          <p:spPr>
            <a:xfrm>
              <a:off x="5498747" y="3522738"/>
              <a:ext cx="1028210" cy="400110"/>
            </a:xfrm>
            <a:prstGeom prst="rect">
              <a:avLst/>
            </a:prstGeom>
            <a:noFill/>
          </p:spPr>
          <p:txBody>
            <a:bodyPr wrap="square" rtlCol="0">
              <a:spAutoFit/>
            </a:bodyPr>
            <a:lstStyle/>
            <a:p>
              <a:pPr algn="ctr"/>
              <a:r>
                <a:rPr lang="en-US" sz="2000"/>
                <a:t>No</a:t>
              </a:r>
            </a:p>
          </p:txBody>
        </p:sp>
        <p:sp>
          <p:nvSpPr>
            <p:cNvPr id="48" name="TextBox 47">
              <a:extLst>
                <a:ext uri="{FF2B5EF4-FFF2-40B4-BE49-F238E27FC236}">
                  <a16:creationId xmlns:a16="http://schemas.microsoft.com/office/drawing/2014/main" id="{6A16EF9A-2B01-44A0-A046-15E86CE24DFE}"/>
                </a:ext>
              </a:extLst>
            </p:cNvPr>
            <p:cNvSpPr txBox="1"/>
            <p:nvPr/>
          </p:nvSpPr>
          <p:spPr>
            <a:xfrm>
              <a:off x="5498747" y="1823479"/>
              <a:ext cx="1028210" cy="400110"/>
            </a:xfrm>
            <a:prstGeom prst="rect">
              <a:avLst/>
            </a:prstGeom>
            <a:noFill/>
          </p:spPr>
          <p:txBody>
            <a:bodyPr wrap="square" rtlCol="0">
              <a:spAutoFit/>
            </a:bodyPr>
            <a:lstStyle/>
            <a:p>
              <a:pPr algn="ctr"/>
              <a:r>
                <a:rPr lang="en-US" sz="2000"/>
                <a:t>No</a:t>
              </a:r>
            </a:p>
          </p:txBody>
        </p:sp>
        <p:sp>
          <p:nvSpPr>
            <p:cNvPr id="49" name="TextBox 48">
              <a:extLst>
                <a:ext uri="{FF2B5EF4-FFF2-40B4-BE49-F238E27FC236}">
                  <a16:creationId xmlns:a16="http://schemas.microsoft.com/office/drawing/2014/main" id="{0B88ACE9-AA1D-4FD8-A518-A2BA69F0937A}"/>
                </a:ext>
              </a:extLst>
            </p:cNvPr>
            <p:cNvSpPr txBox="1"/>
            <p:nvPr/>
          </p:nvSpPr>
          <p:spPr>
            <a:xfrm>
              <a:off x="5498747" y="5215970"/>
              <a:ext cx="1028210" cy="400110"/>
            </a:xfrm>
            <a:prstGeom prst="rect">
              <a:avLst/>
            </a:prstGeom>
            <a:noFill/>
          </p:spPr>
          <p:txBody>
            <a:bodyPr wrap="square" rtlCol="0">
              <a:spAutoFit/>
            </a:bodyPr>
            <a:lstStyle/>
            <a:p>
              <a:pPr algn="ctr"/>
              <a:r>
                <a:rPr lang="en-US" sz="2000"/>
                <a:t>Yes</a:t>
              </a:r>
            </a:p>
          </p:txBody>
        </p:sp>
        <p:sp>
          <p:nvSpPr>
            <p:cNvPr id="50" name="TextBox 49">
              <a:extLst>
                <a:ext uri="{FF2B5EF4-FFF2-40B4-BE49-F238E27FC236}">
                  <a16:creationId xmlns:a16="http://schemas.microsoft.com/office/drawing/2014/main" id="{0582AC57-FAC7-4B19-AFB2-8154120EB405}"/>
                </a:ext>
              </a:extLst>
            </p:cNvPr>
            <p:cNvSpPr txBox="1"/>
            <p:nvPr/>
          </p:nvSpPr>
          <p:spPr>
            <a:xfrm>
              <a:off x="1850154" y="2969190"/>
              <a:ext cx="823259" cy="400110"/>
            </a:xfrm>
            <a:prstGeom prst="rect">
              <a:avLst/>
            </a:prstGeom>
            <a:noFill/>
          </p:spPr>
          <p:txBody>
            <a:bodyPr wrap="square" rtlCol="0">
              <a:spAutoFit/>
            </a:bodyPr>
            <a:lstStyle/>
            <a:p>
              <a:pPr algn="ctr"/>
              <a:r>
                <a:rPr lang="en-US" sz="2000"/>
                <a:t>Yes</a:t>
              </a:r>
            </a:p>
          </p:txBody>
        </p:sp>
      </p:grpSp>
    </p:spTree>
    <p:custDataLst>
      <p:tags r:id="rId1"/>
    </p:custDataLst>
    <p:extLst>
      <p:ext uri="{BB962C8B-B14F-4D97-AF65-F5344CB8AC3E}">
        <p14:creationId xmlns:p14="http://schemas.microsoft.com/office/powerpoint/2010/main" val="38100400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PPT TEMPLATE CRC" val="hj2KUtBA"/>
  <p:tag name="ARTICULATE_DESIGN_ID_EVIDENT CHANGE PPT TEMPLATE SUI" val="8Y7LenIK"/>
  <p:tag name="ARTICULATE_DESIGN_ID_ADA" val="o2fFqtRD"/>
  <p:tag name="ARTICULATE_SLIDE_COUNT" val="57"/>
  <p:tag name="ARTICULATE_PROJECT_OPEN" val="0"/>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DA">
  <a:themeElements>
    <a:clrScheme name="Evident Change">
      <a:dk1>
        <a:srgbClr val="4C4C4E"/>
      </a:dk1>
      <a:lt1>
        <a:sysClr val="window" lastClr="FFFFFF"/>
      </a:lt1>
      <a:dk2>
        <a:srgbClr val="006E8D"/>
      </a:dk2>
      <a:lt2>
        <a:srgbClr val="C6C7C9"/>
      </a:lt2>
      <a:accent1>
        <a:srgbClr val="00ABCA"/>
      </a:accent1>
      <a:accent2>
        <a:srgbClr val="F6943D"/>
      </a:accent2>
      <a:accent3>
        <a:srgbClr val="D9542F"/>
      </a:accent3>
      <a:accent4>
        <a:srgbClr val="932532"/>
      </a:accent4>
      <a:accent5>
        <a:srgbClr val="939597"/>
      </a:accent5>
      <a:accent6>
        <a:srgbClr val="008AAF"/>
      </a:accent6>
      <a:hlink>
        <a:srgbClr val="006E8D"/>
      </a:hlink>
      <a:folHlink>
        <a:srgbClr val="00ABCA"/>
      </a:folHlink>
    </a:clrScheme>
    <a:fontScheme name="Custom 2">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goe UI PPT Template" id="{3394FC3D-3EDD-400F-AB79-8184CC7C9390}" vid="{C680BFCE-0FCA-4C19-A8BD-A254C217E8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A2654A26DFA94BBF3672869BDF6BA2" ma:contentTypeVersion="30" ma:contentTypeDescription="Create a new document." ma:contentTypeScope="" ma:versionID="a3b90261b4ef91b157582e69770bc51d">
  <xsd:schema xmlns:xsd="http://www.w3.org/2001/XMLSchema" xmlns:xs="http://www.w3.org/2001/XMLSchema" xmlns:p="http://schemas.microsoft.com/office/2006/metadata/properties" xmlns:ns2="d5bbcda5-9f81-4e55-b91d-6cced3bd074a" xmlns:ns3="c3547a0c-3ee8-4157-882d-cdafbcec9925" xmlns:ns4="1966d3f9-b4fe-4c7b-99d8-d15794cf76cd" xmlns:ns5="b67088a4-4d55-4c0b-84ea-b89f626df5e1" targetNamespace="http://schemas.microsoft.com/office/2006/metadata/properties" ma:root="true" ma:fieldsID="996d65b93dba5aebbd22fd086baddb27" ns2:_="" ns3:_="" ns4:_="" ns5:_="">
    <xsd:import namespace="d5bbcda5-9f81-4e55-b91d-6cced3bd074a"/>
    <xsd:import namespace="c3547a0c-3ee8-4157-882d-cdafbcec9925"/>
    <xsd:import namespace="1966d3f9-b4fe-4c7b-99d8-d15794cf76cd"/>
    <xsd:import namespace="b67088a4-4d55-4c0b-84ea-b89f626df5e1"/>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ingHintHash" minOccurs="0"/>
                <xsd:element ref="ns4:SharedWithDetails" minOccurs="0"/>
                <xsd:element ref="ns3:LastSharedByUser" minOccurs="0"/>
                <xsd:element ref="ns3:LastSharedByTime" minOccurs="0"/>
                <xsd:element ref="ns5:MediaServiceMetadata" minOccurs="0"/>
                <xsd:element ref="ns5:MediaServiceFastMetadata" minOccurs="0"/>
                <xsd:element ref="ns5:MediaServiceAutoKeyPoints" minOccurs="0"/>
                <xsd:element ref="ns5:MediaServiceKeyPoints" minOccurs="0"/>
                <xsd:element ref="ns5:MediaServiceDateTaken" minOccurs="0"/>
                <xsd:element ref="ns5:MediaServiceAutoTags" minOccurs="0"/>
                <xsd:element ref="ns5:MediaServiceLocation" minOccurs="0"/>
                <xsd:element ref="ns5:MediaServiceOCR" minOccurs="0"/>
                <xsd:element ref="ns5:MediaServiceGenerationTime" minOccurs="0"/>
                <xsd:element ref="ns5:MediaServiceEventHashCode" minOccurs="0"/>
                <xsd:element ref="ns5:MediaLengthInSeconds" minOccurs="0"/>
                <xsd:element ref="ns5:Notes0" minOccurs="0"/>
                <xsd:element ref="ns5:Password"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bbcda5-9f81-4e55-b91d-6cced3bd074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3547a0c-3ee8-4157-882d-cdafbcec992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2" nillable="true" ma:displayName="Sharing Hint Hash" ma:internalName="SharingHintHash" ma:readOnly="true">
      <xsd:simpleType>
        <xsd:restriction base="dms:Text"/>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element name="LastSharedByTime" ma:index="15"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966d3f9-b4fe-4c7b-99d8-d15794cf76cd" elementFormDefault="qualified">
    <xsd:import namespace="http://schemas.microsoft.com/office/2006/documentManagement/types"/>
    <xsd:import namespace="http://schemas.microsoft.com/office/infopath/2007/PartnerControls"/>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67088a4-4d55-4c0b-84ea-b89f626df5e1" elementFormDefault="qualified">
    <xsd:import namespace="http://schemas.microsoft.com/office/2006/documentManagement/types"/>
    <xsd:import namespace="http://schemas.microsoft.com/office/infopath/2007/PartnerControls"/>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ServiceAutoTags" ma:index="21" nillable="true" ma:displayName="Tags" ma:internalName="MediaServiceAutoTags"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LengthInSeconds" ma:index="26" nillable="true" ma:displayName="Length (seconds)" ma:internalName="MediaLengthInSeconds" ma:readOnly="true">
      <xsd:simpleType>
        <xsd:restriction base="dms:Unknown"/>
      </xsd:simpleType>
    </xsd:element>
    <xsd:element name="Notes0" ma:index="27" nillable="true" ma:displayName="Notes" ma:internalName="Notes0">
      <xsd:simpleType>
        <xsd:restriction base="dms:Text">
          <xsd:maxLength value="255"/>
        </xsd:restriction>
      </xsd:simpleType>
    </xsd:element>
    <xsd:element name="Password" ma:index="28" nillable="true" ma:displayName="Password" ma:description="EV66^" ma:format="Dropdown" ma:internalName="Password">
      <xsd:simpleType>
        <xsd:restriction base="dms:Text">
          <xsd:maxLength value="255"/>
        </xsd:restriction>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d5bbcda5-9f81-4e55-b91d-6cced3bd074a">TETNCUDUKCZU-1448161275-26</_dlc_DocId>
    <_dlc_DocIdUrl xmlns="d5bbcda5-9f81-4e55-b91d-6cced3bd074a">
      <Url>https://nccd.sharepoint.com/crc_programs/sdm/543/_layouts/15/DocIdRedir.aspx?ID=TETNCUDUKCZU-1448161275-26</Url>
      <Description>TETNCUDUKCZU-1448161275-26</Description>
    </_dlc_DocIdUrl>
    <SharedWithUsers xmlns="c3547a0c-3ee8-4157-882d-cdafbcec9925">
      <UserInfo>
        <DisplayName>Catherine Paradisin</DisplayName>
        <AccountId>711</AccountId>
        <AccountType/>
      </UserInfo>
      <UserInfo>
        <DisplayName>Amy Fry</DisplayName>
        <AccountId>37</AccountId>
        <AccountType/>
      </UserInfo>
      <UserInfo>
        <DisplayName>Deirdre O'Connor</DisplayName>
        <AccountId>47</AccountId>
        <AccountType/>
      </UserInfo>
    </SharedWithUsers>
    <Notes0 xmlns="b67088a4-4d55-4c0b-84ea-b89f626df5e1" xsi:nil="true"/>
    <Password xmlns="b67088a4-4d55-4c0b-84ea-b89f626df5e1"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90FDD2-FF3D-44D2-8573-E3855CE1F865}">
  <ds:schemaRefs>
    <ds:schemaRef ds:uri="1966d3f9-b4fe-4c7b-99d8-d15794cf76cd"/>
    <ds:schemaRef ds:uri="b67088a4-4d55-4c0b-84ea-b89f626df5e1"/>
    <ds:schemaRef ds:uri="c3547a0c-3ee8-4157-882d-cdafbcec9925"/>
    <ds:schemaRef ds:uri="d5bbcda5-9f81-4e55-b91d-6cced3bd07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D9398F2-50B2-4DE3-9147-1FE53BD2DF9C}">
  <ds:schemaRefs>
    <ds:schemaRef ds:uri="http://schemas.microsoft.com/sharepoint/events"/>
    <ds:schemaRef ds:uri="http://www.w3.org/2000/xmlns/"/>
  </ds:schemaRefs>
</ds:datastoreItem>
</file>

<file path=customXml/itemProps3.xml><?xml version="1.0" encoding="utf-8"?>
<ds:datastoreItem xmlns:ds="http://schemas.openxmlformats.org/officeDocument/2006/customXml" ds:itemID="{B7A22882-8EE7-490F-B51D-27A0756BBAAE}">
  <ds:schemaRefs>
    <ds:schemaRef ds:uri="http://purl.org/dc/elements/1.1/"/>
    <ds:schemaRef ds:uri="b67088a4-4d55-4c0b-84ea-b89f626df5e1"/>
    <ds:schemaRef ds:uri="http://www.w3.org/XML/1998/namespace"/>
    <ds:schemaRef ds:uri="1966d3f9-b4fe-4c7b-99d8-d15794cf76cd"/>
    <ds:schemaRef ds:uri="http://purl.org/dc/dcmitype/"/>
    <ds:schemaRef ds:uri="http://purl.org/dc/terms/"/>
    <ds:schemaRef ds:uri="http://schemas.microsoft.com/office/2006/documentManagement/types"/>
    <ds:schemaRef ds:uri="d5bbcda5-9f81-4e55-b91d-6cced3bd074a"/>
    <ds:schemaRef ds:uri="http://schemas.microsoft.com/office/infopath/2007/PartnerControls"/>
    <ds:schemaRef ds:uri="http://schemas.openxmlformats.org/package/2006/metadata/core-properties"/>
    <ds:schemaRef ds:uri="c3547a0c-3ee8-4157-882d-cdafbcec9925"/>
    <ds:schemaRef ds:uri="http://schemas.microsoft.com/office/2006/metadata/properties"/>
  </ds:schemaRefs>
</ds:datastoreItem>
</file>

<file path=customXml/itemProps4.xml><?xml version="1.0" encoding="utf-8"?>
<ds:datastoreItem xmlns:ds="http://schemas.openxmlformats.org/officeDocument/2006/customXml" ds:itemID="{FE06F9E6-CC2D-45B5-8B1F-F8DB635A51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Accessible Template</Template>
  <TotalTime>2</TotalTime>
  <Words>10487</Words>
  <Application>Microsoft Office PowerPoint</Application>
  <PresentationFormat>Widescreen</PresentationFormat>
  <Paragraphs>948</Paragraphs>
  <Slides>57</Slides>
  <Notes>57</Notes>
  <HiddenSlides>6</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57</vt:i4>
      </vt:variant>
    </vt:vector>
  </HeadingPairs>
  <TitlesOfParts>
    <vt:vector size="73" baseType="lpstr">
      <vt:lpstr>ＭＳ Ｐゴシック</vt:lpstr>
      <vt:lpstr>Arial</vt:lpstr>
      <vt:lpstr>Brandon Grotesque Black</vt:lpstr>
      <vt:lpstr>Brandon Grotesque Bold</vt:lpstr>
      <vt:lpstr>Calibri</vt:lpstr>
      <vt:lpstr>Corbel</vt:lpstr>
      <vt:lpstr>Freestyle Script</vt:lpstr>
      <vt:lpstr>Helvetica</vt:lpstr>
      <vt:lpstr>Segoe UI</vt:lpstr>
      <vt:lpstr>Tahoma</vt:lpstr>
      <vt:lpstr>Times New Roman</vt:lpstr>
      <vt:lpstr>Verdana</vt:lpstr>
      <vt:lpstr>Wingdings</vt:lpstr>
      <vt:lpstr>Wingdings 3</vt:lpstr>
      <vt:lpstr>ヒラギノ角ゴ ProN W3</vt:lpstr>
      <vt:lpstr>ADA</vt:lpstr>
      <vt:lpstr>Interviewing at the hotline</vt:lpstr>
      <vt:lpstr>Acknowledging traditional stewards of the land</vt:lpstr>
      <vt:lpstr>Training objectives</vt:lpstr>
      <vt:lpstr>What we know</vt:lpstr>
      <vt:lpstr>At the Front door of child protection</vt:lpstr>
      <vt:lpstr>agenda</vt:lpstr>
      <vt:lpstr>opening discussion</vt:lpstr>
      <vt:lpstr>Review of sdm hotline tool fundamentals</vt:lpstr>
      <vt:lpstr> SDM® Hotline Tools</vt:lpstr>
      <vt:lpstr>Hotline tools: policy and procedures</vt:lpstr>
      <vt:lpstr>PowerPoint Presentation</vt:lpstr>
      <vt:lpstr>PowerPoint Presentation</vt:lpstr>
      <vt:lpstr>SDM Definitions and C+B+I</vt:lpstr>
      <vt:lpstr>PowerPoint Presentation</vt:lpstr>
      <vt:lpstr>Interviewing Skills: rigorous and balanced assessment</vt:lpstr>
      <vt:lpstr>Integrated Core Practice Model: Connecting to our Practice</vt:lpstr>
      <vt:lpstr>Integrating the SDM System, ICPM and SOP at Screening</vt:lpstr>
      <vt:lpstr>A balanced and rigorous assessment . . .</vt:lpstr>
      <vt:lpstr>SOLUTION-FOCUSED QUESTIONS AT SCREENING</vt:lpstr>
      <vt:lpstr>Engaging &amp; interviewing WITH sdm hotline tools</vt:lpstr>
      <vt:lpstr>Screening and response priority practice</vt:lpstr>
      <vt:lpstr>Sorting: What is the category of concern?</vt:lpstr>
      <vt:lpstr>Stages of a Discussion With Reporters</vt:lpstr>
      <vt:lpstr>Using the Tool and Threshold Questions During a Call or Consult</vt:lpstr>
      <vt:lpstr>Practice,  part 1</vt:lpstr>
      <vt:lpstr>Screening Assessment Definition Practice</vt:lpstr>
      <vt:lpstr>Screening Assessment Definition Practice</vt:lpstr>
      <vt:lpstr>Break</vt:lpstr>
      <vt:lpstr>Reflections? Questions?</vt:lpstr>
      <vt:lpstr>Practice, Part 2 </vt:lpstr>
      <vt:lpstr>Response Priority During Call or Consult</vt:lpstr>
      <vt:lpstr>Response Priority Practice</vt:lpstr>
      <vt:lpstr>Response priority Practice</vt:lpstr>
      <vt:lpstr>Strengthening practice</vt:lpstr>
      <vt:lpstr>Practice Exercise</vt:lpstr>
      <vt:lpstr>Roles</vt:lpstr>
      <vt:lpstr>Large-group discussion</vt:lpstr>
      <vt:lpstr>PowerPoint Presentation</vt:lpstr>
      <vt:lpstr>overrides</vt:lpstr>
      <vt:lpstr>Override Practice</vt:lpstr>
      <vt:lpstr>Building Clarity in local policy</vt:lpstr>
      <vt:lpstr>Network building begins at hotline</vt:lpstr>
      <vt:lpstr>Interviewing Reporters: the Role of Culture and Context</vt:lpstr>
      <vt:lpstr>Moving from Generalizations to Behavioral Detail</vt:lpstr>
      <vt:lpstr>Documenting your assessment</vt:lpstr>
      <vt:lpstr>Structuring Intake Reports</vt:lpstr>
      <vt:lpstr>Provisional Harm and Worry Statement Practice</vt:lpstr>
      <vt:lpstr>reflection </vt:lpstr>
      <vt:lpstr>Training evaluation</vt:lpstr>
      <vt:lpstr>Debrief and next steps</vt:lpstr>
      <vt:lpstr>PowerPoint Presentation</vt:lpstr>
      <vt:lpstr>THANK YOU &amp; QUESTIONS</vt:lpstr>
      <vt:lpstr>Additional Screening Practice</vt:lpstr>
      <vt:lpstr>Provisional Harm Statements</vt:lpstr>
      <vt:lpstr>Example Harm Statements</vt:lpstr>
      <vt:lpstr>Provisional Worry Statements</vt:lpstr>
      <vt:lpstr>Worry Statement Example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Decter</dc:creator>
  <cp:lastModifiedBy>Sarah Beach</cp:lastModifiedBy>
  <cp:revision>2</cp:revision>
  <cp:lastPrinted>2020-10-22T13:58:26Z</cp:lastPrinted>
  <dcterms:created xsi:type="dcterms:W3CDTF">2020-10-20T10:09:59Z</dcterms:created>
  <dcterms:modified xsi:type="dcterms:W3CDTF">2024-05-23T14:37:12Z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0x0101009FA2654A26DFA94BBF3672869BDF6BA2</vt:lpwstr>
  </property>
  <property fmtid="{D5CDD505-2E9C-101B-9397-08002B2CF9AE}" pid="3" name="ArticulateGUID">
    <vt:lpwstr>FF9A222F-42FF-46FD-9CCD-DE863443782F</vt:lpwstr>
  </property>
  <property fmtid="{D5CDD505-2E9C-101B-9397-08002B2CF9AE}" pid="4" name="ArticulatePath">
    <vt:lpwstr>https://nccd.sharepoint.com/crc_programs/sdm/585/Shared Documents1/Training materials/Hotline training/SDM and Hotline Practice/DCFS CPH SDM Hotline Tool Foundation Training</vt:lpwstr>
  </property>
  <property fmtid="{D5CDD505-2E9C-101B-9397-08002B2CF9AE}" pid="5" name="_dlc_DocIdItemGuid">
    <vt:lpwstr>03417a17-c947-41eb-a2e2-6b2a1758c893</vt:lpwstr>
  </property>
</Properties>
</file>